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0"/>
  </p:notesMasterIdLst>
  <p:sldIdLst>
    <p:sldId id="2146846527" r:id="rId6"/>
    <p:sldId id="2146846597" r:id="rId7"/>
    <p:sldId id="2146846615" r:id="rId8"/>
    <p:sldId id="2146848956" r:id="rId9"/>
    <p:sldId id="2146846612" r:id="rId10"/>
    <p:sldId id="2146848950" r:id="rId11"/>
    <p:sldId id="277" r:id="rId12"/>
    <p:sldId id="2146848951" r:id="rId13"/>
    <p:sldId id="2146848949" r:id="rId14"/>
    <p:sldId id="2146846620" r:id="rId15"/>
    <p:sldId id="2146848952" r:id="rId16"/>
    <p:sldId id="2146848959" r:id="rId17"/>
    <p:sldId id="2146848960" r:id="rId18"/>
    <p:sldId id="214684661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06C832-884C-1C50-24D5-2FA4ED1FF697}" name="Chiavara, Jessica A" initials="CJA" userId="S::jessica.chiavara@eversource.com::fc772d31-0e01-4411-932f-05231a14b4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Meara, Alec" initials="OA" lastIdx="4" clrIdx="0">
    <p:extLst>
      <p:ext uri="{19B8F6BF-5375-455C-9EA6-DF929625EA0E}">
        <p15:presenceInfo xmlns:p15="http://schemas.microsoft.com/office/powerpoint/2012/main" userId="S-1-5-21-4222474-2113893562-1287535205-64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4FD"/>
    <a:srgbClr val="2F32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56" autoAdjust="0"/>
    <p:restoredTop sz="82160" autoAdjust="0"/>
  </p:normalViewPr>
  <p:slideViewPr>
    <p:cSldViewPr snapToGrid="0">
      <p:cViewPr varScale="1">
        <p:scale>
          <a:sx n="74" d="100"/>
          <a:sy n="74" d="100"/>
        </p:scale>
        <p:origin x="13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10F2DD-95DF-4C3D-B5DC-9AA643955FD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346E1C5-1116-4461-88F1-74158908FEF2}">
      <dgm:prSet/>
      <dgm:spPr>
        <a:solidFill>
          <a:srgbClr val="0070C0"/>
        </a:solidFill>
        <a:ln>
          <a:noFill/>
        </a:ln>
      </dgm:spPr>
      <dgm:t>
        <a:bodyPr/>
        <a:lstStyle/>
        <a:p>
          <a:r>
            <a:rPr lang="en-US" b="0" i="0" u="none" strike="noStrike" baseline="0" dirty="0">
              <a:latin typeface="CIDFont+F5"/>
            </a:rPr>
            <a:t>Legal Obligations</a:t>
          </a:r>
        </a:p>
      </dgm:t>
    </dgm:pt>
    <dgm:pt modelId="{39DE5C82-5796-4648-B1E3-26C2F8497F02}" type="parTrans" cxnId="{1840FB04-E347-4269-BFFF-A9DECC99381A}">
      <dgm:prSet/>
      <dgm:spPr/>
      <dgm:t>
        <a:bodyPr/>
        <a:lstStyle/>
        <a:p>
          <a:endParaRPr lang="en-US"/>
        </a:p>
      </dgm:t>
    </dgm:pt>
    <dgm:pt modelId="{D2B1C3CE-328A-42E4-960F-014FAD314FA9}" type="sibTrans" cxnId="{1840FB04-E347-4269-BFFF-A9DECC99381A}">
      <dgm:prSet/>
      <dgm:spPr/>
      <dgm:t>
        <a:bodyPr/>
        <a:lstStyle/>
        <a:p>
          <a:endParaRPr lang="en-US"/>
        </a:p>
      </dgm:t>
    </dgm:pt>
    <dgm:pt modelId="{BF40708E-2841-4868-90EE-5603906515AB}">
      <dgm:prSet/>
      <dgm:spPr/>
      <dgm:t>
        <a:bodyPr/>
        <a:lstStyle/>
        <a:p>
          <a:r>
            <a:rPr lang="en-US" b="0" i="0" u="none" strike="noStrike" baseline="0" dirty="0">
              <a:latin typeface="CIDFont+F5"/>
            </a:rPr>
            <a:t>The New Hampshire utilities will work alongside the Council to ensure that the utilities meet all statutory obligations under the Data Platform Statutes RSA 378:51-54.</a:t>
          </a:r>
        </a:p>
      </dgm:t>
    </dgm:pt>
    <dgm:pt modelId="{707C3B40-A939-4698-AD68-A04730E678FA}" type="parTrans" cxnId="{7A700C16-05B4-49F7-912E-593B56C8CDF4}">
      <dgm:prSet/>
      <dgm:spPr/>
      <dgm:t>
        <a:bodyPr/>
        <a:lstStyle/>
        <a:p>
          <a:endParaRPr lang="en-US"/>
        </a:p>
      </dgm:t>
    </dgm:pt>
    <dgm:pt modelId="{18CCF128-5C8F-404E-BB5D-CDFF5961C4F5}" type="sibTrans" cxnId="{7A700C16-05B4-49F7-912E-593B56C8CDF4}">
      <dgm:prSet/>
      <dgm:spPr/>
      <dgm:t>
        <a:bodyPr/>
        <a:lstStyle/>
        <a:p>
          <a:endParaRPr lang="en-US"/>
        </a:p>
      </dgm:t>
    </dgm:pt>
    <dgm:pt modelId="{8E33C1AC-FC56-4BA0-BE67-A2292CE2ECBE}">
      <dgm:prSet/>
      <dgm:spPr>
        <a:solidFill>
          <a:srgbClr val="0070C0"/>
        </a:solidFill>
        <a:ln>
          <a:noFill/>
        </a:ln>
      </dgm:spPr>
      <dgm:t>
        <a:bodyPr/>
        <a:lstStyle/>
        <a:p>
          <a:r>
            <a:rPr lang="en-US" b="0" i="0" u="none" strike="noStrike" baseline="0" dirty="0">
              <a:latin typeface="CIDFont+F5"/>
            </a:rPr>
            <a:t>Governance complexity</a:t>
          </a:r>
        </a:p>
      </dgm:t>
    </dgm:pt>
    <dgm:pt modelId="{AF395F44-2DA8-4CB9-B27F-85E5159D8B14}" type="parTrans" cxnId="{403B2558-A0D3-4498-A952-A8AADEB9CD58}">
      <dgm:prSet/>
      <dgm:spPr/>
      <dgm:t>
        <a:bodyPr/>
        <a:lstStyle/>
        <a:p>
          <a:endParaRPr lang="en-US"/>
        </a:p>
      </dgm:t>
    </dgm:pt>
    <dgm:pt modelId="{F46AE68B-0ABA-402F-9C16-E9885C6E287E}" type="sibTrans" cxnId="{403B2558-A0D3-4498-A952-A8AADEB9CD58}">
      <dgm:prSet/>
      <dgm:spPr/>
      <dgm:t>
        <a:bodyPr/>
        <a:lstStyle/>
        <a:p>
          <a:endParaRPr lang="en-US"/>
        </a:p>
      </dgm:t>
    </dgm:pt>
    <dgm:pt modelId="{7F8B763D-D6F7-4D12-B04F-4EF507A81292}">
      <dgm:prSet/>
      <dgm:spPr/>
      <dgm:t>
        <a:bodyPr/>
        <a:lstStyle/>
        <a:p>
          <a:r>
            <a:rPr lang="en-US" b="0" i="0" u="none" strike="noStrike" baseline="0" dirty="0">
              <a:latin typeface="CIDFont+F5"/>
            </a:rPr>
            <a:t>Per Order No. 26,589, the Council will continue to exist and oversee NH-specific matters as outlined in the settlement agreement.</a:t>
          </a:r>
        </a:p>
      </dgm:t>
    </dgm:pt>
    <dgm:pt modelId="{3E0E6791-0DA7-4461-832B-2D97EA2DA0AD}" type="parTrans" cxnId="{20C774F6-74B2-4103-962D-9891FBE6E956}">
      <dgm:prSet/>
      <dgm:spPr/>
      <dgm:t>
        <a:bodyPr/>
        <a:lstStyle/>
        <a:p>
          <a:endParaRPr lang="en-US"/>
        </a:p>
      </dgm:t>
    </dgm:pt>
    <dgm:pt modelId="{B4218EA4-FDED-43D9-8313-8C1AE23004B4}" type="sibTrans" cxnId="{20C774F6-74B2-4103-962D-9891FBE6E956}">
      <dgm:prSet/>
      <dgm:spPr/>
      <dgm:t>
        <a:bodyPr/>
        <a:lstStyle/>
        <a:p>
          <a:endParaRPr lang="en-US"/>
        </a:p>
      </dgm:t>
    </dgm:pt>
    <dgm:pt modelId="{D40525B2-DF9B-4A6B-8939-C794544DAAA2}">
      <dgm:prSet/>
      <dgm:spPr>
        <a:solidFill>
          <a:srgbClr val="0070C0"/>
        </a:solidFill>
        <a:ln>
          <a:noFill/>
        </a:ln>
      </dgm:spPr>
      <dgm:t>
        <a:bodyPr/>
        <a:lstStyle/>
        <a:p>
          <a:r>
            <a:rPr lang="en-US" b="0" i="0" u="none" strike="noStrike" baseline="0" dirty="0">
              <a:solidFill>
                <a:schemeClr val="bg1"/>
              </a:solidFill>
              <a:latin typeface="CIDFont+F5"/>
            </a:rPr>
            <a:t>Cost allocation considerations</a:t>
          </a:r>
        </a:p>
      </dgm:t>
    </dgm:pt>
    <dgm:pt modelId="{3A5BD1EC-DEDB-4D16-9D21-AB17BB3832FB}" type="parTrans" cxnId="{8AFC2370-371D-4092-B7B5-1BB4BD0ECBCD}">
      <dgm:prSet/>
      <dgm:spPr/>
      <dgm:t>
        <a:bodyPr/>
        <a:lstStyle/>
        <a:p>
          <a:endParaRPr lang="en-US"/>
        </a:p>
      </dgm:t>
    </dgm:pt>
    <dgm:pt modelId="{A93A442B-071C-44A4-BEA5-0449D712D84B}" type="sibTrans" cxnId="{8AFC2370-371D-4092-B7B5-1BB4BD0ECBCD}">
      <dgm:prSet/>
      <dgm:spPr/>
      <dgm:t>
        <a:bodyPr/>
        <a:lstStyle/>
        <a:p>
          <a:endParaRPr lang="en-US"/>
        </a:p>
      </dgm:t>
    </dgm:pt>
    <dgm:pt modelId="{2E798DE1-0F79-47F8-9460-3CB2D7D098EC}">
      <dgm:prSet/>
      <dgm:spPr/>
      <dgm:t>
        <a:bodyPr/>
        <a:lstStyle/>
        <a:p>
          <a:r>
            <a:rPr lang="en-US" b="0" i="0" u="none" strike="noStrike" baseline="0" dirty="0">
              <a:solidFill>
                <a:schemeClr val="tx1"/>
              </a:solidFill>
              <a:latin typeface="CIDFont+F5"/>
            </a:rPr>
            <a:t>The Council will modify the Data Platform RFP so that bids submit jurisdiction-specific costs, to ensure proper cost allocation.</a:t>
          </a:r>
        </a:p>
      </dgm:t>
    </dgm:pt>
    <dgm:pt modelId="{E02A3A00-5C76-4963-93EE-23F51E76A012}" type="parTrans" cxnId="{11D0AB51-630A-4995-9543-7FBC90176F69}">
      <dgm:prSet/>
      <dgm:spPr/>
      <dgm:t>
        <a:bodyPr/>
        <a:lstStyle/>
        <a:p>
          <a:endParaRPr lang="en-US"/>
        </a:p>
      </dgm:t>
    </dgm:pt>
    <dgm:pt modelId="{FE786196-EB5A-4E95-8C5D-7289230D7A8B}" type="sibTrans" cxnId="{11D0AB51-630A-4995-9543-7FBC90176F69}">
      <dgm:prSet/>
      <dgm:spPr/>
      <dgm:t>
        <a:bodyPr/>
        <a:lstStyle/>
        <a:p>
          <a:endParaRPr lang="en-US"/>
        </a:p>
      </dgm:t>
    </dgm:pt>
    <dgm:pt modelId="{A5F9129A-BBCF-45F0-B783-D034321B6DD6}">
      <dgm:prSet/>
      <dgm:spPr>
        <a:solidFill>
          <a:srgbClr val="0070C0"/>
        </a:solidFill>
        <a:ln>
          <a:noFill/>
        </a:ln>
      </dgm:spPr>
      <dgm:t>
        <a:bodyPr/>
        <a:lstStyle/>
        <a:p>
          <a:r>
            <a:rPr lang="en-US" b="0" i="0" u="none" strike="noStrike" baseline="0" dirty="0">
              <a:solidFill>
                <a:schemeClr val="bg1"/>
              </a:solidFill>
              <a:latin typeface="CIDFont+F5"/>
            </a:rPr>
            <a:t>Schedule impacts</a:t>
          </a:r>
        </a:p>
      </dgm:t>
    </dgm:pt>
    <dgm:pt modelId="{59844BAA-9D88-439E-A9C2-7C4B93147C7C}" type="parTrans" cxnId="{A425F1D4-436D-48EA-B273-58ADB4881517}">
      <dgm:prSet/>
      <dgm:spPr/>
      <dgm:t>
        <a:bodyPr/>
        <a:lstStyle/>
        <a:p>
          <a:endParaRPr lang="en-US"/>
        </a:p>
      </dgm:t>
    </dgm:pt>
    <dgm:pt modelId="{506CE082-03D9-4722-B257-7ECAEEFC7042}" type="sibTrans" cxnId="{A425F1D4-436D-48EA-B273-58ADB4881517}">
      <dgm:prSet/>
      <dgm:spPr/>
      <dgm:t>
        <a:bodyPr/>
        <a:lstStyle/>
        <a:p>
          <a:endParaRPr lang="en-US"/>
        </a:p>
      </dgm:t>
    </dgm:pt>
    <dgm:pt modelId="{005CF2E5-E5B5-4BCC-B9AF-B0C6F846BA14}">
      <dgm:prSet/>
      <dgm:spPr/>
      <dgm:t>
        <a:bodyPr/>
        <a:lstStyle/>
        <a:p>
          <a:r>
            <a:rPr lang="en-US" b="0" i="0" u="none" strike="noStrike" baseline="0" dirty="0">
              <a:latin typeface="CIDFont+F5"/>
            </a:rPr>
            <a:t>Our consultant, West Monroe, will play an expanded coordination role for the USDOE grant; Data Platform RFP issuance will be slightly delayed in order to gather cost information, which is agreeable to the Council; and the RFP will seek to implement New Hampshire first (subject to Commission approval) before other states.</a:t>
          </a:r>
        </a:p>
      </dgm:t>
    </dgm:pt>
    <dgm:pt modelId="{EFED7EFE-8FBC-4742-B104-95207BEDBC48}" type="parTrans" cxnId="{AFF613C8-99CA-40D0-A352-F1EF486B4352}">
      <dgm:prSet/>
      <dgm:spPr/>
      <dgm:t>
        <a:bodyPr/>
        <a:lstStyle/>
        <a:p>
          <a:endParaRPr lang="en-US"/>
        </a:p>
      </dgm:t>
    </dgm:pt>
    <dgm:pt modelId="{352C25FD-841F-4763-8904-5AA48920ED56}" type="sibTrans" cxnId="{AFF613C8-99CA-40D0-A352-F1EF486B4352}">
      <dgm:prSet/>
      <dgm:spPr/>
      <dgm:t>
        <a:bodyPr/>
        <a:lstStyle/>
        <a:p>
          <a:endParaRPr lang="en-US"/>
        </a:p>
      </dgm:t>
    </dgm:pt>
    <dgm:pt modelId="{0E206A68-6F7C-45A2-8B02-18BDAD340EE3}">
      <dgm:prSet/>
      <dgm:spPr>
        <a:solidFill>
          <a:srgbClr val="0070C0"/>
        </a:solidFill>
        <a:ln>
          <a:noFill/>
        </a:ln>
      </dgm:spPr>
      <dgm:t>
        <a:bodyPr/>
        <a:lstStyle/>
        <a:p>
          <a:r>
            <a:rPr lang="en-US" b="0" i="0" u="none" strike="noStrike" baseline="0" dirty="0">
              <a:solidFill>
                <a:schemeClr val="bg1"/>
              </a:solidFill>
              <a:latin typeface="CIDFont+F5"/>
            </a:rPr>
            <a:t>Consultant cost increases</a:t>
          </a:r>
        </a:p>
      </dgm:t>
    </dgm:pt>
    <dgm:pt modelId="{1D3F902B-8C31-4BE2-B614-2E5621FEB260}" type="parTrans" cxnId="{A70C3FC1-A27C-459C-A3AA-BE570B0BB4A2}">
      <dgm:prSet/>
      <dgm:spPr/>
      <dgm:t>
        <a:bodyPr/>
        <a:lstStyle/>
        <a:p>
          <a:endParaRPr lang="en-US"/>
        </a:p>
      </dgm:t>
    </dgm:pt>
    <dgm:pt modelId="{9AC37DC8-5D26-40B1-AABB-7F84F354C895}" type="sibTrans" cxnId="{A70C3FC1-A27C-459C-A3AA-BE570B0BB4A2}">
      <dgm:prSet/>
      <dgm:spPr/>
      <dgm:t>
        <a:bodyPr/>
        <a:lstStyle/>
        <a:p>
          <a:endParaRPr lang="en-US"/>
        </a:p>
      </dgm:t>
    </dgm:pt>
    <dgm:pt modelId="{E1794683-3E91-42C6-98CC-73ACD7D33F69}">
      <dgm:prSet/>
      <dgm:spPr/>
      <dgm:t>
        <a:bodyPr/>
        <a:lstStyle/>
        <a:p>
          <a:r>
            <a:rPr lang="en-US" b="0" i="0" u="none" strike="noStrike" baseline="0" dirty="0">
              <a:latin typeface="CIDFont+F5"/>
            </a:rPr>
            <a:t>The Governance Council will seek a fair distribution of the increased consulting costs due to regionalization with the intent of no increased costs to the NH utilities beyond what has already been authorized by the commission.</a:t>
          </a:r>
        </a:p>
      </dgm:t>
    </dgm:pt>
    <dgm:pt modelId="{2A3D5B27-CF15-4BAB-A58D-757CC16E8B38}" type="parTrans" cxnId="{3665060A-FAA0-468E-889E-D33A565804A5}">
      <dgm:prSet/>
      <dgm:spPr/>
      <dgm:t>
        <a:bodyPr/>
        <a:lstStyle/>
        <a:p>
          <a:endParaRPr lang="en-US"/>
        </a:p>
      </dgm:t>
    </dgm:pt>
    <dgm:pt modelId="{B340B6F9-2DF7-4FE4-9F20-761ED2CD0CC5}" type="sibTrans" cxnId="{3665060A-FAA0-468E-889E-D33A565804A5}">
      <dgm:prSet/>
      <dgm:spPr/>
      <dgm:t>
        <a:bodyPr/>
        <a:lstStyle/>
        <a:p>
          <a:endParaRPr lang="en-US"/>
        </a:p>
      </dgm:t>
    </dgm:pt>
    <dgm:pt modelId="{D5651C93-2DDB-41B1-BE6A-6878C147EFB1}" type="pres">
      <dgm:prSet presAssocID="{4910F2DD-95DF-4C3D-B5DC-9AA643955FD9}" presName="linear" presStyleCnt="0">
        <dgm:presLayoutVars>
          <dgm:animLvl val="lvl"/>
          <dgm:resizeHandles val="exact"/>
        </dgm:presLayoutVars>
      </dgm:prSet>
      <dgm:spPr/>
    </dgm:pt>
    <dgm:pt modelId="{138E4D4B-8897-45A9-A2A6-B1266BAAAEAB}" type="pres">
      <dgm:prSet presAssocID="{E346E1C5-1116-4461-88F1-74158908FEF2}" presName="parentText" presStyleLbl="node1" presStyleIdx="0" presStyleCnt="5">
        <dgm:presLayoutVars>
          <dgm:chMax val="0"/>
          <dgm:bulletEnabled val="1"/>
        </dgm:presLayoutVars>
      </dgm:prSet>
      <dgm:spPr/>
    </dgm:pt>
    <dgm:pt modelId="{2B196B69-54CD-4292-B0A9-232FC1376FA0}" type="pres">
      <dgm:prSet presAssocID="{E346E1C5-1116-4461-88F1-74158908FEF2}" presName="childText" presStyleLbl="revTx" presStyleIdx="0" presStyleCnt="5">
        <dgm:presLayoutVars>
          <dgm:bulletEnabled val="1"/>
        </dgm:presLayoutVars>
      </dgm:prSet>
      <dgm:spPr/>
    </dgm:pt>
    <dgm:pt modelId="{A0D8AB0C-2A46-48E7-AA08-FAE08CF63824}" type="pres">
      <dgm:prSet presAssocID="{8E33C1AC-FC56-4BA0-BE67-A2292CE2ECBE}" presName="parentText" presStyleLbl="node1" presStyleIdx="1" presStyleCnt="5">
        <dgm:presLayoutVars>
          <dgm:chMax val="0"/>
          <dgm:bulletEnabled val="1"/>
        </dgm:presLayoutVars>
      </dgm:prSet>
      <dgm:spPr/>
    </dgm:pt>
    <dgm:pt modelId="{BB953355-1D31-47B2-B8FE-0BE1B9BA91F9}" type="pres">
      <dgm:prSet presAssocID="{8E33C1AC-FC56-4BA0-BE67-A2292CE2ECBE}" presName="childText" presStyleLbl="revTx" presStyleIdx="1" presStyleCnt="5">
        <dgm:presLayoutVars>
          <dgm:bulletEnabled val="1"/>
        </dgm:presLayoutVars>
      </dgm:prSet>
      <dgm:spPr/>
    </dgm:pt>
    <dgm:pt modelId="{EAEA0089-FF24-42B6-BE2B-95D4EBA94C8E}" type="pres">
      <dgm:prSet presAssocID="{D40525B2-DF9B-4A6B-8939-C794544DAAA2}" presName="parentText" presStyleLbl="node1" presStyleIdx="2" presStyleCnt="5" custLinFactNeighborX="-582" custLinFactNeighborY="-7991">
        <dgm:presLayoutVars>
          <dgm:chMax val="0"/>
          <dgm:bulletEnabled val="1"/>
        </dgm:presLayoutVars>
      </dgm:prSet>
      <dgm:spPr/>
    </dgm:pt>
    <dgm:pt modelId="{B4F3CD59-911A-4F7C-A50C-9ECF6B884EB4}" type="pres">
      <dgm:prSet presAssocID="{D40525B2-DF9B-4A6B-8939-C794544DAAA2}" presName="childText" presStyleLbl="revTx" presStyleIdx="2" presStyleCnt="5">
        <dgm:presLayoutVars>
          <dgm:bulletEnabled val="1"/>
        </dgm:presLayoutVars>
      </dgm:prSet>
      <dgm:spPr/>
    </dgm:pt>
    <dgm:pt modelId="{E651586A-5D8A-4018-8E72-2830DA264896}" type="pres">
      <dgm:prSet presAssocID="{A5F9129A-BBCF-45F0-B783-D034321B6DD6}" presName="parentText" presStyleLbl="node1" presStyleIdx="3" presStyleCnt="5">
        <dgm:presLayoutVars>
          <dgm:chMax val="0"/>
          <dgm:bulletEnabled val="1"/>
        </dgm:presLayoutVars>
      </dgm:prSet>
      <dgm:spPr/>
    </dgm:pt>
    <dgm:pt modelId="{A795490A-73B3-4FD0-9F4C-8D39E00F9FF6}" type="pres">
      <dgm:prSet presAssocID="{A5F9129A-BBCF-45F0-B783-D034321B6DD6}" presName="childText" presStyleLbl="revTx" presStyleIdx="3" presStyleCnt="5">
        <dgm:presLayoutVars>
          <dgm:bulletEnabled val="1"/>
        </dgm:presLayoutVars>
      </dgm:prSet>
      <dgm:spPr/>
    </dgm:pt>
    <dgm:pt modelId="{D2888180-F8B1-42C1-A8F3-31EF749E0442}" type="pres">
      <dgm:prSet presAssocID="{0E206A68-6F7C-45A2-8B02-18BDAD340EE3}" presName="parentText" presStyleLbl="node1" presStyleIdx="4" presStyleCnt="5">
        <dgm:presLayoutVars>
          <dgm:chMax val="0"/>
          <dgm:bulletEnabled val="1"/>
        </dgm:presLayoutVars>
      </dgm:prSet>
      <dgm:spPr/>
    </dgm:pt>
    <dgm:pt modelId="{359C986D-277F-484E-9465-2D962625EB50}" type="pres">
      <dgm:prSet presAssocID="{0E206A68-6F7C-45A2-8B02-18BDAD340EE3}" presName="childText" presStyleLbl="revTx" presStyleIdx="4" presStyleCnt="5">
        <dgm:presLayoutVars>
          <dgm:bulletEnabled val="1"/>
        </dgm:presLayoutVars>
      </dgm:prSet>
      <dgm:spPr/>
    </dgm:pt>
  </dgm:ptLst>
  <dgm:cxnLst>
    <dgm:cxn modelId="{7FF48404-03D3-4349-B74E-A8188822B0AB}" type="presOf" srcId="{4910F2DD-95DF-4C3D-B5DC-9AA643955FD9}" destId="{D5651C93-2DDB-41B1-BE6A-6878C147EFB1}" srcOrd="0" destOrd="0" presId="urn:microsoft.com/office/officeart/2005/8/layout/vList2"/>
    <dgm:cxn modelId="{1840FB04-E347-4269-BFFF-A9DECC99381A}" srcId="{4910F2DD-95DF-4C3D-B5DC-9AA643955FD9}" destId="{E346E1C5-1116-4461-88F1-74158908FEF2}" srcOrd="0" destOrd="0" parTransId="{39DE5C82-5796-4648-B1E3-26C2F8497F02}" sibTransId="{D2B1C3CE-328A-42E4-960F-014FAD314FA9}"/>
    <dgm:cxn modelId="{AFD8E209-4FA2-4350-84D4-23B198B121EB}" type="presOf" srcId="{E1794683-3E91-42C6-98CC-73ACD7D33F69}" destId="{359C986D-277F-484E-9465-2D962625EB50}" srcOrd="0" destOrd="0" presId="urn:microsoft.com/office/officeart/2005/8/layout/vList2"/>
    <dgm:cxn modelId="{3665060A-FAA0-468E-889E-D33A565804A5}" srcId="{0E206A68-6F7C-45A2-8B02-18BDAD340EE3}" destId="{E1794683-3E91-42C6-98CC-73ACD7D33F69}" srcOrd="0" destOrd="0" parTransId="{2A3D5B27-CF15-4BAB-A58D-757CC16E8B38}" sibTransId="{B340B6F9-2DF7-4FE4-9F20-761ED2CD0CC5}"/>
    <dgm:cxn modelId="{4D7E010E-19ED-4F7B-BDA8-8A7F51399017}" type="presOf" srcId="{7F8B763D-D6F7-4D12-B04F-4EF507A81292}" destId="{BB953355-1D31-47B2-B8FE-0BE1B9BA91F9}" srcOrd="0" destOrd="0" presId="urn:microsoft.com/office/officeart/2005/8/layout/vList2"/>
    <dgm:cxn modelId="{7A700C16-05B4-49F7-912E-593B56C8CDF4}" srcId="{E346E1C5-1116-4461-88F1-74158908FEF2}" destId="{BF40708E-2841-4868-90EE-5603906515AB}" srcOrd="0" destOrd="0" parTransId="{707C3B40-A939-4698-AD68-A04730E678FA}" sibTransId="{18CCF128-5C8F-404E-BB5D-CDFF5961C4F5}"/>
    <dgm:cxn modelId="{E9EFBC16-4AE0-4550-9BD4-3BE171633AE9}" type="presOf" srcId="{E346E1C5-1116-4461-88F1-74158908FEF2}" destId="{138E4D4B-8897-45A9-A2A6-B1266BAAAEAB}" srcOrd="0" destOrd="0" presId="urn:microsoft.com/office/officeart/2005/8/layout/vList2"/>
    <dgm:cxn modelId="{EBE7CF38-72B8-4F8F-872E-6F3356342590}" type="presOf" srcId="{8E33C1AC-FC56-4BA0-BE67-A2292CE2ECBE}" destId="{A0D8AB0C-2A46-48E7-AA08-FAE08CF63824}" srcOrd="0" destOrd="0" presId="urn:microsoft.com/office/officeart/2005/8/layout/vList2"/>
    <dgm:cxn modelId="{8AFC2370-371D-4092-B7B5-1BB4BD0ECBCD}" srcId="{4910F2DD-95DF-4C3D-B5DC-9AA643955FD9}" destId="{D40525B2-DF9B-4A6B-8939-C794544DAAA2}" srcOrd="2" destOrd="0" parTransId="{3A5BD1EC-DEDB-4D16-9D21-AB17BB3832FB}" sibTransId="{A93A442B-071C-44A4-BEA5-0449D712D84B}"/>
    <dgm:cxn modelId="{11D0AB51-630A-4995-9543-7FBC90176F69}" srcId="{D40525B2-DF9B-4A6B-8939-C794544DAAA2}" destId="{2E798DE1-0F79-47F8-9460-3CB2D7D098EC}" srcOrd="0" destOrd="0" parTransId="{E02A3A00-5C76-4963-93EE-23F51E76A012}" sibTransId="{FE786196-EB5A-4E95-8C5D-7289230D7A8B}"/>
    <dgm:cxn modelId="{DDA6FC74-7D71-454F-A8B6-D1E399B5DC34}" type="presOf" srcId="{A5F9129A-BBCF-45F0-B783-D034321B6DD6}" destId="{E651586A-5D8A-4018-8E72-2830DA264896}" srcOrd="0" destOrd="0" presId="urn:microsoft.com/office/officeart/2005/8/layout/vList2"/>
    <dgm:cxn modelId="{403B2558-A0D3-4498-A952-A8AADEB9CD58}" srcId="{4910F2DD-95DF-4C3D-B5DC-9AA643955FD9}" destId="{8E33C1AC-FC56-4BA0-BE67-A2292CE2ECBE}" srcOrd="1" destOrd="0" parTransId="{AF395F44-2DA8-4CB9-B27F-85E5159D8B14}" sibTransId="{F46AE68B-0ABA-402F-9C16-E9885C6E287E}"/>
    <dgm:cxn modelId="{0B108389-2F75-452D-95BE-7FD9663A3780}" type="presOf" srcId="{2E798DE1-0F79-47F8-9460-3CB2D7D098EC}" destId="{B4F3CD59-911A-4F7C-A50C-9ECF6B884EB4}" srcOrd="0" destOrd="0" presId="urn:microsoft.com/office/officeart/2005/8/layout/vList2"/>
    <dgm:cxn modelId="{30B68CAA-1B49-476B-B0DE-0A63825C27B7}" type="presOf" srcId="{D40525B2-DF9B-4A6B-8939-C794544DAAA2}" destId="{EAEA0089-FF24-42B6-BE2B-95D4EBA94C8E}" srcOrd="0" destOrd="0" presId="urn:microsoft.com/office/officeart/2005/8/layout/vList2"/>
    <dgm:cxn modelId="{A70C3FC1-A27C-459C-A3AA-BE570B0BB4A2}" srcId="{4910F2DD-95DF-4C3D-B5DC-9AA643955FD9}" destId="{0E206A68-6F7C-45A2-8B02-18BDAD340EE3}" srcOrd="4" destOrd="0" parTransId="{1D3F902B-8C31-4BE2-B614-2E5621FEB260}" sibTransId="{9AC37DC8-5D26-40B1-AABB-7F84F354C895}"/>
    <dgm:cxn modelId="{B19E83C7-E9CC-4A49-BB9D-981C2DA75125}" type="presOf" srcId="{005CF2E5-E5B5-4BCC-B9AF-B0C6F846BA14}" destId="{A795490A-73B3-4FD0-9F4C-8D39E00F9FF6}" srcOrd="0" destOrd="0" presId="urn:microsoft.com/office/officeart/2005/8/layout/vList2"/>
    <dgm:cxn modelId="{AFF613C8-99CA-40D0-A352-F1EF486B4352}" srcId="{A5F9129A-BBCF-45F0-B783-D034321B6DD6}" destId="{005CF2E5-E5B5-4BCC-B9AF-B0C6F846BA14}" srcOrd="0" destOrd="0" parTransId="{EFED7EFE-8FBC-4742-B104-95207BEDBC48}" sibTransId="{352C25FD-841F-4763-8904-5AA48920ED56}"/>
    <dgm:cxn modelId="{A425F1D4-436D-48EA-B273-58ADB4881517}" srcId="{4910F2DD-95DF-4C3D-B5DC-9AA643955FD9}" destId="{A5F9129A-BBCF-45F0-B783-D034321B6DD6}" srcOrd="3" destOrd="0" parTransId="{59844BAA-9D88-439E-A9C2-7C4B93147C7C}" sibTransId="{506CE082-03D9-4722-B257-7ECAEEFC7042}"/>
    <dgm:cxn modelId="{C12FB4E8-CA6F-4E51-BD9F-C634D580AF55}" type="presOf" srcId="{0E206A68-6F7C-45A2-8B02-18BDAD340EE3}" destId="{D2888180-F8B1-42C1-A8F3-31EF749E0442}" srcOrd="0" destOrd="0" presId="urn:microsoft.com/office/officeart/2005/8/layout/vList2"/>
    <dgm:cxn modelId="{20C774F6-74B2-4103-962D-9891FBE6E956}" srcId="{8E33C1AC-FC56-4BA0-BE67-A2292CE2ECBE}" destId="{7F8B763D-D6F7-4D12-B04F-4EF507A81292}" srcOrd="0" destOrd="0" parTransId="{3E0E6791-0DA7-4461-832B-2D97EA2DA0AD}" sibTransId="{B4218EA4-FDED-43D9-8313-8C1AE23004B4}"/>
    <dgm:cxn modelId="{81B1E7F8-19E2-4ADC-A6C9-9C695BB0BD30}" type="presOf" srcId="{BF40708E-2841-4868-90EE-5603906515AB}" destId="{2B196B69-54CD-4292-B0A9-232FC1376FA0}" srcOrd="0" destOrd="0" presId="urn:microsoft.com/office/officeart/2005/8/layout/vList2"/>
    <dgm:cxn modelId="{C47450A1-34B8-45DA-B5E1-97B39C9D80CD}" type="presParOf" srcId="{D5651C93-2DDB-41B1-BE6A-6878C147EFB1}" destId="{138E4D4B-8897-45A9-A2A6-B1266BAAAEAB}" srcOrd="0" destOrd="0" presId="urn:microsoft.com/office/officeart/2005/8/layout/vList2"/>
    <dgm:cxn modelId="{8EDDDBFC-D766-475C-A147-597BD45F716E}" type="presParOf" srcId="{D5651C93-2DDB-41B1-BE6A-6878C147EFB1}" destId="{2B196B69-54CD-4292-B0A9-232FC1376FA0}" srcOrd="1" destOrd="0" presId="urn:microsoft.com/office/officeart/2005/8/layout/vList2"/>
    <dgm:cxn modelId="{85CE150A-CA56-4714-9736-3D97B4322152}" type="presParOf" srcId="{D5651C93-2DDB-41B1-BE6A-6878C147EFB1}" destId="{A0D8AB0C-2A46-48E7-AA08-FAE08CF63824}" srcOrd="2" destOrd="0" presId="urn:microsoft.com/office/officeart/2005/8/layout/vList2"/>
    <dgm:cxn modelId="{13C35316-BFE9-443C-A1E3-57F1125C2B4B}" type="presParOf" srcId="{D5651C93-2DDB-41B1-BE6A-6878C147EFB1}" destId="{BB953355-1D31-47B2-B8FE-0BE1B9BA91F9}" srcOrd="3" destOrd="0" presId="urn:microsoft.com/office/officeart/2005/8/layout/vList2"/>
    <dgm:cxn modelId="{A6836BD6-3A9C-485D-A930-5A300A8A4770}" type="presParOf" srcId="{D5651C93-2DDB-41B1-BE6A-6878C147EFB1}" destId="{EAEA0089-FF24-42B6-BE2B-95D4EBA94C8E}" srcOrd="4" destOrd="0" presId="urn:microsoft.com/office/officeart/2005/8/layout/vList2"/>
    <dgm:cxn modelId="{42939E01-506F-484E-93ED-E8A3A83E6E89}" type="presParOf" srcId="{D5651C93-2DDB-41B1-BE6A-6878C147EFB1}" destId="{B4F3CD59-911A-4F7C-A50C-9ECF6B884EB4}" srcOrd="5" destOrd="0" presId="urn:microsoft.com/office/officeart/2005/8/layout/vList2"/>
    <dgm:cxn modelId="{57FFE8C2-A7A5-4869-9613-70BFA2E4FF5F}" type="presParOf" srcId="{D5651C93-2DDB-41B1-BE6A-6878C147EFB1}" destId="{E651586A-5D8A-4018-8E72-2830DA264896}" srcOrd="6" destOrd="0" presId="urn:microsoft.com/office/officeart/2005/8/layout/vList2"/>
    <dgm:cxn modelId="{DAF60729-2D16-4B9A-88F0-B95FDBE3D35D}" type="presParOf" srcId="{D5651C93-2DDB-41B1-BE6A-6878C147EFB1}" destId="{A795490A-73B3-4FD0-9F4C-8D39E00F9FF6}" srcOrd="7" destOrd="0" presId="urn:microsoft.com/office/officeart/2005/8/layout/vList2"/>
    <dgm:cxn modelId="{7D5A34B0-2B7F-44D6-BAD7-10DB58A6CB73}" type="presParOf" srcId="{D5651C93-2DDB-41B1-BE6A-6878C147EFB1}" destId="{D2888180-F8B1-42C1-A8F3-31EF749E0442}" srcOrd="8" destOrd="0" presId="urn:microsoft.com/office/officeart/2005/8/layout/vList2"/>
    <dgm:cxn modelId="{40409436-932D-472A-A9A4-ABA97112257A}" type="presParOf" srcId="{D5651C93-2DDB-41B1-BE6A-6878C147EFB1}" destId="{359C986D-277F-484E-9465-2D962625EB50}" srcOrd="9"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E4D4B-8897-45A9-A2A6-B1266BAAAEAB}">
      <dsp:nvSpPr>
        <dsp:cNvPr id="0" name=""/>
        <dsp:cNvSpPr/>
      </dsp:nvSpPr>
      <dsp:spPr>
        <a:xfrm>
          <a:off x="0" y="15668"/>
          <a:ext cx="7206762" cy="383760"/>
        </a:xfrm>
        <a:prstGeom prst="roundRect">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strike="noStrike" kern="1200" baseline="0" dirty="0">
              <a:latin typeface="CIDFont+F5"/>
            </a:rPr>
            <a:t>Legal Obligations</a:t>
          </a:r>
        </a:p>
      </dsp:txBody>
      <dsp:txXfrm>
        <a:off x="18734" y="34402"/>
        <a:ext cx="7169294" cy="346292"/>
      </dsp:txXfrm>
    </dsp:sp>
    <dsp:sp modelId="{2B196B69-54CD-4292-B0A9-232FC1376FA0}">
      <dsp:nvSpPr>
        <dsp:cNvPr id="0" name=""/>
        <dsp:cNvSpPr/>
      </dsp:nvSpPr>
      <dsp:spPr>
        <a:xfrm>
          <a:off x="0" y="399428"/>
          <a:ext cx="7206762"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81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0" i="0" u="none" strike="noStrike" kern="1200" baseline="0" dirty="0">
              <a:latin typeface="CIDFont+F5"/>
            </a:rPr>
            <a:t>The New Hampshire utilities will work alongside the Council to ensure that the utilities meet all statutory obligations under the Data Platform Statutes RSA 378:51-54.</a:t>
          </a:r>
        </a:p>
      </dsp:txBody>
      <dsp:txXfrm>
        <a:off x="0" y="399428"/>
        <a:ext cx="7206762" cy="380880"/>
      </dsp:txXfrm>
    </dsp:sp>
    <dsp:sp modelId="{A0D8AB0C-2A46-48E7-AA08-FAE08CF63824}">
      <dsp:nvSpPr>
        <dsp:cNvPr id="0" name=""/>
        <dsp:cNvSpPr/>
      </dsp:nvSpPr>
      <dsp:spPr>
        <a:xfrm>
          <a:off x="0" y="780308"/>
          <a:ext cx="7206762" cy="383760"/>
        </a:xfrm>
        <a:prstGeom prst="roundRect">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strike="noStrike" kern="1200" baseline="0" dirty="0">
              <a:latin typeface="CIDFont+F5"/>
            </a:rPr>
            <a:t>Governance complexity</a:t>
          </a:r>
        </a:p>
      </dsp:txBody>
      <dsp:txXfrm>
        <a:off x="18734" y="799042"/>
        <a:ext cx="7169294" cy="346292"/>
      </dsp:txXfrm>
    </dsp:sp>
    <dsp:sp modelId="{BB953355-1D31-47B2-B8FE-0BE1B9BA91F9}">
      <dsp:nvSpPr>
        <dsp:cNvPr id="0" name=""/>
        <dsp:cNvSpPr/>
      </dsp:nvSpPr>
      <dsp:spPr>
        <a:xfrm>
          <a:off x="0" y="1164068"/>
          <a:ext cx="7206762"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81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0" i="0" u="none" strike="noStrike" kern="1200" baseline="0" dirty="0">
              <a:latin typeface="CIDFont+F5"/>
            </a:rPr>
            <a:t>Per Order No. 26,589, the Council will continue to exist and oversee NH-specific matters as outlined in the settlement agreement.</a:t>
          </a:r>
        </a:p>
      </dsp:txBody>
      <dsp:txXfrm>
        <a:off x="0" y="1164068"/>
        <a:ext cx="7206762" cy="380880"/>
      </dsp:txXfrm>
    </dsp:sp>
    <dsp:sp modelId="{EAEA0089-FF24-42B6-BE2B-95D4EBA94C8E}">
      <dsp:nvSpPr>
        <dsp:cNvPr id="0" name=""/>
        <dsp:cNvSpPr/>
      </dsp:nvSpPr>
      <dsp:spPr>
        <a:xfrm>
          <a:off x="0" y="1514512"/>
          <a:ext cx="7206762" cy="383760"/>
        </a:xfrm>
        <a:prstGeom prst="roundRect">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strike="noStrike" kern="1200" baseline="0" dirty="0">
              <a:solidFill>
                <a:schemeClr val="bg1"/>
              </a:solidFill>
              <a:latin typeface="CIDFont+F5"/>
            </a:rPr>
            <a:t>Cost allocation considerations</a:t>
          </a:r>
        </a:p>
      </dsp:txBody>
      <dsp:txXfrm>
        <a:off x="18734" y="1533246"/>
        <a:ext cx="7169294" cy="346292"/>
      </dsp:txXfrm>
    </dsp:sp>
    <dsp:sp modelId="{B4F3CD59-911A-4F7C-A50C-9ECF6B884EB4}">
      <dsp:nvSpPr>
        <dsp:cNvPr id="0" name=""/>
        <dsp:cNvSpPr/>
      </dsp:nvSpPr>
      <dsp:spPr>
        <a:xfrm>
          <a:off x="0" y="1928708"/>
          <a:ext cx="7206762"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81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0" i="0" u="none" strike="noStrike" kern="1200" baseline="0" dirty="0">
              <a:solidFill>
                <a:schemeClr val="tx1"/>
              </a:solidFill>
              <a:latin typeface="CIDFont+F5"/>
            </a:rPr>
            <a:t>The Council will modify the Data Platform RFP so that bids submit jurisdiction-specific costs, to ensure proper cost allocation.</a:t>
          </a:r>
        </a:p>
      </dsp:txBody>
      <dsp:txXfrm>
        <a:off x="0" y="1928708"/>
        <a:ext cx="7206762" cy="380880"/>
      </dsp:txXfrm>
    </dsp:sp>
    <dsp:sp modelId="{E651586A-5D8A-4018-8E72-2830DA264896}">
      <dsp:nvSpPr>
        <dsp:cNvPr id="0" name=""/>
        <dsp:cNvSpPr/>
      </dsp:nvSpPr>
      <dsp:spPr>
        <a:xfrm>
          <a:off x="0" y="2309588"/>
          <a:ext cx="7206762" cy="383760"/>
        </a:xfrm>
        <a:prstGeom prst="roundRect">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strike="noStrike" kern="1200" baseline="0" dirty="0">
              <a:solidFill>
                <a:schemeClr val="bg1"/>
              </a:solidFill>
              <a:latin typeface="CIDFont+F5"/>
            </a:rPr>
            <a:t>Schedule impacts</a:t>
          </a:r>
        </a:p>
      </dsp:txBody>
      <dsp:txXfrm>
        <a:off x="18734" y="2328322"/>
        <a:ext cx="7169294" cy="346292"/>
      </dsp:txXfrm>
    </dsp:sp>
    <dsp:sp modelId="{A795490A-73B3-4FD0-9F4C-8D39E00F9FF6}">
      <dsp:nvSpPr>
        <dsp:cNvPr id="0" name=""/>
        <dsp:cNvSpPr/>
      </dsp:nvSpPr>
      <dsp:spPr>
        <a:xfrm>
          <a:off x="0" y="2693348"/>
          <a:ext cx="7206762" cy="71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81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0" i="0" u="none" strike="noStrike" kern="1200" baseline="0" dirty="0">
              <a:latin typeface="CIDFont+F5"/>
            </a:rPr>
            <a:t>Our consultant, West Monroe, will play an expanded coordination role for the USDOE grant; Data Platform RFP issuance will be slightly delayed in order to gather cost information, which is agreeable to the Council; and the RFP will seek to implement New Hampshire first (subject to Commission approval) before other states.</a:t>
          </a:r>
        </a:p>
      </dsp:txBody>
      <dsp:txXfrm>
        <a:off x="0" y="2693348"/>
        <a:ext cx="7206762" cy="712080"/>
      </dsp:txXfrm>
    </dsp:sp>
    <dsp:sp modelId="{D2888180-F8B1-42C1-A8F3-31EF749E0442}">
      <dsp:nvSpPr>
        <dsp:cNvPr id="0" name=""/>
        <dsp:cNvSpPr/>
      </dsp:nvSpPr>
      <dsp:spPr>
        <a:xfrm>
          <a:off x="0" y="3405428"/>
          <a:ext cx="7206762" cy="383760"/>
        </a:xfrm>
        <a:prstGeom prst="roundRect">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strike="noStrike" kern="1200" baseline="0" dirty="0">
              <a:solidFill>
                <a:schemeClr val="bg1"/>
              </a:solidFill>
              <a:latin typeface="CIDFont+F5"/>
            </a:rPr>
            <a:t>Consultant cost increases</a:t>
          </a:r>
        </a:p>
      </dsp:txBody>
      <dsp:txXfrm>
        <a:off x="18734" y="3424162"/>
        <a:ext cx="7169294" cy="346292"/>
      </dsp:txXfrm>
    </dsp:sp>
    <dsp:sp modelId="{359C986D-277F-484E-9465-2D962625EB50}">
      <dsp:nvSpPr>
        <dsp:cNvPr id="0" name=""/>
        <dsp:cNvSpPr/>
      </dsp:nvSpPr>
      <dsp:spPr>
        <a:xfrm>
          <a:off x="0" y="3789188"/>
          <a:ext cx="7206762"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81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0" i="0" u="none" strike="noStrike" kern="1200" baseline="0" dirty="0">
              <a:latin typeface="CIDFont+F5"/>
            </a:rPr>
            <a:t>The Governance Council will seek a fair distribution of the increased consulting costs due to regionalization with the intent of no increased costs to the NH utilities beyond what has already been authorized by the commission.</a:t>
          </a:r>
        </a:p>
      </dsp:txBody>
      <dsp:txXfrm>
        <a:off x="0" y="3789188"/>
        <a:ext cx="7206762" cy="5464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39CDFC-DC07-4A53-8920-0D5B31830902}"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BE117-1C8E-4CD6-BF0C-17013F2E1FFA}" type="slidenum">
              <a:rPr lang="en-US" smtClean="0"/>
              <a:t>‹#›</a:t>
            </a:fld>
            <a:endParaRPr lang="en-US"/>
          </a:p>
        </p:txBody>
      </p:sp>
    </p:spTree>
    <p:extLst>
      <p:ext uri="{BB962C8B-B14F-4D97-AF65-F5344CB8AC3E}">
        <p14:creationId xmlns:p14="http://schemas.microsoft.com/office/powerpoint/2010/main" val="2447277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13fd1df3f1_0_2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113fd1df3f1_0_29:notes"/>
          <p:cNvSpPr txBox="1">
            <a:spLocks noGrp="1"/>
          </p:cNvSpPr>
          <p:nvPr>
            <p:ph type="body" idx="1"/>
          </p:nvPr>
        </p:nvSpPr>
        <p:spPr>
          <a:xfrm>
            <a:off x="701040" y="4415790"/>
            <a:ext cx="5608320" cy="4183380"/>
          </a:xfrm>
          <a:prstGeom prst="rect">
            <a:avLst/>
          </a:prstGeom>
          <a:noFill/>
          <a:ln>
            <a:noFill/>
          </a:ln>
        </p:spPr>
        <p:txBody>
          <a:bodyPr spcFirstLastPara="1" wrap="square" lIns="93148" tIns="93148" rIns="93148" bIns="93148" anchor="t" anchorCtr="0">
            <a:noAutofit/>
          </a:bodyPr>
          <a:lstStyle/>
          <a:p>
            <a:pPr>
              <a:buSzPts val="1100"/>
            </a:pPr>
            <a:endParaRPr dirty="0"/>
          </a:p>
        </p:txBody>
      </p:sp>
    </p:spTree>
    <p:extLst>
      <p:ext uri="{BB962C8B-B14F-4D97-AF65-F5344CB8AC3E}">
        <p14:creationId xmlns:p14="http://schemas.microsoft.com/office/powerpoint/2010/main" val="259894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701040" y="4415790"/>
            <a:ext cx="5608320" cy="4183380"/>
          </a:xfrm>
          <a:prstGeom prst="rect">
            <a:avLst/>
          </a:prstGeom>
        </p:spPr>
        <p:txBody>
          <a:bodyPr spcFirstLastPara="1" wrap="square" lIns="93148" tIns="93148" rIns="93148" bIns="93148" anchor="t" anchorCtr="0">
            <a:noAutofit/>
          </a:bodyPr>
          <a:lstStyle/>
          <a:p>
            <a:endParaRPr dirty="0"/>
          </a:p>
        </p:txBody>
      </p:sp>
    </p:spTree>
    <p:extLst>
      <p:ext uri="{BB962C8B-B14F-4D97-AF65-F5344CB8AC3E}">
        <p14:creationId xmlns:p14="http://schemas.microsoft.com/office/powerpoint/2010/main" val="1866102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FBE117-1C8E-4CD6-BF0C-17013F2E1FFA}" type="slidenum">
              <a:rPr lang="en-US" smtClean="0"/>
              <a:t>3</a:t>
            </a:fld>
            <a:endParaRPr lang="en-US"/>
          </a:p>
        </p:txBody>
      </p:sp>
    </p:spTree>
    <p:extLst>
      <p:ext uri="{BB962C8B-B14F-4D97-AF65-F5344CB8AC3E}">
        <p14:creationId xmlns:p14="http://schemas.microsoft.com/office/powerpoint/2010/main" val="2306719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40FBE117-1C8E-4CD6-BF0C-17013F2E1FFA}" type="slidenum">
              <a:rPr lang="en-US" smtClean="0"/>
              <a:t>5</a:t>
            </a:fld>
            <a:endParaRPr lang="en-US"/>
          </a:p>
        </p:txBody>
      </p:sp>
    </p:spTree>
    <p:extLst>
      <p:ext uri="{BB962C8B-B14F-4D97-AF65-F5344CB8AC3E}">
        <p14:creationId xmlns:p14="http://schemas.microsoft.com/office/powerpoint/2010/main" val="1649298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40FBE117-1C8E-4CD6-BF0C-17013F2E1FFA}" type="slidenum">
              <a:rPr lang="en-US" smtClean="0"/>
              <a:t>6</a:t>
            </a:fld>
            <a:endParaRPr lang="en-US"/>
          </a:p>
        </p:txBody>
      </p:sp>
    </p:spTree>
    <p:extLst>
      <p:ext uri="{BB962C8B-B14F-4D97-AF65-F5344CB8AC3E}">
        <p14:creationId xmlns:p14="http://schemas.microsoft.com/office/powerpoint/2010/main" val="72982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9950" y="1257300"/>
            <a:ext cx="6032500"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A0354CD6-2902-4E21-871D-4D0BD32C1495}" type="slidenum">
              <a:rPr lang="en-US" sz="1400" b="0" strike="noStrike" spc="-1" smtClean="0">
                <a:solidFill>
                  <a:srgbClr val="000000"/>
                </a:solidFill>
                <a:uFill>
                  <a:solidFill>
                    <a:srgbClr val="FFFFFF"/>
                  </a:solidFill>
                </a:uFill>
                <a:latin typeface="Times New Roman"/>
              </a:rPr>
              <a:t>7</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470920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40FBE117-1C8E-4CD6-BF0C-17013F2E1FFA}" type="slidenum">
              <a:rPr lang="en-US" smtClean="0"/>
              <a:t>8</a:t>
            </a:fld>
            <a:endParaRPr lang="en-US"/>
          </a:p>
        </p:txBody>
      </p:sp>
    </p:spTree>
    <p:extLst>
      <p:ext uri="{BB962C8B-B14F-4D97-AF65-F5344CB8AC3E}">
        <p14:creationId xmlns:p14="http://schemas.microsoft.com/office/powerpoint/2010/main" val="3777528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40FBE117-1C8E-4CD6-BF0C-17013F2E1FFA}" type="slidenum">
              <a:rPr lang="en-US" smtClean="0"/>
              <a:t>9</a:t>
            </a:fld>
            <a:endParaRPr lang="en-US"/>
          </a:p>
        </p:txBody>
      </p:sp>
    </p:spTree>
    <p:extLst>
      <p:ext uri="{BB962C8B-B14F-4D97-AF65-F5344CB8AC3E}">
        <p14:creationId xmlns:p14="http://schemas.microsoft.com/office/powerpoint/2010/main" val="2088686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701040" y="4415790"/>
            <a:ext cx="5608320" cy="4183380"/>
          </a:xfrm>
          <a:prstGeom prst="rect">
            <a:avLst/>
          </a:prstGeom>
        </p:spPr>
        <p:txBody>
          <a:bodyPr spcFirstLastPara="1" wrap="square" lIns="93148" tIns="93148" rIns="93148" bIns="93148" anchor="t" anchorCtr="0">
            <a:noAutofit/>
          </a:bodyPr>
          <a:lstStyle/>
          <a:p>
            <a:endParaRPr dirty="0"/>
          </a:p>
        </p:txBody>
      </p:sp>
    </p:spTree>
    <p:extLst>
      <p:ext uri="{BB962C8B-B14F-4D97-AF65-F5344CB8AC3E}">
        <p14:creationId xmlns:p14="http://schemas.microsoft.com/office/powerpoint/2010/main" val="2168225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40FBE117-1C8E-4CD6-BF0C-17013F2E1FFA}" type="slidenum">
              <a:rPr lang="en-US" smtClean="0"/>
              <a:t>11</a:t>
            </a:fld>
            <a:endParaRPr lang="en-US"/>
          </a:p>
        </p:txBody>
      </p:sp>
    </p:spTree>
    <p:extLst>
      <p:ext uri="{BB962C8B-B14F-4D97-AF65-F5344CB8AC3E}">
        <p14:creationId xmlns:p14="http://schemas.microsoft.com/office/powerpoint/2010/main" val="2014051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B034DB-067D-4768-B455-25D7890B27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43472"/>
            <a:ext cx="12192000" cy="414528"/>
          </a:xfrm>
          <a:prstGeom prst="rect">
            <a:avLst/>
          </a:prstGeom>
        </p:spPr>
      </p:pic>
      <p:sp>
        <p:nvSpPr>
          <p:cNvPr id="2" name="Title 1">
            <a:extLst>
              <a:ext uri="{FF2B5EF4-FFF2-40B4-BE49-F238E27FC236}">
                <a16:creationId xmlns:a16="http://schemas.microsoft.com/office/drawing/2014/main" id="{32A0BDC9-F91E-4397-ABB0-AF57789EAA1E}"/>
              </a:ext>
            </a:extLst>
          </p:cNvPr>
          <p:cNvSpPr>
            <a:spLocks noGrp="1"/>
          </p:cNvSpPr>
          <p:nvPr>
            <p:ph type="ctrTitle"/>
          </p:nvPr>
        </p:nvSpPr>
        <p:spPr>
          <a:xfrm>
            <a:off x="634539" y="3898668"/>
            <a:ext cx="9144000" cy="1127905"/>
          </a:xfrm>
        </p:spPr>
        <p:txBody>
          <a:bodyPr anchor="ctr">
            <a:normAutofit/>
          </a:bodyPr>
          <a:lstStyle>
            <a:lvl1pPr algn="l">
              <a:defRPr sz="4000">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20BDC77-DB5A-4936-BE55-DC6E4E41A179}"/>
              </a:ext>
            </a:extLst>
          </p:cNvPr>
          <p:cNvSpPr>
            <a:spLocks noGrp="1"/>
          </p:cNvSpPr>
          <p:nvPr>
            <p:ph type="subTitle" idx="1"/>
          </p:nvPr>
        </p:nvSpPr>
        <p:spPr>
          <a:xfrm>
            <a:off x="634539" y="5072625"/>
            <a:ext cx="9144000" cy="414528"/>
          </a:xfrm>
        </p:spPr>
        <p:txBody>
          <a:bodyPr>
            <a:normAutofit/>
          </a:bodyPr>
          <a:lstStyle>
            <a:lvl1pPr marL="0" indent="0" algn="l">
              <a:buNone/>
              <a:defRPr sz="2000" b="1">
                <a:solidFill>
                  <a:srgbClr val="0070C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97BF3FB3-6719-42FB-A7F3-B879E0CDEE1A}"/>
              </a:ext>
            </a:extLst>
          </p:cNvPr>
          <p:cNvSpPr>
            <a:spLocks noGrp="1"/>
          </p:cNvSpPr>
          <p:nvPr>
            <p:ph type="sldNum" sz="quarter" idx="12"/>
          </p:nvPr>
        </p:nvSpPr>
        <p:spPr>
          <a:xfrm>
            <a:off x="9448800" y="6443473"/>
            <a:ext cx="2743200" cy="414528"/>
          </a:xfrm>
          <a:prstGeom prst="rect">
            <a:avLst/>
          </a:prstGeom>
        </p:spPr>
        <p:txBody>
          <a:bodyPr/>
          <a:lstStyle>
            <a:lvl1pPr algn="r">
              <a:defRPr/>
            </a:lvl1pPr>
          </a:lstStyle>
          <a:p>
            <a:fld id="{AFC685E1-D5C4-48E5-AFD9-4179FDC33C81}" type="slidenum">
              <a:rPr lang="en-US" smtClean="0"/>
              <a:pPr/>
              <a:t>‹#›</a:t>
            </a:fld>
            <a:endParaRPr lang="en-US" dirty="0"/>
          </a:p>
        </p:txBody>
      </p:sp>
    </p:spTree>
    <p:extLst>
      <p:ext uri="{BB962C8B-B14F-4D97-AF65-F5344CB8AC3E}">
        <p14:creationId xmlns:p14="http://schemas.microsoft.com/office/powerpoint/2010/main" val="3533535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AF2D-1234-438C-8E38-4CB717DF500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95CE12E-816C-4B25-8623-8D7A0464F8E1}"/>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DAE7B918-9BB8-455A-A4FF-974DC26F063A}"/>
              </a:ext>
            </a:extLst>
          </p:cNvPr>
          <p:cNvSpPr>
            <a:spLocks noGrp="1"/>
          </p:cNvSpPr>
          <p:nvPr>
            <p:ph type="sldNum" sz="quarter" idx="12"/>
          </p:nvPr>
        </p:nvSpPr>
        <p:spPr>
          <a:xfrm>
            <a:off x="9448800" y="6443473"/>
            <a:ext cx="2743200" cy="414528"/>
          </a:xfrm>
          <a:prstGeom prst="rect">
            <a:avLst/>
          </a:prstGeom>
        </p:spPr>
        <p:txBody>
          <a:bodyPr/>
          <a:lstStyle>
            <a:lvl1pPr algn="r">
              <a:defRPr/>
            </a:lvl1pPr>
          </a:lstStyle>
          <a:p>
            <a:fld id="{AFC685E1-D5C4-48E5-AFD9-4179FDC33C81}" type="slidenum">
              <a:rPr lang="en-US" smtClean="0"/>
              <a:pPr/>
              <a:t>‹#›</a:t>
            </a:fld>
            <a:endParaRPr lang="en-US"/>
          </a:p>
        </p:txBody>
      </p:sp>
      <p:cxnSp>
        <p:nvCxnSpPr>
          <p:cNvPr id="9" name="Straight Connector 8">
            <a:extLst>
              <a:ext uri="{FF2B5EF4-FFF2-40B4-BE49-F238E27FC236}">
                <a16:creationId xmlns:a16="http://schemas.microsoft.com/office/drawing/2014/main" id="{E4153FBB-2ECF-42B3-BE6D-DECC38A2269B}"/>
              </a:ext>
            </a:extLst>
          </p:cNvPr>
          <p:cNvCxnSpPr/>
          <p:nvPr userDrawn="1"/>
        </p:nvCxnSpPr>
        <p:spPr>
          <a:xfrm>
            <a:off x="447502" y="1087541"/>
            <a:ext cx="112969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927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038A58-97B0-489D-9832-111CF1FEF8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C3CB6F-85A8-4919-A25E-FA4497D3DE9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BCC8762E-1B6F-4521-A5EB-6FA588591E60}"/>
              </a:ext>
            </a:extLst>
          </p:cNvPr>
          <p:cNvSpPr>
            <a:spLocks noGrp="1"/>
          </p:cNvSpPr>
          <p:nvPr>
            <p:ph type="sldNum" sz="quarter" idx="12"/>
          </p:nvPr>
        </p:nvSpPr>
        <p:spPr>
          <a:xfrm>
            <a:off x="9448800" y="6443473"/>
            <a:ext cx="2743200" cy="414528"/>
          </a:xfrm>
          <a:prstGeom prst="rect">
            <a:avLst/>
          </a:prstGeom>
        </p:spPr>
        <p:txBody>
          <a:bodyPr/>
          <a:lstStyle>
            <a:lvl1pPr algn="r">
              <a:defRPr/>
            </a:lvl1pPr>
          </a:lstStyle>
          <a:p>
            <a:fld id="{AFC685E1-D5C4-48E5-AFD9-4179FDC33C81}" type="slidenum">
              <a:rPr lang="en-US" smtClean="0"/>
              <a:pPr/>
              <a:t>‹#›</a:t>
            </a:fld>
            <a:endParaRPr lang="en-US"/>
          </a:p>
        </p:txBody>
      </p:sp>
      <p:sp>
        <p:nvSpPr>
          <p:cNvPr id="12" name="Title 1">
            <a:extLst>
              <a:ext uri="{FF2B5EF4-FFF2-40B4-BE49-F238E27FC236}">
                <a16:creationId xmlns:a16="http://schemas.microsoft.com/office/drawing/2014/main" id="{05E5CA61-59EA-405E-9B24-C1F8204C2EDA}"/>
              </a:ext>
            </a:extLst>
          </p:cNvPr>
          <p:cNvSpPr>
            <a:spLocks noGrp="1"/>
          </p:cNvSpPr>
          <p:nvPr>
            <p:ph type="title"/>
          </p:nvPr>
        </p:nvSpPr>
        <p:spPr>
          <a:xfrm>
            <a:off x="447502" y="167114"/>
            <a:ext cx="10515600" cy="474460"/>
          </a:xfrm>
        </p:spPr>
        <p:txBody>
          <a:bodyPr/>
          <a:lstStyle/>
          <a:p>
            <a:r>
              <a:rPr lang="en-US" dirty="0"/>
              <a:t>Click to edit Master title style</a:t>
            </a:r>
          </a:p>
        </p:txBody>
      </p:sp>
      <p:cxnSp>
        <p:nvCxnSpPr>
          <p:cNvPr id="13" name="Straight Connector 12">
            <a:extLst>
              <a:ext uri="{FF2B5EF4-FFF2-40B4-BE49-F238E27FC236}">
                <a16:creationId xmlns:a16="http://schemas.microsoft.com/office/drawing/2014/main" id="{ECE19340-5E01-4A3B-9934-5D1EB0B19307}"/>
              </a:ext>
            </a:extLst>
          </p:cNvPr>
          <p:cNvCxnSpPr/>
          <p:nvPr userDrawn="1"/>
        </p:nvCxnSpPr>
        <p:spPr>
          <a:xfrm>
            <a:off x="447502" y="1087541"/>
            <a:ext cx="112969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866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53F3118-AB4D-481A-B201-2844F3051E8A}"/>
              </a:ext>
            </a:extLst>
          </p:cNvPr>
          <p:cNvSpPr>
            <a:spLocks noGrp="1"/>
          </p:cNvSpPr>
          <p:nvPr>
            <p:ph type="sldNum" sz="quarter" idx="12"/>
          </p:nvPr>
        </p:nvSpPr>
        <p:spPr>
          <a:xfrm>
            <a:off x="9448800" y="6443473"/>
            <a:ext cx="2743200" cy="414528"/>
          </a:xfrm>
          <a:prstGeom prst="rect">
            <a:avLst/>
          </a:prstGeom>
        </p:spPr>
        <p:txBody>
          <a:bodyPr/>
          <a:lstStyle>
            <a:lvl1pPr algn="r">
              <a:defRPr/>
            </a:lvl1pPr>
          </a:lstStyle>
          <a:p>
            <a:fld id="{AFC685E1-D5C4-48E5-AFD9-4179FDC33C81}" type="slidenum">
              <a:rPr lang="en-US" smtClean="0"/>
              <a:pPr/>
              <a:t>‹#›</a:t>
            </a:fld>
            <a:endParaRPr lang="en-US"/>
          </a:p>
        </p:txBody>
      </p:sp>
      <p:sp>
        <p:nvSpPr>
          <p:cNvPr id="8" name="Title 1">
            <a:extLst>
              <a:ext uri="{FF2B5EF4-FFF2-40B4-BE49-F238E27FC236}">
                <a16:creationId xmlns:a16="http://schemas.microsoft.com/office/drawing/2014/main" id="{7F66F234-5C2B-4174-B8B2-A1F29F758EA0}"/>
              </a:ext>
            </a:extLst>
          </p:cNvPr>
          <p:cNvSpPr>
            <a:spLocks noGrp="1"/>
          </p:cNvSpPr>
          <p:nvPr>
            <p:ph type="title"/>
          </p:nvPr>
        </p:nvSpPr>
        <p:spPr>
          <a:xfrm>
            <a:off x="447502" y="167114"/>
            <a:ext cx="10515600" cy="474460"/>
          </a:xfrm>
        </p:spPr>
        <p:txBody>
          <a:bodyPr/>
          <a:lstStyle/>
          <a:p>
            <a:r>
              <a:rPr lang="en-US" dirty="0"/>
              <a:t>Click to edit Master title style</a:t>
            </a:r>
          </a:p>
        </p:txBody>
      </p:sp>
      <p:cxnSp>
        <p:nvCxnSpPr>
          <p:cNvPr id="9" name="Straight Connector 8">
            <a:extLst>
              <a:ext uri="{FF2B5EF4-FFF2-40B4-BE49-F238E27FC236}">
                <a16:creationId xmlns:a16="http://schemas.microsoft.com/office/drawing/2014/main" id="{654DA5B0-924B-4731-88D3-1C22D837743B}"/>
              </a:ext>
            </a:extLst>
          </p:cNvPr>
          <p:cNvCxnSpPr/>
          <p:nvPr userDrawn="1"/>
        </p:nvCxnSpPr>
        <p:spPr>
          <a:xfrm>
            <a:off x="447502" y="1087541"/>
            <a:ext cx="112969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35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01E76D-0681-4F22-BA8D-EF0AB8939D21}"/>
              </a:ext>
            </a:extLst>
          </p:cNvPr>
          <p:cNvSpPr>
            <a:spLocks noGrp="1"/>
          </p:cNvSpPr>
          <p:nvPr>
            <p:ph type="title" hasCustomPrompt="1"/>
          </p:nvPr>
        </p:nvSpPr>
        <p:spPr>
          <a:xfrm>
            <a:off x="914400" y="2279999"/>
            <a:ext cx="10363200" cy="928951"/>
          </a:xfrm>
          <a:prstGeom prst="rect">
            <a:avLst/>
          </a:prstGeom>
        </p:spPr>
        <p:txBody>
          <a:bodyPr lIns="0" tIns="0" rIns="0" bIns="0" anchor="t">
            <a:noAutofit/>
          </a:bodyPr>
          <a:lstStyle>
            <a:lvl1pPr algn="ctr">
              <a:defRPr sz="8000" b="1" cap="all">
                <a:solidFill>
                  <a:srgbClr val="2F323C"/>
                </a:solidFill>
                <a:latin typeface="+mn-lt"/>
              </a:defRPr>
            </a:lvl1pPr>
          </a:lstStyle>
          <a:p>
            <a:r>
              <a:rPr lang="en-US" dirty="0"/>
              <a:t>title</a:t>
            </a:r>
          </a:p>
        </p:txBody>
      </p:sp>
      <p:sp>
        <p:nvSpPr>
          <p:cNvPr id="5" name="Text Placeholder 2">
            <a:extLst>
              <a:ext uri="{FF2B5EF4-FFF2-40B4-BE49-F238E27FC236}">
                <a16:creationId xmlns:a16="http://schemas.microsoft.com/office/drawing/2014/main" id="{45D7400E-6036-47D8-A4ED-BD4A8D9FE741}"/>
              </a:ext>
            </a:extLst>
          </p:cNvPr>
          <p:cNvSpPr>
            <a:spLocks noGrp="1"/>
          </p:cNvSpPr>
          <p:nvPr>
            <p:ph type="body" idx="1" hasCustomPrompt="1"/>
          </p:nvPr>
        </p:nvSpPr>
        <p:spPr>
          <a:xfrm>
            <a:off x="914400" y="1427632"/>
            <a:ext cx="10363200" cy="965216"/>
          </a:xfrm>
        </p:spPr>
        <p:txBody>
          <a:bodyPr lIns="0" tIns="0" rIns="0" bIns="0" anchor="b" anchorCtr="0">
            <a:normAutofit/>
          </a:bodyPr>
          <a:lstStyle>
            <a:lvl1pPr marL="0" indent="0" algn="ctr">
              <a:spcBef>
                <a:spcPts val="0"/>
              </a:spcBef>
              <a:buNone/>
              <a:defRPr sz="3600">
                <a:solidFill>
                  <a:srgbClr val="00B0F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SECTION</a:t>
            </a:r>
          </a:p>
        </p:txBody>
      </p:sp>
      <p:sp>
        <p:nvSpPr>
          <p:cNvPr id="6" name="Text Placeholder 7">
            <a:extLst>
              <a:ext uri="{FF2B5EF4-FFF2-40B4-BE49-F238E27FC236}">
                <a16:creationId xmlns:a16="http://schemas.microsoft.com/office/drawing/2014/main" id="{91F5E985-E9F2-47F2-883A-362786BC2055}"/>
              </a:ext>
            </a:extLst>
          </p:cNvPr>
          <p:cNvSpPr>
            <a:spLocks noGrp="1"/>
          </p:cNvSpPr>
          <p:nvPr>
            <p:ph type="body" sz="quarter" idx="13" hasCustomPrompt="1"/>
          </p:nvPr>
        </p:nvSpPr>
        <p:spPr>
          <a:xfrm>
            <a:off x="914400" y="3208950"/>
            <a:ext cx="10363200" cy="890919"/>
          </a:xfrm>
        </p:spPr>
        <p:txBody>
          <a:bodyPr>
            <a:normAutofit/>
          </a:bodyPr>
          <a:lstStyle>
            <a:lvl1pPr marL="0" indent="0" algn="ctr">
              <a:buNone/>
              <a:defRPr sz="3600">
                <a:solidFill>
                  <a:srgbClr val="00B0F0"/>
                </a:solidFill>
              </a:defRPr>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dirty="0"/>
              <a:t>HERE</a:t>
            </a:r>
          </a:p>
        </p:txBody>
      </p:sp>
      <p:sp>
        <p:nvSpPr>
          <p:cNvPr id="7" name="Text Placeholder 9">
            <a:extLst>
              <a:ext uri="{FF2B5EF4-FFF2-40B4-BE49-F238E27FC236}">
                <a16:creationId xmlns:a16="http://schemas.microsoft.com/office/drawing/2014/main" id="{0065C63B-2BB8-4C66-B3C2-CE78986346E4}"/>
              </a:ext>
            </a:extLst>
          </p:cNvPr>
          <p:cNvSpPr>
            <a:spLocks noGrp="1"/>
          </p:cNvSpPr>
          <p:nvPr>
            <p:ph type="body" sz="quarter" idx="14" hasCustomPrompt="1"/>
          </p:nvPr>
        </p:nvSpPr>
        <p:spPr>
          <a:xfrm>
            <a:off x="2631017" y="4256617"/>
            <a:ext cx="6929967" cy="1716616"/>
          </a:xfrm>
        </p:spPr>
        <p:txBody>
          <a:bodyPr>
            <a:noAutofit/>
          </a:bodyPr>
          <a:lstStyle>
            <a:lvl1pPr marL="0" indent="0" algn="ctr">
              <a:buNone/>
              <a:defRPr sz="1800" b="0" i="1" baseline="0">
                <a:solidFill>
                  <a:srgbClr val="2F323C"/>
                </a:solidFill>
                <a:latin typeface="+mn-lt"/>
                <a:cs typeface="Arial Narrow"/>
              </a:defRPr>
            </a:lvl1pPr>
            <a:lvl2pPr marL="609585" indent="0" algn="ctr">
              <a:buNone/>
              <a:defRPr sz="2400">
                <a:solidFill>
                  <a:srgbClr val="898989"/>
                </a:solidFill>
              </a:defRPr>
            </a:lvl2pPr>
            <a:lvl3pPr marL="1219170" indent="0" algn="ctr">
              <a:buNone/>
              <a:defRPr sz="2400">
                <a:solidFill>
                  <a:srgbClr val="898989"/>
                </a:solidFill>
              </a:defRPr>
            </a:lvl3pPr>
            <a:lvl4pPr marL="1828754" indent="0" algn="ctr">
              <a:buNone/>
              <a:defRPr sz="2400">
                <a:solidFill>
                  <a:srgbClr val="898989"/>
                </a:solidFill>
              </a:defRPr>
            </a:lvl4pPr>
            <a:lvl5pPr marL="2438339" indent="0" algn="ctr">
              <a:buNone/>
              <a:defRPr sz="2400">
                <a:solidFill>
                  <a:srgbClr val="898989"/>
                </a:solidFill>
              </a:defRPr>
            </a:lvl5pPr>
          </a:lstStyle>
          <a:p>
            <a:pPr lvl="0"/>
            <a:r>
              <a:rPr lang="en-US" dirty="0"/>
              <a:t>This area is for describing the section that is coming up. It’s optional and you can just delete it if you want. Section slides are a great opportunity to prep your audience for what they are about to see or to deliver background information.</a:t>
            </a:r>
          </a:p>
        </p:txBody>
      </p:sp>
      <p:sp>
        <p:nvSpPr>
          <p:cNvPr id="8" name="Slide Number Placeholder 5">
            <a:extLst>
              <a:ext uri="{FF2B5EF4-FFF2-40B4-BE49-F238E27FC236}">
                <a16:creationId xmlns:a16="http://schemas.microsoft.com/office/drawing/2014/main" id="{6A0BB6DC-27F4-4100-81E2-75C0F5C72881}"/>
              </a:ext>
            </a:extLst>
          </p:cNvPr>
          <p:cNvSpPr>
            <a:spLocks noGrp="1"/>
          </p:cNvSpPr>
          <p:nvPr>
            <p:ph type="sldNum" sz="quarter" idx="12"/>
          </p:nvPr>
        </p:nvSpPr>
        <p:spPr>
          <a:xfrm>
            <a:off x="9448800" y="6443473"/>
            <a:ext cx="2743200" cy="414528"/>
          </a:xfrm>
          <a:prstGeom prst="rect">
            <a:avLst/>
          </a:prstGeom>
        </p:spPr>
        <p:txBody>
          <a:bodyPr/>
          <a:lstStyle>
            <a:lvl1pPr algn="r">
              <a:defRPr/>
            </a:lvl1pPr>
          </a:lstStyle>
          <a:p>
            <a:fld id="{AFC685E1-D5C4-48E5-AFD9-4179FDC33C81}" type="slidenum">
              <a:rPr lang="en-US" smtClean="0"/>
              <a:pPr/>
              <a:t>‹#›</a:t>
            </a:fld>
            <a:endParaRPr lang="en-US"/>
          </a:p>
        </p:txBody>
      </p:sp>
    </p:spTree>
    <p:extLst>
      <p:ext uri="{BB962C8B-B14F-4D97-AF65-F5344CB8AC3E}">
        <p14:creationId xmlns:p14="http://schemas.microsoft.com/office/powerpoint/2010/main" val="1884174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99"/>
        <p:cNvGrpSpPr/>
        <p:nvPr/>
      </p:nvGrpSpPr>
      <p:grpSpPr>
        <a:xfrm>
          <a:off x="0" y="0"/>
          <a:ext cx="0" cy="0"/>
          <a:chOff x="0" y="0"/>
          <a:chExt cx="0" cy="0"/>
        </a:xfrm>
      </p:grpSpPr>
      <p:sp>
        <p:nvSpPr>
          <p:cNvPr id="101" name="Google Shape;101;p25"/>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 name="Title 1">
            <a:extLst>
              <a:ext uri="{FF2B5EF4-FFF2-40B4-BE49-F238E27FC236}">
                <a16:creationId xmlns:a16="http://schemas.microsoft.com/office/drawing/2014/main" id="{0BD13E17-0C95-402C-BEA1-EDAF36A80BAE}"/>
              </a:ext>
            </a:extLst>
          </p:cNvPr>
          <p:cNvSpPr>
            <a:spLocks noGrp="1"/>
          </p:cNvSpPr>
          <p:nvPr>
            <p:ph type="title"/>
          </p:nvPr>
        </p:nvSpPr>
        <p:spPr>
          <a:xfrm>
            <a:off x="447502" y="167114"/>
            <a:ext cx="10515600" cy="474460"/>
          </a:xfrm>
        </p:spPr>
        <p:txBody>
          <a:bodyPr/>
          <a:lstStyle/>
          <a:p>
            <a:r>
              <a:rPr lang="en-US" dirty="0"/>
              <a:t>Click to edit Master title style</a:t>
            </a:r>
          </a:p>
        </p:txBody>
      </p:sp>
      <p:cxnSp>
        <p:nvCxnSpPr>
          <p:cNvPr id="7" name="Straight Connector 6">
            <a:extLst>
              <a:ext uri="{FF2B5EF4-FFF2-40B4-BE49-F238E27FC236}">
                <a16:creationId xmlns:a16="http://schemas.microsoft.com/office/drawing/2014/main" id="{55D0E833-D682-49A1-9CF3-B40F4E35A015}"/>
              </a:ext>
            </a:extLst>
          </p:cNvPr>
          <p:cNvCxnSpPr/>
          <p:nvPr userDrawn="1"/>
        </p:nvCxnSpPr>
        <p:spPr>
          <a:xfrm>
            <a:off x="447502" y="1087541"/>
            <a:ext cx="112969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570DD11-8688-4E81-A4E7-0BAADF7054DB}"/>
              </a:ext>
            </a:extLst>
          </p:cNvPr>
          <p:cNvSpPr>
            <a:spLocks noGrp="1"/>
          </p:cNvSpPr>
          <p:nvPr>
            <p:ph type="sldNum" sz="quarter" idx="12"/>
          </p:nvPr>
        </p:nvSpPr>
        <p:spPr>
          <a:xfrm>
            <a:off x="9448800" y="6443473"/>
            <a:ext cx="2743200" cy="414528"/>
          </a:xfrm>
          <a:prstGeom prst="rect">
            <a:avLst/>
          </a:prstGeom>
        </p:spPr>
        <p:txBody>
          <a:bodyPr/>
          <a:lstStyle>
            <a:lvl1pPr algn="r">
              <a:defRPr/>
            </a:lvl1pPr>
          </a:lstStyle>
          <a:p>
            <a:fld id="{AFC685E1-D5C4-48E5-AFD9-4179FDC33C81}" type="slidenum">
              <a:rPr lang="en-US" smtClean="0"/>
              <a:pPr/>
              <a:t>‹#›</a:t>
            </a:fld>
            <a:endParaRPr lang="en-US"/>
          </a:p>
        </p:txBody>
      </p:sp>
    </p:spTree>
    <p:extLst>
      <p:ext uri="{BB962C8B-B14F-4D97-AF65-F5344CB8AC3E}">
        <p14:creationId xmlns:p14="http://schemas.microsoft.com/office/powerpoint/2010/main" val="1868702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1" userDrawn="1">
  <p:cSld name="Custom Layout 1">
    <p:spTree>
      <p:nvGrpSpPr>
        <p:cNvPr id="1" name="Shape 147"/>
        <p:cNvGrpSpPr/>
        <p:nvPr/>
      </p:nvGrpSpPr>
      <p:grpSpPr>
        <a:xfrm>
          <a:off x="0" y="0"/>
          <a:ext cx="0" cy="0"/>
          <a:chOff x="0" y="0"/>
          <a:chExt cx="0" cy="0"/>
        </a:xfrm>
      </p:grpSpPr>
      <p:sp>
        <p:nvSpPr>
          <p:cNvPr id="9" name="Title 1">
            <a:extLst>
              <a:ext uri="{FF2B5EF4-FFF2-40B4-BE49-F238E27FC236}">
                <a16:creationId xmlns:a16="http://schemas.microsoft.com/office/drawing/2014/main" id="{87DC99C4-A655-4CBF-81AC-186EEBA4EBD1}"/>
              </a:ext>
            </a:extLst>
          </p:cNvPr>
          <p:cNvSpPr>
            <a:spLocks noGrp="1"/>
          </p:cNvSpPr>
          <p:nvPr>
            <p:ph type="title"/>
          </p:nvPr>
        </p:nvSpPr>
        <p:spPr>
          <a:xfrm>
            <a:off x="447502" y="167114"/>
            <a:ext cx="10515600" cy="474460"/>
          </a:xfrm>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3A89E120-7CF3-410F-9AC5-0B5CFEE5CB13}"/>
              </a:ext>
            </a:extLst>
          </p:cNvPr>
          <p:cNvCxnSpPr/>
          <p:nvPr userDrawn="1"/>
        </p:nvCxnSpPr>
        <p:spPr>
          <a:xfrm>
            <a:off x="447502" y="1087541"/>
            <a:ext cx="112969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7BFACE34-0F8A-4BFB-A6F1-206034D81BFD}"/>
              </a:ext>
            </a:extLst>
          </p:cNvPr>
          <p:cNvSpPr>
            <a:spLocks noGrp="1"/>
          </p:cNvSpPr>
          <p:nvPr>
            <p:ph type="sldNum" sz="quarter" idx="12"/>
          </p:nvPr>
        </p:nvSpPr>
        <p:spPr>
          <a:xfrm>
            <a:off x="9448800" y="6443473"/>
            <a:ext cx="2743200" cy="414528"/>
          </a:xfrm>
          <a:prstGeom prst="rect">
            <a:avLst/>
          </a:prstGeom>
        </p:spPr>
        <p:txBody>
          <a:bodyPr/>
          <a:lstStyle>
            <a:lvl1pPr algn="r">
              <a:defRPr/>
            </a:lvl1pPr>
          </a:lstStyle>
          <a:p>
            <a:fld id="{AFC685E1-D5C4-48E5-AFD9-4179FDC33C81}" type="slidenum">
              <a:rPr lang="en-US" smtClean="0"/>
              <a:pPr/>
              <a:t>‹#›</a:t>
            </a:fld>
            <a:endParaRPr lang="en-US"/>
          </a:p>
        </p:txBody>
      </p:sp>
    </p:spTree>
    <p:extLst>
      <p:ext uri="{BB962C8B-B14F-4D97-AF65-F5344CB8AC3E}">
        <p14:creationId xmlns:p14="http://schemas.microsoft.com/office/powerpoint/2010/main" val="2954807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BF7D3DF0-D620-4844-B639-ADBC3E31CCFA}"/>
              </a:ext>
            </a:extLst>
          </p:cNvPr>
          <p:cNvSpPr>
            <a:spLocks noGrp="1"/>
          </p:cNvSpPr>
          <p:nvPr>
            <p:ph type="sldNum" sz="quarter" idx="12"/>
          </p:nvPr>
        </p:nvSpPr>
        <p:spPr>
          <a:xfrm>
            <a:off x="9448800" y="6443473"/>
            <a:ext cx="2743200" cy="414528"/>
          </a:xfrm>
          <a:prstGeom prst="rect">
            <a:avLst/>
          </a:prstGeom>
        </p:spPr>
        <p:txBody>
          <a:bodyPr/>
          <a:lstStyle>
            <a:lvl1pPr algn="r">
              <a:defRPr/>
            </a:lvl1pPr>
          </a:lstStyle>
          <a:p>
            <a:fld id="{AFC685E1-D5C4-48E5-AFD9-4179FDC33C81}" type="slidenum">
              <a:rPr lang="en-US" smtClean="0"/>
              <a:pPr/>
              <a:t>‹#›</a:t>
            </a:fld>
            <a:endParaRPr lang="en-US"/>
          </a:p>
        </p:txBody>
      </p:sp>
    </p:spTree>
    <p:extLst>
      <p:ext uri="{BB962C8B-B14F-4D97-AF65-F5344CB8AC3E}">
        <p14:creationId xmlns:p14="http://schemas.microsoft.com/office/powerpoint/2010/main" val="3053167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1F146-2F7B-47EA-AAB8-6DA3FBD80AAE}"/>
              </a:ext>
            </a:extLst>
          </p:cNvPr>
          <p:cNvSpPr>
            <a:spLocks noGrp="1"/>
          </p:cNvSpPr>
          <p:nvPr>
            <p:ph type="title"/>
          </p:nvPr>
        </p:nvSpPr>
        <p:spPr>
          <a:xfrm>
            <a:off x="447502" y="167114"/>
            <a:ext cx="10515600" cy="47446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E510065A-56F3-40CB-96D0-9905471C7FC5}"/>
              </a:ext>
            </a:extLst>
          </p:cNvPr>
          <p:cNvSpPr>
            <a:spLocks noGrp="1"/>
          </p:cNvSpPr>
          <p:nvPr>
            <p:ph type="body" idx="1"/>
          </p:nvPr>
        </p:nvSpPr>
        <p:spPr>
          <a:xfrm>
            <a:off x="838200" y="1624782"/>
            <a:ext cx="6651567"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FE7F6936-3539-43F0-B1A6-E1161F80F75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6446571"/>
            <a:ext cx="12192000" cy="411428"/>
          </a:xfrm>
          <a:prstGeom prst="rect">
            <a:avLst/>
          </a:prstGeom>
        </p:spPr>
      </p:pic>
    </p:spTree>
    <p:extLst>
      <p:ext uri="{BB962C8B-B14F-4D97-AF65-F5344CB8AC3E}">
        <p14:creationId xmlns:p14="http://schemas.microsoft.com/office/powerpoint/2010/main" val="3502602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63" r:id="rId5"/>
    <p:sldLayoutId id="2147483660" r:id="rId6"/>
    <p:sldLayoutId id="2147483661" r:id="rId7"/>
    <p:sldLayoutId id="2147483655" r:id="rId8"/>
  </p:sldLayoutIdLst>
  <p:txStyles>
    <p:titleStyle>
      <a:lvl1pPr algn="l" defTabSz="914400" rtl="0" eaLnBrk="1" latinLnBrk="0" hangingPunct="1">
        <a:lnSpc>
          <a:spcPct val="90000"/>
        </a:lnSpc>
        <a:spcBef>
          <a:spcPct val="0"/>
        </a:spcBef>
        <a:buNone/>
        <a:defRPr sz="2800" kern="1200">
          <a:solidFill>
            <a:srgbClr val="2F323C"/>
          </a:solidFill>
          <a:latin typeface="Arial Black" panose="020B0A040201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070C0"/>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F32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F32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F32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F32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9" name="Picture 8">
            <a:extLst>
              <a:ext uri="{FF2B5EF4-FFF2-40B4-BE49-F238E27FC236}">
                <a16:creationId xmlns:a16="http://schemas.microsoft.com/office/drawing/2014/main" id="{D064232B-AC61-4EC4-8FF7-3EF717B5E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1" name="Google Shape;191;p41"/>
          <p:cNvSpPr/>
          <p:nvPr/>
        </p:nvSpPr>
        <p:spPr>
          <a:xfrm>
            <a:off x="0" y="3692770"/>
            <a:ext cx="12192000" cy="2033328"/>
          </a:xfrm>
          <a:prstGeom prst="rect">
            <a:avLst/>
          </a:prstGeom>
          <a:solidFill>
            <a:srgbClr val="022B44">
              <a:alpha val="89804"/>
            </a:srgbClr>
          </a:solidFill>
          <a:ln>
            <a:noFill/>
          </a:ln>
          <a:effectLst/>
        </p:spPr>
        <p:txBody>
          <a:bodyPr spcFirstLastPara="1" wrap="square" lIns="121900" tIns="121900" rIns="121900" bIns="121900" anchor="ctr" anchorCtr="0">
            <a:noAutofit/>
          </a:bodyPr>
          <a:lstStyle/>
          <a:p>
            <a:pPr defTabSz="1219170">
              <a:buClr>
                <a:srgbClr val="000000"/>
              </a:buClr>
              <a:defRPr/>
            </a:pPr>
            <a:endParaRPr sz="1867" kern="0">
              <a:solidFill>
                <a:srgbClr val="00B0F0"/>
              </a:solidFill>
              <a:latin typeface="Arial"/>
              <a:cs typeface="Arial"/>
              <a:sym typeface="Arial"/>
            </a:endParaRPr>
          </a:p>
        </p:txBody>
      </p:sp>
      <p:sp>
        <p:nvSpPr>
          <p:cNvPr id="199" name="Google Shape;199;p41"/>
          <p:cNvSpPr txBox="1"/>
          <p:nvPr/>
        </p:nvSpPr>
        <p:spPr>
          <a:xfrm>
            <a:off x="323686" y="3818035"/>
            <a:ext cx="10427172" cy="1650779"/>
          </a:xfrm>
          <a:prstGeom prst="rect">
            <a:avLst/>
          </a:prstGeom>
          <a:noFill/>
          <a:ln>
            <a:noFill/>
          </a:ln>
        </p:spPr>
        <p:txBody>
          <a:bodyPr spcFirstLastPara="1" wrap="square" lIns="121900" tIns="121900" rIns="121900" bIns="121900" anchor="t" anchorCtr="0">
            <a:noAutofit/>
          </a:bodyPr>
          <a:lstStyle/>
          <a:p>
            <a:pPr defTabSz="1219170">
              <a:buClr>
                <a:srgbClr val="000000"/>
              </a:buClr>
              <a:defRPr/>
            </a:pPr>
            <a:r>
              <a:rPr lang="en-US" sz="2400" b="1" kern="0" dirty="0">
                <a:solidFill>
                  <a:schemeClr val="bg1"/>
                </a:solidFill>
                <a:latin typeface="Arial Black" panose="020B0A04020102020204" pitchFamily="34" charset="0"/>
                <a:ea typeface="Raleway Medium"/>
                <a:cs typeface="Raleway Medium"/>
                <a:sym typeface="Raleway Medium"/>
              </a:rPr>
              <a:t>NH Energy Data Platform Governance Council GRIP Grant Application Update – Regional Approach</a:t>
            </a:r>
          </a:p>
          <a:p>
            <a:pPr defTabSz="1219170">
              <a:buClr>
                <a:srgbClr val="000000"/>
              </a:buClr>
              <a:defRPr/>
            </a:pPr>
            <a:endParaRPr lang="en-US" sz="2400" b="1" kern="0" dirty="0">
              <a:solidFill>
                <a:schemeClr val="bg1"/>
              </a:solidFill>
              <a:latin typeface="Arial Black" panose="020B0A04020102020204" pitchFamily="34" charset="0"/>
              <a:ea typeface="Raleway Medium"/>
              <a:cs typeface="Calibri" panose="020F0502020204030204" pitchFamily="34" charset="0"/>
              <a:sym typeface="Raleway Medium"/>
            </a:endParaRPr>
          </a:p>
          <a:p>
            <a:pPr defTabSz="1219170">
              <a:buClr>
                <a:srgbClr val="000000"/>
              </a:buClr>
              <a:defRPr/>
            </a:pPr>
            <a:r>
              <a:rPr lang="en-US" sz="2000" kern="0" dirty="0">
                <a:solidFill>
                  <a:schemeClr val="bg1"/>
                </a:solidFill>
                <a:latin typeface="Calibri" panose="020F0502020204030204" pitchFamily="34" charset="0"/>
                <a:ea typeface="Raleway Medium"/>
                <a:cs typeface="Calibri" panose="020F0502020204030204" pitchFamily="34" charset="0"/>
                <a:sym typeface="Raleway Medium"/>
              </a:rPr>
              <a:t>NH PUC Status Conference - 2/8/2024</a:t>
            </a:r>
          </a:p>
        </p:txBody>
      </p:sp>
      <p:pic>
        <p:nvPicPr>
          <p:cNvPr id="7" name="Picture 6">
            <a:extLst>
              <a:ext uri="{FF2B5EF4-FFF2-40B4-BE49-F238E27FC236}">
                <a16:creationId xmlns:a16="http://schemas.microsoft.com/office/drawing/2014/main" id="{48F9A5E7-8FBC-4238-B759-2AC17C6893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46571"/>
            <a:ext cx="12192000" cy="411428"/>
          </a:xfrm>
          <a:prstGeom prst="rect">
            <a:avLst/>
          </a:prstGeom>
        </p:spPr>
      </p:pic>
    </p:spTree>
    <p:extLst>
      <p:ext uri="{BB962C8B-B14F-4D97-AF65-F5344CB8AC3E}">
        <p14:creationId xmlns:p14="http://schemas.microsoft.com/office/powerpoint/2010/main" val="4025484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437965" y="261984"/>
            <a:ext cx="11316070" cy="461215"/>
          </a:xfrm>
        </p:spPr>
        <p:txBody>
          <a:bodyPr/>
          <a:lstStyle/>
          <a:p>
            <a:r>
              <a:rPr lang="en-US" sz="2800" dirty="0">
                <a:sym typeface="Raleway ExtraBold"/>
              </a:rPr>
              <a:t>Timeline</a:t>
            </a:r>
          </a:p>
        </p:txBody>
      </p:sp>
      <p:pic>
        <p:nvPicPr>
          <p:cNvPr id="3" name="Picture 2">
            <a:extLst>
              <a:ext uri="{FF2B5EF4-FFF2-40B4-BE49-F238E27FC236}">
                <a16:creationId xmlns:a16="http://schemas.microsoft.com/office/drawing/2014/main" id="{82C1A29E-B5EF-4271-BE35-99CFF22A86A6}"/>
              </a:ext>
            </a:extLst>
          </p:cNvPr>
          <p:cNvPicPr>
            <a:picLocks noChangeAspect="1"/>
          </p:cNvPicPr>
          <p:nvPr/>
        </p:nvPicPr>
        <p:blipFill>
          <a:blip r:embed="rId3"/>
          <a:stretch>
            <a:fillRect/>
          </a:stretch>
        </p:blipFill>
        <p:spPr>
          <a:xfrm>
            <a:off x="379897" y="3148425"/>
            <a:ext cx="11432207" cy="3043904"/>
          </a:xfrm>
          <a:prstGeom prst="rect">
            <a:avLst/>
          </a:prstGeom>
        </p:spPr>
      </p:pic>
      <p:sp>
        <p:nvSpPr>
          <p:cNvPr id="4" name="TextBox 3">
            <a:extLst>
              <a:ext uri="{FF2B5EF4-FFF2-40B4-BE49-F238E27FC236}">
                <a16:creationId xmlns:a16="http://schemas.microsoft.com/office/drawing/2014/main" id="{405D7F89-029D-4D73-A4EF-223E2BFB4190}"/>
              </a:ext>
            </a:extLst>
          </p:cNvPr>
          <p:cNvSpPr txBox="1"/>
          <p:nvPr/>
        </p:nvSpPr>
        <p:spPr>
          <a:xfrm>
            <a:off x="437965" y="1271348"/>
            <a:ext cx="7963847" cy="1708160"/>
          </a:xfrm>
          <a:prstGeom prst="rect">
            <a:avLst/>
          </a:prstGeom>
          <a:noFill/>
        </p:spPr>
        <p:txBody>
          <a:bodyPr wrap="none" rtlCol="0">
            <a:spAutoFit/>
          </a:bodyPr>
          <a:lstStyle/>
          <a:p>
            <a:pPr marL="285750" indent="-285750">
              <a:spcBef>
                <a:spcPts val="600"/>
              </a:spcBef>
              <a:buFont typeface="Arial" panose="020B0604020202020204" pitchFamily="34" charset="0"/>
              <a:buChar char="•"/>
            </a:pPr>
            <a:r>
              <a:rPr lang="en-US" sz="1700" dirty="0"/>
              <a:t>Utilities have partnered  with West Monroe to facilitate the Proposal</a:t>
            </a:r>
          </a:p>
          <a:p>
            <a:pPr marL="285750" indent="-285750">
              <a:spcBef>
                <a:spcPts val="600"/>
              </a:spcBef>
              <a:buFont typeface="Arial" panose="020B0604020202020204" pitchFamily="34" charset="0"/>
              <a:buChar char="•"/>
            </a:pPr>
            <a:r>
              <a:rPr lang="en-US" sz="1700" dirty="0"/>
              <a:t>Seeking agreement on regional planning and governance approach</a:t>
            </a:r>
          </a:p>
          <a:p>
            <a:pPr marL="285750" indent="-285750">
              <a:spcBef>
                <a:spcPts val="600"/>
              </a:spcBef>
              <a:buFont typeface="Arial" panose="020B0604020202020204" pitchFamily="34" charset="0"/>
              <a:buChar char="•"/>
            </a:pPr>
            <a:r>
              <a:rPr lang="en-US" sz="1700" dirty="0"/>
              <a:t>Beginning regulatory stakeholder outreach for awareness and approvals</a:t>
            </a:r>
          </a:p>
          <a:p>
            <a:pPr marL="285750" indent="-285750">
              <a:spcBef>
                <a:spcPts val="600"/>
              </a:spcBef>
              <a:buFont typeface="Arial" panose="020B0604020202020204" pitchFamily="34" charset="0"/>
              <a:buChar char="•"/>
            </a:pPr>
            <a:r>
              <a:rPr lang="en-US" sz="1700" dirty="0"/>
              <a:t>Expecting to start work on the full grant proposal in mid-February with West Monroe</a:t>
            </a:r>
          </a:p>
          <a:p>
            <a:pPr marL="285750" indent="-285750">
              <a:spcBef>
                <a:spcPts val="600"/>
              </a:spcBef>
              <a:buFont typeface="Arial" panose="020B0604020202020204" pitchFamily="34" charset="0"/>
              <a:buChar char="•"/>
            </a:pPr>
            <a:r>
              <a:rPr lang="en-US" sz="1700" dirty="0"/>
              <a:t>Application filing deadline is May 22, 2024 for Topic Area 2 - Smart Grid projects</a:t>
            </a:r>
          </a:p>
        </p:txBody>
      </p:sp>
      <p:sp>
        <p:nvSpPr>
          <p:cNvPr id="7" name="Slide Number Placeholder 11">
            <a:extLst>
              <a:ext uri="{FF2B5EF4-FFF2-40B4-BE49-F238E27FC236}">
                <a16:creationId xmlns:a16="http://schemas.microsoft.com/office/drawing/2014/main" id="{C0A44762-99B7-407B-90E5-F61C742A1936}"/>
              </a:ext>
            </a:extLst>
          </p:cNvPr>
          <p:cNvSpPr>
            <a:spLocks noGrp="1"/>
          </p:cNvSpPr>
          <p:nvPr>
            <p:ph type="sldNum" sz="quarter" idx="12"/>
          </p:nvPr>
        </p:nvSpPr>
        <p:spPr>
          <a:xfrm>
            <a:off x="9448800" y="6443473"/>
            <a:ext cx="2743200" cy="414528"/>
          </a:xfrm>
        </p:spPr>
        <p:txBody>
          <a:bodyPr/>
          <a:lstStyle/>
          <a:p>
            <a:fld id="{2066355A-084C-D24E-9AD2-7E4FC41EA627}" type="slidenum">
              <a:rPr lang="en-US" smtClean="0"/>
              <a:pPr/>
              <a:t>10</a:t>
            </a:fld>
            <a:endParaRPr lang="en-US" dirty="0"/>
          </a:p>
        </p:txBody>
      </p:sp>
    </p:spTree>
    <p:extLst>
      <p:ext uri="{BB962C8B-B14F-4D97-AF65-F5344CB8AC3E}">
        <p14:creationId xmlns:p14="http://schemas.microsoft.com/office/powerpoint/2010/main" val="112418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8F8C-9B9F-611E-7E3E-B659521B1492}"/>
              </a:ext>
            </a:extLst>
          </p:cNvPr>
          <p:cNvSpPr>
            <a:spLocks noGrp="1"/>
          </p:cNvSpPr>
          <p:nvPr>
            <p:ph type="title"/>
          </p:nvPr>
        </p:nvSpPr>
        <p:spPr/>
        <p:txBody>
          <a:bodyPr/>
          <a:lstStyle/>
          <a:p>
            <a:r>
              <a:rPr lang="en-US" dirty="0"/>
              <a:t>Project Implementation Milestone Expectations</a:t>
            </a:r>
          </a:p>
        </p:txBody>
      </p:sp>
      <p:sp>
        <p:nvSpPr>
          <p:cNvPr id="6" name="Content Placeholder 5">
            <a:extLst>
              <a:ext uri="{FF2B5EF4-FFF2-40B4-BE49-F238E27FC236}">
                <a16:creationId xmlns:a16="http://schemas.microsoft.com/office/drawing/2014/main" id="{43267F1A-BB48-4676-9A39-FFFAC163E8CB}"/>
              </a:ext>
            </a:extLst>
          </p:cNvPr>
          <p:cNvSpPr>
            <a:spLocks noGrp="1"/>
          </p:cNvSpPr>
          <p:nvPr>
            <p:ph idx="1"/>
          </p:nvPr>
        </p:nvSpPr>
        <p:spPr>
          <a:xfrm>
            <a:off x="578470" y="1545651"/>
            <a:ext cx="7045075" cy="4351338"/>
          </a:xfrm>
        </p:spPr>
        <p:txBody>
          <a:bodyPr>
            <a:normAutofit fontScale="92500" lnSpcReduction="10000"/>
          </a:bodyPr>
          <a:lstStyle/>
          <a:p>
            <a:pPr lvl="0"/>
            <a:r>
              <a:rPr lang="en-US" sz="2100" dirty="0"/>
              <a:t>YEARS 1 &amp; 2: PLATFORM BUILD &amp; MVP </a:t>
            </a:r>
          </a:p>
          <a:p>
            <a:pPr lvl="1"/>
            <a:r>
              <a:rPr lang="en-US" sz="2100" dirty="0"/>
              <a:t>Issue RFP &amp; Vendor Selection</a:t>
            </a:r>
          </a:p>
          <a:p>
            <a:pPr lvl="1"/>
            <a:r>
              <a:rPr lang="en-US" sz="2100" dirty="0"/>
              <a:t>Initiate Design / Build / Configuration</a:t>
            </a:r>
          </a:p>
          <a:p>
            <a:pPr lvl="1"/>
            <a:r>
              <a:rPr lang="en-US" sz="2100" dirty="0"/>
              <a:t>Perform Utility Hub Integrations</a:t>
            </a:r>
          </a:p>
          <a:p>
            <a:pPr lvl="1"/>
            <a:r>
              <a:rPr lang="en-US" sz="2100" dirty="0"/>
              <a:t>Hub Platform MVP Complete</a:t>
            </a:r>
          </a:p>
          <a:p>
            <a:pPr lvl="0"/>
            <a:endParaRPr lang="en-US" dirty="0"/>
          </a:p>
          <a:p>
            <a:pPr lvl="0">
              <a:lnSpc>
                <a:spcPts val="2000"/>
              </a:lnSpc>
            </a:pPr>
            <a:r>
              <a:rPr lang="en-US" sz="2100" dirty="0"/>
              <a:t>YEARS 3 &amp; 4: LEVERAGE PLATFORM FOR COMMUNITY BENEFITS</a:t>
            </a:r>
          </a:p>
          <a:p>
            <a:pPr lvl="1"/>
            <a:r>
              <a:rPr lang="en-US" sz="1900" dirty="0"/>
              <a:t>Initiation of Community Benefit Plan</a:t>
            </a:r>
          </a:p>
          <a:p>
            <a:pPr lvl="1"/>
            <a:r>
              <a:rPr lang="en-US" sz="1900" dirty="0"/>
              <a:t>Engage targeted Disadvantaged Communities (“DAC”)  and support partner development and deployment of community dashboards and other applications</a:t>
            </a:r>
          </a:p>
          <a:p>
            <a:pPr lvl="1"/>
            <a:r>
              <a:rPr lang="en-US" sz="1900" dirty="0"/>
              <a:t>Next stage planning and Hub extensibility exploration</a:t>
            </a:r>
          </a:p>
          <a:p>
            <a:pPr lvl="1"/>
            <a:r>
              <a:rPr lang="en-US" sz="1900" dirty="0"/>
              <a:t>Ramp up technical resources and on-boarding community support</a:t>
            </a:r>
          </a:p>
          <a:p>
            <a:pPr lvl="1"/>
            <a:endParaRPr lang="en-US" dirty="0"/>
          </a:p>
        </p:txBody>
      </p:sp>
      <p:sp>
        <p:nvSpPr>
          <p:cNvPr id="8" name="Slide Number Placeholder 11">
            <a:extLst>
              <a:ext uri="{FF2B5EF4-FFF2-40B4-BE49-F238E27FC236}">
                <a16:creationId xmlns:a16="http://schemas.microsoft.com/office/drawing/2014/main" id="{AD953B3D-AAA8-46E9-AE59-16E89DAD272D}"/>
              </a:ext>
            </a:extLst>
          </p:cNvPr>
          <p:cNvSpPr>
            <a:spLocks noGrp="1"/>
          </p:cNvSpPr>
          <p:nvPr>
            <p:ph type="sldNum" sz="quarter" idx="12"/>
          </p:nvPr>
        </p:nvSpPr>
        <p:spPr/>
        <p:txBody>
          <a:bodyPr/>
          <a:lstStyle/>
          <a:p>
            <a:fld id="{2066355A-084C-D24E-9AD2-7E4FC41EA627}" type="slidenum">
              <a:rPr lang="en-US" smtClean="0"/>
              <a:pPr/>
              <a:t>11</a:t>
            </a:fld>
            <a:endParaRPr lang="en-US" dirty="0"/>
          </a:p>
        </p:txBody>
      </p:sp>
      <p:pic>
        <p:nvPicPr>
          <p:cNvPr id="10" name="Picture 9">
            <a:extLst>
              <a:ext uri="{FF2B5EF4-FFF2-40B4-BE49-F238E27FC236}">
                <a16:creationId xmlns:a16="http://schemas.microsoft.com/office/drawing/2014/main" id="{6266146C-3979-453E-BD52-4B610D1ACAC8}"/>
              </a:ext>
            </a:extLst>
          </p:cNvPr>
          <p:cNvPicPr>
            <a:picLocks noChangeAspect="1"/>
          </p:cNvPicPr>
          <p:nvPr/>
        </p:nvPicPr>
        <p:blipFill rotWithShape="1">
          <a:blip r:embed="rId3">
            <a:extLst>
              <a:ext uri="{28A0092B-C50C-407E-A947-70E740481C1C}">
                <a14:useLocalDpi xmlns:a14="http://schemas.microsoft.com/office/drawing/2010/main" val="0"/>
              </a:ext>
            </a:extLst>
          </a:blip>
          <a:srcRect t="5787" b="4023"/>
          <a:stretch/>
        </p:blipFill>
        <p:spPr>
          <a:xfrm>
            <a:off x="7921869" y="1324938"/>
            <a:ext cx="3822628" cy="4651182"/>
          </a:xfrm>
          <a:prstGeom prst="rect">
            <a:avLst/>
          </a:prstGeom>
        </p:spPr>
      </p:pic>
    </p:spTree>
    <p:extLst>
      <p:ext uri="{BB962C8B-B14F-4D97-AF65-F5344CB8AC3E}">
        <p14:creationId xmlns:p14="http://schemas.microsoft.com/office/powerpoint/2010/main" val="3932409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288D-8058-6406-2715-4DEA2E268036}"/>
              </a:ext>
            </a:extLst>
          </p:cNvPr>
          <p:cNvSpPr>
            <a:spLocks noGrp="1"/>
          </p:cNvSpPr>
          <p:nvPr>
            <p:ph type="title"/>
          </p:nvPr>
        </p:nvSpPr>
        <p:spPr/>
        <p:txBody>
          <a:bodyPr/>
          <a:lstStyle/>
          <a:p>
            <a:r>
              <a:rPr lang="en-US"/>
              <a:t>Approval</a:t>
            </a:r>
            <a:endParaRPr lang="en-US" dirty="0"/>
          </a:p>
        </p:txBody>
      </p:sp>
      <p:sp>
        <p:nvSpPr>
          <p:cNvPr id="3" name="Content Placeholder 2">
            <a:extLst>
              <a:ext uri="{FF2B5EF4-FFF2-40B4-BE49-F238E27FC236}">
                <a16:creationId xmlns:a16="http://schemas.microsoft.com/office/drawing/2014/main" id="{27468E45-7395-9C13-2B2F-6D00432F80D8}"/>
              </a:ext>
            </a:extLst>
          </p:cNvPr>
          <p:cNvSpPr>
            <a:spLocks noGrp="1"/>
          </p:cNvSpPr>
          <p:nvPr>
            <p:ph idx="1"/>
          </p:nvPr>
        </p:nvSpPr>
        <p:spPr>
          <a:xfrm>
            <a:off x="838200" y="1624782"/>
            <a:ext cx="10970941" cy="4351338"/>
          </a:xfrm>
        </p:spPr>
        <p:txBody>
          <a:bodyPr>
            <a:normAutofit/>
          </a:bodyPr>
          <a:lstStyle/>
          <a:p>
            <a:pPr marL="285750" indent="-285750">
              <a:buFont typeface="Arial" panose="020B0604020202020204" pitchFamily="34" charset="0"/>
              <a:buChar char="•"/>
            </a:pPr>
            <a:r>
              <a:rPr lang="en-US" dirty="0">
                <a:solidFill>
                  <a:schemeClr val="tx1"/>
                </a:solidFill>
                <a:latin typeface="CIDFont+F5"/>
              </a:rPr>
              <a:t>The Council respectfully requests that the Commission give approval to continue with the consultant in developing a grant application (May 22nd deadline) that includes a regional approach to the Data Platform.  The development of a grant application is extremely time intensive, and the approach needs to be solidified before significant time and effort is put forth.</a:t>
            </a:r>
          </a:p>
          <a:p>
            <a:pPr marL="285750" indent="-285750" algn="l">
              <a:buFont typeface="Arial" panose="020B0604020202020204" pitchFamily="34" charset="0"/>
              <a:buChar char="•"/>
            </a:pPr>
            <a:r>
              <a:rPr lang="en-US" dirty="0">
                <a:solidFill>
                  <a:schemeClr val="tx1"/>
                </a:solidFill>
                <a:latin typeface="CIDFont+F5"/>
              </a:rPr>
              <a:t>If the Commission approves, then in the coming months, the Council will provide the Commission with monthly reports that provide the Commission more detail about the implications for New Hampshire should the US DOE grant the award (likely Q4 2024).</a:t>
            </a:r>
          </a:p>
          <a:p>
            <a:pPr marL="285750" indent="-285750" algn="l">
              <a:buFont typeface="Arial" panose="020B0604020202020204" pitchFamily="34" charset="0"/>
              <a:buChar char="•"/>
            </a:pPr>
            <a:r>
              <a:rPr lang="en-US" dirty="0">
                <a:solidFill>
                  <a:schemeClr val="tx1"/>
                </a:solidFill>
                <a:latin typeface="CIDFont+F5"/>
              </a:rPr>
              <a:t>The Council is keenly aware of any risk from regionalization that could diminish the Commission’s oversight or decision-making authority on matters in New Hampshire.</a:t>
            </a:r>
          </a:p>
          <a:p>
            <a:pPr marL="342900" indent="-342900">
              <a:buFont typeface="Arial" panose="020B0604020202020204" pitchFamily="34" charset="0"/>
              <a:buChar char="•"/>
            </a:pPr>
            <a:r>
              <a:rPr lang="en-US" sz="2000" b="0" i="0" u="none" strike="noStrike" baseline="0" dirty="0">
                <a:solidFill>
                  <a:schemeClr val="tx1"/>
                </a:solidFill>
                <a:latin typeface="CIDFont+F5"/>
              </a:rPr>
              <a:t>Both the New Hampshire and the regional utilities, should the project successfully receive federal funding, would need to first receive all necessary regulatory approvals and a reasonable mechanism for cost recovery to support the required investment before proceeding with the project in each of the supporting states. </a:t>
            </a:r>
          </a:p>
          <a:p>
            <a:pPr algn="l"/>
            <a:endParaRPr lang="en-US" dirty="0"/>
          </a:p>
        </p:txBody>
      </p:sp>
      <p:sp>
        <p:nvSpPr>
          <p:cNvPr id="6" name="Slide Number Placeholder 11">
            <a:extLst>
              <a:ext uri="{FF2B5EF4-FFF2-40B4-BE49-F238E27FC236}">
                <a16:creationId xmlns:a16="http://schemas.microsoft.com/office/drawing/2014/main" id="{310A592E-DD57-4BD5-837A-96538D8CF689}"/>
              </a:ext>
            </a:extLst>
          </p:cNvPr>
          <p:cNvSpPr>
            <a:spLocks noGrp="1"/>
          </p:cNvSpPr>
          <p:nvPr>
            <p:ph type="sldNum" sz="quarter" idx="12"/>
          </p:nvPr>
        </p:nvSpPr>
        <p:spPr>
          <a:xfrm>
            <a:off x="9448800" y="6443473"/>
            <a:ext cx="2743200" cy="414528"/>
          </a:xfrm>
        </p:spPr>
        <p:txBody>
          <a:bodyPr/>
          <a:lstStyle/>
          <a:p>
            <a:fld id="{2066355A-084C-D24E-9AD2-7E4FC41EA627}" type="slidenum">
              <a:rPr lang="en-US" smtClean="0"/>
              <a:pPr/>
              <a:t>12</a:t>
            </a:fld>
            <a:endParaRPr lang="en-US" dirty="0"/>
          </a:p>
        </p:txBody>
      </p:sp>
    </p:spTree>
    <p:extLst>
      <p:ext uri="{BB962C8B-B14F-4D97-AF65-F5344CB8AC3E}">
        <p14:creationId xmlns:p14="http://schemas.microsoft.com/office/powerpoint/2010/main" val="1818714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8F22F-8A88-2E23-BF54-BC2DB45E673F}"/>
              </a:ext>
            </a:extLst>
          </p:cNvPr>
          <p:cNvSpPr>
            <a:spLocks noGrp="1"/>
          </p:cNvSpPr>
          <p:nvPr>
            <p:ph type="title"/>
          </p:nvPr>
        </p:nvSpPr>
        <p:spPr/>
        <p:txBody>
          <a:bodyPr/>
          <a:lstStyle/>
          <a:p>
            <a:r>
              <a:rPr lang="en-US" dirty="0"/>
              <a:t>Appendix</a:t>
            </a:r>
          </a:p>
        </p:txBody>
      </p:sp>
      <p:sp>
        <p:nvSpPr>
          <p:cNvPr id="3" name="Slide Number Placeholder 11">
            <a:extLst>
              <a:ext uri="{FF2B5EF4-FFF2-40B4-BE49-F238E27FC236}">
                <a16:creationId xmlns:a16="http://schemas.microsoft.com/office/drawing/2014/main" id="{D411C2AD-FB0B-4CE0-8779-77A6D13F12F3}"/>
              </a:ext>
            </a:extLst>
          </p:cNvPr>
          <p:cNvSpPr>
            <a:spLocks noGrp="1"/>
          </p:cNvSpPr>
          <p:nvPr>
            <p:ph type="sldNum" sz="quarter" idx="12"/>
          </p:nvPr>
        </p:nvSpPr>
        <p:spPr>
          <a:xfrm>
            <a:off x="9448800" y="6443473"/>
            <a:ext cx="2743200" cy="414528"/>
          </a:xfrm>
        </p:spPr>
        <p:txBody>
          <a:bodyPr/>
          <a:lstStyle/>
          <a:p>
            <a:fld id="{2066355A-084C-D24E-9AD2-7E4FC41EA627}" type="slidenum">
              <a:rPr lang="en-US" smtClean="0"/>
              <a:pPr/>
              <a:t>13</a:t>
            </a:fld>
            <a:endParaRPr lang="en-US" dirty="0"/>
          </a:p>
        </p:txBody>
      </p:sp>
    </p:spTree>
    <p:extLst>
      <p:ext uri="{BB962C8B-B14F-4D97-AF65-F5344CB8AC3E}">
        <p14:creationId xmlns:p14="http://schemas.microsoft.com/office/powerpoint/2010/main" val="2956982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FF9249BA-B6F4-4E2D-B3F3-215AB27B273B}"/>
              </a:ext>
            </a:extLst>
          </p:cNvPr>
          <p:cNvSpPr>
            <a:spLocks noGrp="1"/>
          </p:cNvSpPr>
          <p:nvPr>
            <p:ph type="sldNum" sz="quarter" idx="12"/>
          </p:nvPr>
        </p:nvSpPr>
        <p:spPr/>
        <p:txBody>
          <a:bodyPr/>
          <a:lstStyle/>
          <a:p>
            <a:fld id="{00000000-1234-1234-1234-123412341234}" type="slidenum">
              <a:rPr lang="en" smtClean="0"/>
              <a:pPr/>
              <a:t>14</a:t>
            </a:fld>
            <a:endParaRPr lang="en" dirty="0"/>
          </a:p>
        </p:txBody>
      </p:sp>
      <p:sp>
        <p:nvSpPr>
          <p:cNvPr id="283" name="Google Shape;283;p48"/>
          <p:cNvSpPr txBox="1">
            <a:spLocks noGrp="1"/>
          </p:cNvSpPr>
          <p:nvPr>
            <p:ph type="title"/>
          </p:nvPr>
        </p:nvSpPr>
        <p:spPr/>
        <p:txBody>
          <a:bodyPr/>
          <a:lstStyle/>
          <a:p>
            <a:r>
              <a:rPr lang="en-US">
                <a:sym typeface="Raleway ExtraBold"/>
              </a:rPr>
              <a:t>Estimated NH Benefits of the Data Platform</a:t>
            </a:r>
            <a:endParaRPr lang="en-US" dirty="0">
              <a:sym typeface="Raleway ExtraBold"/>
            </a:endParaRPr>
          </a:p>
        </p:txBody>
      </p:sp>
      <p:sp>
        <p:nvSpPr>
          <p:cNvPr id="4" name="TextBox 3">
            <a:extLst>
              <a:ext uri="{FF2B5EF4-FFF2-40B4-BE49-F238E27FC236}">
                <a16:creationId xmlns:a16="http://schemas.microsoft.com/office/drawing/2014/main" id="{57D379AA-2A6C-6DDA-ACEB-CD3676D2AE92}"/>
              </a:ext>
            </a:extLst>
          </p:cNvPr>
          <p:cNvSpPr txBox="1"/>
          <p:nvPr/>
        </p:nvSpPr>
        <p:spPr>
          <a:xfrm>
            <a:off x="437965" y="1393493"/>
            <a:ext cx="4285397"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D2D15E67-FC17-2931-A3B5-E2540CA8E415}"/>
              </a:ext>
            </a:extLst>
          </p:cNvPr>
          <p:cNvPicPr>
            <a:picLocks noChangeAspect="1"/>
          </p:cNvPicPr>
          <p:nvPr/>
        </p:nvPicPr>
        <p:blipFill>
          <a:blip r:embed="rId3"/>
          <a:stretch>
            <a:fillRect/>
          </a:stretch>
        </p:blipFill>
        <p:spPr>
          <a:xfrm>
            <a:off x="1272192" y="1137395"/>
            <a:ext cx="9647617" cy="5156896"/>
          </a:xfrm>
          <a:prstGeom prst="rect">
            <a:avLst/>
          </a:prstGeom>
        </p:spPr>
      </p:pic>
    </p:spTree>
    <p:extLst>
      <p:ext uri="{BB962C8B-B14F-4D97-AF65-F5344CB8AC3E}">
        <p14:creationId xmlns:p14="http://schemas.microsoft.com/office/powerpoint/2010/main" val="826076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5453A-7208-4B04-8D10-B3AE2019D209}"/>
              </a:ext>
            </a:extLst>
          </p:cNvPr>
          <p:cNvSpPr>
            <a:spLocks noGrp="1"/>
          </p:cNvSpPr>
          <p:nvPr>
            <p:ph type="title"/>
          </p:nvPr>
        </p:nvSpPr>
        <p:spPr/>
        <p:txBody>
          <a:bodyPr/>
          <a:lstStyle/>
          <a:p>
            <a:r>
              <a:rPr lang="en-US"/>
              <a:t>Agenda</a:t>
            </a:r>
            <a:endParaRPr lang="en-US" dirty="0"/>
          </a:p>
        </p:txBody>
      </p:sp>
      <p:sp>
        <p:nvSpPr>
          <p:cNvPr id="8" name="Slide Number Placeholder 11">
            <a:extLst>
              <a:ext uri="{FF2B5EF4-FFF2-40B4-BE49-F238E27FC236}">
                <a16:creationId xmlns:a16="http://schemas.microsoft.com/office/drawing/2014/main" id="{7FFA78B8-6A99-4175-89F9-52E6378DB586}"/>
              </a:ext>
            </a:extLst>
          </p:cNvPr>
          <p:cNvSpPr>
            <a:spLocks noGrp="1"/>
          </p:cNvSpPr>
          <p:nvPr>
            <p:ph type="sldNum" sz="quarter" idx="12"/>
          </p:nvPr>
        </p:nvSpPr>
        <p:spPr/>
        <p:txBody>
          <a:bodyPr/>
          <a:lstStyle/>
          <a:p>
            <a:fld id="{2066355A-084C-D24E-9AD2-7E4FC41EA627}" type="slidenum">
              <a:rPr lang="en-US" smtClean="0"/>
              <a:pPr/>
              <a:t>2</a:t>
            </a:fld>
            <a:endParaRPr lang="en-US" dirty="0"/>
          </a:p>
        </p:txBody>
      </p:sp>
      <p:sp>
        <p:nvSpPr>
          <p:cNvPr id="13" name="Text Placeholder 2">
            <a:extLst>
              <a:ext uri="{FF2B5EF4-FFF2-40B4-BE49-F238E27FC236}">
                <a16:creationId xmlns:a16="http://schemas.microsoft.com/office/drawing/2014/main" id="{2D9EFA5B-DF5D-4F83-984D-AF7F49F2A87B}"/>
              </a:ext>
            </a:extLst>
          </p:cNvPr>
          <p:cNvSpPr>
            <a:spLocks noGrp="1"/>
          </p:cNvSpPr>
          <p:nvPr>
            <p:ph idx="1"/>
          </p:nvPr>
        </p:nvSpPr>
        <p:spPr>
          <a:xfrm>
            <a:off x="838199" y="1624782"/>
            <a:ext cx="4700155" cy="4511874"/>
          </a:xfrm>
        </p:spPr>
        <p:txBody>
          <a:bodyPr>
            <a:normAutofit fontScale="92500"/>
          </a:bodyPr>
          <a:lstStyle/>
          <a:p>
            <a:pPr marL="457200" indent="-457200">
              <a:buClr>
                <a:srgbClr val="0070C0"/>
              </a:buClr>
              <a:buFont typeface="+mj-lt"/>
              <a:buAutoNum type="arabicPeriod"/>
            </a:pPr>
            <a:r>
              <a:rPr lang="en-US" sz="2600" dirty="0">
                <a:solidFill>
                  <a:srgbClr val="2F323C"/>
                </a:solidFill>
                <a:latin typeface="+mn-lt"/>
              </a:rPr>
              <a:t>GRIP Grant Concept Paper</a:t>
            </a:r>
          </a:p>
          <a:p>
            <a:pPr marL="914400" lvl="1" indent="-342900">
              <a:buClr>
                <a:srgbClr val="0070C0"/>
              </a:buClr>
            </a:pPr>
            <a:r>
              <a:rPr lang="en-US" sz="2600" dirty="0"/>
              <a:t>US DOE Funding Opportunity</a:t>
            </a:r>
          </a:p>
          <a:p>
            <a:pPr marL="914400" lvl="1" indent="-342900">
              <a:buClr>
                <a:srgbClr val="0070C0"/>
              </a:buClr>
            </a:pPr>
            <a:r>
              <a:rPr lang="en-US" sz="2600" dirty="0"/>
              <a:t>Regional Approach</a:t>
            </a:r>
          </a:p>
          <a:p>
            <a:pPr marL="914400" lvl="1" indent="-342900">
              <a:buClr>
                <a:srgbClr val="0070C0"/>
              </a:buClr>
            </a:pPr>
            <a:r>
              <a:rPr lang="en-US" sz="2600" dirty="0">
                <a:latin typeface="+mn-lt"/>
              </a:rPr>
              <a:t>Proposal</a:t>
            </a:r>
          </a:p>
          <a:p>
            <a:pPr marL="914400" lvl="1" indent="-342900">
              <a:buClr>
                <a:srgbClr val="0070C0"/>
              </a:buClr>
            </a:pPr>
            <a:r>
              <a:rPr lang="en-US" sz="2600" dirty="0">
                <a:latin typeface="+mn-lt"/>
              </a:rPr>
              <a:t>Regional Interest</a:t>
            </a:r>
          </a:p>
          <a:p>
            <a:pPr marL="914400" lvl="1" indent="-342900">
              <a:buClr>
                <a:srgbClr val="0070C0"/>
              </a:buClr>
            </a:pPr>
            <a:r>
              <a:rPr lang="en-US" sz="2600" dirty="0">
                <a:latin typeface="+mn-lt"/>
              </a:rPr>
              <a:t>Community Benefits </a:t>
            </a:r>
          </a:p>
          <a:p>
            <a:pPr marL="914400" lvl="1" indent="-342900">
              <a:buClr>
                <a:srgbClr val="0070C0"/>
              </a:buClr>
            </a:pPr>
            <a:r>
              <a:rPr lang="en-US" sz="2600" dirty="0">
                <a:latin typeface="+mn-lt"/>
              </a:rPr>
              <a:t>Risks</a:t>
            </a:r>
          </a:p>
          <a:p>
            <a:pPr marL="457200" indent="-457200">
              <a:buClr>
                <a:srgbClr val="0070C0"/>
              </a:buClr>
              <a:buFont typeface="+mj-lt"/>
              <a:buAutoNum type="arabicPeriod"/>
            </a:pPr>
            <a:r>
              <a:rPr lang="en-US" sz="2600" dirty="0">
                <a:solidFill>
                  <a:srgbClr val="2F323C"/>
                </a:solidFill>
                <a:latin typeface="+mn-lt"/>
              </a:rPr>
              <a:t>Proposal Schedule</a:t>
            </a:r>
          </a:p>
          <a:p>
            <a:pPr marL="457200" indent="-457200">
              <a:buClr>
                <a:srgbClr val="0070C0"/>
              </a:buClr>
              <a:buFont typeface="+mj-lt"/>
              <a:buAutoNum type="arabicPeriod"/>
            </a:pPr>
            <a:r>
              <a:rPr lang="en-US" sz="2600" dirty="0">
                <a:solidFill>
                  <a:srgbClr val="2F323C"/>
                </a:solidFill>
                <a:latin typeface="+mn-lt"/>
              </a:rPr>
              <a:t>Project Implementation Schedule</a:t>
            </a:r>
          </a:p>
          <a:p>
            <a:pPr marL="457200" indent="-457200">
              <a:buClr>
                <a:srgbClr val="0070C0"/>
              </a:buClr>
              <a:buFont typeface="+mj-lt"/>
              <a:buAutoNum type="arabicPeriod"/>
            </a:pPr>
            <a:r>
              <a:rPr lang="en-US" sz="2600" dirty="0">
                <a:solidFill>
                  <a:srgbClr val="2F323C"/>
                </a:solidFill>
                <a:latin typeface="+mn-lt"/>
              </a:rPr>
              <a:t>Approval</a:t>
            </a:r>
          </a:p>
        </p:txBody>
      </p:sp>
      <p:pic>
        <p:nvPicPr>
          <p:cNvPr id="14" name="Picture 13">
            <a:extLst>
              <a:ext uri="{FF2B5EF4-FFF2-40B4-BE49-F238E27FC236}">
                <a16:creationId xmlns:a16="http://schemas.microsoft.com/office/drawing/2014/main" id="{771D9F3B-0741-4788-AE22-FB5CD2563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6208" y="1357106"/>
            <a:ext cx="6050064" cy="4779550"/>
          </a:xfrm>
          <a:prstGeom prst="rect">
            <a:avLst/>
          </a:prstGeom>
        </p:spPr>
      </p:pic>
    </p:spTree>
    <p:extLst>
      <p:ext uri="{BB962C8B-B14F-4D97-AF65-F5344CB8AC3E}">
        <p14:creationId xmlns:p14="http://schemas.microsoft.com/office/powerpoint/2010/main" val="2855174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82B005-7BFD-4DD8-B0C8-E6600B38B190}"/>
              </a:ext>
            </a:extLst>
          </p:cNvPr>
          <p:cNvSpPr/>
          <p:nvPr/>
        </p:nvSpPr>
        <p:spPr>
          <a:xfrm>
            <a:off x="435728" y="1357054"/>
            <a:ext cx="5983180" cy="4884258"/>
          </a:xfrm>
          <a:prstGeom prst="rect">
            <a:avLst/>
          </a:prstGeom>
          <a:solidFill>
            <a:srgbClr val="EEF4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7C764A-5657-4CC3-BEDC-D44D7058B521}"/>
              </a:ext>
            </a:extLst>
          </p:cNvPr>
          <p:cNvSpPr>
            <a:spLocks noGrp="1"/>
          </p:cNvSpPr>
          <p:nvPr>
            <p:ph type="title"/>
          </p:nvPr>
        </p:nvSpPr>
        <p:spPr>
          <a:xfrm>
            <a:off x="447502" y="167114"/>
            <a:ext cx="11308770" cy="820022"/>
          </a:xfrm>
        </p:spPr>
        <p:txBody>
          <a:bodyPr/>
          <a:lstStyle/>
          <a:p>
            <a:r>
              <a:rPr lang="en-US" sz="2600" dirty="0"/>
              <a:t>Grid Resilience and Innovation Partnerships (GRIP) Grant – Highlights from US DOE Funding Opportunity Announcement</a:t>
            </a:r>
          </a:p>
        </p:txBody>
      </p:sp>
      <p:sp>
        <p:nvSpPr>
          <p:cNvPr id="4" name="Text Placeholder 3">
            <a:extLst>
              <a:ext uri="{FF2B5EF4-FFF2-40B4-BE49-F238E27FC236}">
                <a16:creationId xmlns:a16="http://schemas.microsoft.com/office/drawing/2014/main" id="{861F039D-755C-4620-A94C-7FAD46F0BD0A}"/>
              </a:ext>
            </a:extLst>
          </p:cNvPr>
          <p:cNvSpPr txBox="1">
            <a:spLocks noGrp="1"/>
          </p:cNvSpPr>
          <p:nvPr>
            <p:ph idx="1"/>
          </p:nvPr>
        </p:nvSpPr>
        <p:spPr>
          <a:xfrm>
            <a:off x="500543" y="1449693"/>
            <a:ext cx="5724698" cy="4698979"/>
          </a:xfrm>
          <a:prstGeom prst="rect">
            <a:avLst/>
          </a:prstGeom>
          <a:noFill/>
        </p:spPr>
        <p:txBody>
          <a:bodyPr wrap="square" rtlCol="0">
            <a:spAutoFit/>
          </a:bodyPr>
          <a:lstStyle/>
          <a:p>
            <a:pPr marL="285750" indent="-285750">
              <a:lnSpc>
                <a:spcPts val="2000"/>
              </a:lnSpc>
              <a:spcBef>
                <a:spcPts val="400"/>
              </a:spcBef>
              <a:buFont typeface="Arial" panose="020B0604020202020204" pitchFamily="34" charset="0"/>
              <a:buChar char="•"/>
            </a:pPr>
            <a:r>
              <a:rPr lang="en-US" sz="1600" b="1" dirty="0">
                <a:solidFill>
                  <a:srgbClr val="2F323C"/>
                </a:solidFill>
                <a:latin typeface="Calibri" panose="020F0502020204030204" pitchFamily="34" charset="0"/>
                <a:ea typeface="Calibri" panose="020F0502020204030204" pitchFamily="34" charset="0"/>
                <a:cs typeface="Times New Roman" panose="02020603050405020304" pitchFamily="18" charset="0"/>
              </a:rPr>
              <a:t>Applying for Topic Area 2: </a:t>
            </a:r>
            <a:r>
              <a:rPr lang="en-US" sz="1600" dirty="0">
                <a:solidFill>
                  <a:srgbClr val="2F323C"/>
                </a:solidFill>
                <a:latin typeface="Calibri" panose="020F0502020204030204" pitchFamily="34" charset="0"/>
                <a:ea typeface="Calibri" panose="020F0502020204030204" pitchFamily="34" charset="0"/>
                <a:cs typeface="Times New Roman" panose="02020603050405020304" pitchFamily="18" charset="0"/>
              </a:rPr>
              <a:t>Smart Grid projects focused on “innovative and ambitious uses of cutting-edge, market-ready technologies. These technologies can include new devices, materials, engineering designs, or </a:t>
            </a:r>
            <a:r>
              <a:rPr lang="en-US" sz="1600" u="sng" dirty="0">
                <a:solidFill>
                  <a:srgbClr val="2F323C"/>
                </a:solidFill>
                <a:latin typeface="Calibri" panose="020F0502020204030204" pitchFamily="34" charset="0"/>
                <a:ea typeface="Calibri" panose="020F0502020204030204" pitchFamily="34" charset="0"/>
                <a:cs typeface="Times New Roman" panose="02020603050405020304" pitchFamily="18" charset="0"/>
              </a:rPr>
              <a:t>software tools</a:t>
            </a:r>
            <a:r>
              <a:rPr lang="en-US" sz="1600" dirty="0">
                <a:solidFill>
                  <a:srgbClr val="2F323C"/>
                </a:solidFill>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ts val="2000"/>
              </a:lnSpc>
              <a:spcBef>
                <a:spcPts val="400"/>
              </a:spcBef>
              <a:buFont typeface="Arial" panose="020B0604020202020204" pitchFamily="34" charset="0"/>
              <a:buChar char="•"/>
            </a:pPr>
            <a:r>
              <a:rPr lang="en-US" sz="1600" b="1" dirty="0">
                <a:solidFill>
                  <a:srgbClr val="2F323C"/>
                </a:solidFill>
                <a:latin typeface="Calibri" panose="020F0502020204030204" pitchFamily="34" charset="0"/>
                <a:cs typeface="Times New Roman" panose="02020603050405020304" pitchFamily="18" charset="0"/>
              </a:rPr>
              <a:t>Priority investment include:  </a:t>
            </a:r>
            <a:r>
              <a:rPr lang="en-US" sz="1600" dirty="0">
                <a:solidFill>
                  <a:srgbClr val="2F323C"/>
                </a:solidFill>
                <a:latin typeface="Calibri" panose="020F0502020204030204" pitchFamily="34" charset="0"/>
                <a:cs typeface="Times New Roman" panose="02020603050405020304" pitchFamily="18" charset="0"/>
              </a:rPr>
              <a:t>Enhancing interoperability and data architecture of systems that support two-way flow of both electric power and localized analytics to provide information between electricity system operators and consumers. </a:t>
            </a:r>
          </a:p>
          <a:p>
            <a:pPr marL="342900" indent="-342900">
              <a:lnSpc>
                <a:spcPts val="2000"/>
              </a:lnSpc>
              <a:spcBef>
                <a:spcPts val="400"/>
              </a:spcBef>
              <a:buFont typeface="Arial" panose="020B0604020202020204" pitchFamily="34" charset="0"/>
              <a:buChar char="•"/>
            </a:pPr>
            <a:r>
              <a:rPr lang="en-US" sz="1600" b="1" dirty="0">
                <a:solidFill>
                  <a:srgbClr val="2F323C"/>
                </a:solidFill>
                <a:latin typeface="Calibri" panose="020F0502020204030204" pitchFamily="34" charset="0"/>
                <a:cs typeface="Times New Roman" panose="02020603050405020304" pitchFamily="18" charset="0"/>
              </a:rPr>
              <a:t>Allowable investments include:</a:t>
            </a:r>
          </a:p>
          <a:p>
            <a:pPr marL="971550" lvl="1" indent="-285750">
              <a:lnSpc>
                <a:spcPts val="2000"/>
              </a:lnSpc>
              <a:spcBef>
                <a:spcPts val="400"/>
              </a:spcBef>
            </a:pPr>
            <a:r>
              <a:rPr lang="en-US" sz="1600" dirty="0">
                <a:latin typeface="Calibri" panose="020F0502020204030204" pitchFamily="34" charset="0"/>
                <a:cs typeface="Times New Roman" panose="02020603050405020304" pitchFamily="18" charset="0"/>
              </a:rPr>
              <a:t>… the documented purchase costs of the software. </a:t>
            </a:r>
          </a:p>
          <a:p>
            <a:pPr marL="971550" lvl="1" indent="-285750">
              <a:lnSpc>
                <a:spcPts val="2000"/>
              </a:lnSpc>
              <a:spcBef>
                <a:spcPts val="400"/>
              </a:spcBef>
            </a:pPr>
            <a:r>
              <a:rPr lang="en-US" sz="1600" dirty="0">
                <a:latin typeface="Calibri" panose="020F0502020204030204" pitchFamily="34" charset="0"/>
                <a:cs typeface="Times New Roman" panose="02020603050405020304" pitchFamily="18" charset="0"/>
              </a:rPr>
              <a:t>… the documented expenditures for purchasing and installing such equipment that allows Smart Grid functions to operate and be combined or coordinated among multiple electric utilities and between that region and other regions. </a:t>
            </a:r>
          </a:p>
          <a:p>
            <a:pPr marL="971550" lvl="1" indent="-285750">
              <a:lnSpc>
                <a:spcPts val="2000"/>
              </a:lnSpc>
              <a:spcBef>
                <a:spcPts val="400"/>
              </a:spcBef>
            </a:pPr>
            <a:r>
              <a:rPr lang="en-US" sz="1600" dirty="0">
                <a:latin typeface="Calibri" panose="020F0502020204030204" pitchFamily="34" charset="0"/>
                <a:cs typeface="Times New Roman" panose="02020603050405020304" pitchFamily="18" charset="0"/>
              </a:rPr>
              <a:t>… the documented purchase costs of the data analytics.</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8A864A7E-708E-40D1-9241-039A66126545}"/>
              </a:ext>
            </a:extLst>
          </p:cNvPr>
          <p:cNvPicPr>
            <a:picLocks noChangeAspect="1"/>
          </p:cNvPicPr>
          <p:nvPr/>
        </p:nvPicPr>
        <p:blipFill rotWithShape="1">
          <a:blip r:embed="rId3"/>
          <a:srcRect l="11923"/>
          <a:stretch/>
        </p:blipFill>
        <p:spPr>
          <a:xfrm>
            <a:off x="6418908" y="1357054"/>
            <a:ext cx="5337364" cy="4884258"/>
          </a:xfrm>
          <a:prstGeom prst="rect">
            <a:avLst/>
          </a:prstGeom>
        </p:spPr>
      </p:pic>
      <p:sp>
        <p:nvSpPr>
          <p:cNvPr id="8" name="Slide Number Placeholder 11">
            <a:extLst>
              <a:ext uri="{FF2B5EF4-FFF2-40B4-BE49-F238E27FC236}">
                <a16:creationId xmlns:a16="http://schemas.microsoft.com/office/drawing/2014/main" id="{98D8C37A-9427-4C8E-889C-36DCA27DE37F}"/>
              </a:ext>
            </a:extLst>
          </p:cNvPr>
          <p:cNvSpPr>
            <a:spLocks noGrp="1"/>
          </p:cNvSpPr>
          <p:nvPr>
            <p:ph type="sldNum" sz="quarter" idx="12"/>
          </p:nvPr>
        </p:nvSpPr>
        <p:spPr>
          <a:xfrm>
            <a:off x="9448800" y="6443473"/>
            <a:ext cx="2743200" cy="414528"/>
          </a:xfrm>
        </p:spPr>
        <p:txBody>
          <a:bodyPr/>
          <a:lstStyle/>
          <a:p>
            <a:fld id="{2066355A-084C-D24E-9AD2-7E4FC41EA627}" type="slidenum">
              <a:rPr lang="en-US" smtClean="0"/>
              <a:pPr/>
              <a:t>3</a:t>
            </a:fld>
            <a:endParaRPr lang="en-US" dirty="0"/>
          </a:p>
        </p:txBody>
      </p:sp>
    </p:spTree>
    <p:extLst>
      <p:ext uri="{BB962C8B-B14F-4D97-AF65-F5344CB8AC3E}">
        <p14:creationId xmlns:p14="http://schemas.microsoft.com/office/powerpoint/2010/main" val="2294408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1AC3-EF3F-AFDC-A377-133205F45F61}"/>
              </a:ext>
            </a:extLst>
          </p:cNvPr>
          <p:cNvSpPr>
            <a:spLocks noGrp="1"/>
          </p:cNvSpPr>
          <p:nvPr>
            <p:ph type="title"/>
          </p:nvPr>
        </p:nvSpPr>
        <p:spPr/>
        <p:txBody>
          <a:bodyPr/>
          <a:lstStyle/>
          <a:p>
            <a:r>
              <a:rPr lang="en-US" sz="2800" dirty="0"/>
              <a:t>Grid Resilience and Innovation Partnerships (GRIP) Grant – </a:t>
            </a:r>
            <a:r>
              <a:rPr lang="en-US" dirty="0"/>
              <a:t>Regional Approach</a:t>
            </a:r>
          </a:p>
        </p:txBody>
      </p:sp>
      <p:sp>
        <p:nvSpPr>
          <p:cNvPr id="3" name="Content Placeholder 2">
            <a:extLst>
              <a:ext uri="{FF2B5EF4-FFF2-40B4-BE49-F238E27FC236}">
                <a16:creationId xmlns:a16="http://schemas.microsoft.com/office/drawing/2014/main" id="{90F1AC7F-402F-1C32-F236-29B3CCD61304}"/>
              </a:ext>
            </a:extLst>
          </p:cNvPr>
          <p:cNvSpPr>
            <a:spLocks noGrp="1"/>
          </p:cNvSpPr>
          <p:nvPr>
            <p:ph idx="1"/>
          </p:nvPr>
        </p:nvSpPr>
        <p:spPr>
          <a:xfrm>
            <a:off x="447502" y="1342239"/>
            <a:ext cx="11330641" cy="5033393"/>
          </a:xfrm>
        </p:spPr>
        <p:txBody>
          <a:bodyPr>
            <a:normAutofit/>
          </a:bodyPr>
          <a:lstStyle/>
          <a:p>
            <a:pPr marL="342900" indent="-342900">
              <a:buFont typeface="Arial" panose="020B0604020202020204" pitchFamily="34" charset="0"/>
              <a:buChar char="•"/>
            </a:pPr>
            <a:r>
              <a:rPr lang="en-US" dirty="0"/>
              <a:t>US DOE communicated a $10M expected minimum grant award ($20M project) which was significant change from previous round.</a:t>
            </a:r>
          </a:p>
          <a:p>
            <a:pPr marL="971550" lvl="1" indent="-285750"/>
            <a:r>
              <a:rPr lang="en-US" sz="2000" b="0" i="0" u="none" strike="noStrike" baseline="0" dirty="0">
                <a:solidFill>
                  <a:schemeClr val="tx1"/>
                </a:solidFill>
                <a:latin typeface="CIDFont+F5"/>
              </a:rPr>
              <a:t>US DOE has a strong preference for larger, regional consortia involving multiple utilities and multiple stakeholders across jurisdictions</a:t>
            </a:r>
            <a:endParaRPr lang="en-US" sz="2000" dirty="0">
              <a:solidFill>
                <a:schemeClr val="tx1"/>
              </a:solidFill>
            </a:endParaRPr>
          </a:p>
          <a:p>
            <a:pPr marL="971550" lvl="1" indent="-285750"/>
            <a:r>
              <a:rPr lang="en-US" sz="2000" b="0" i="0" u="none" strike="noStrike" baseline="0" dirty="0">
                <a:solidFill>
                  <a:schemeClr val="tx1"/>
                </a:solidFill>
                <a:latin typeface="CIDFont+F5"/>
              </a:rPr>
              <a:t>Shift to a larger regional approach was deemed the most successful strategy by West Monroe and the Governance Council (NH DOE abstained).</a:t>
            </a:r>
            <a:endParaRPr lang="en-US" sz="2000" dirty="0">
              <a:solidFill>
                <a:schemeClr val="tx1"/>
              </a:solidFill>
              <a:latin typeface="CIDFont+F5"/>
            </a:endParaRPr>
          </a:p>
          <a:p>
            <a:pPr marL="285750" indent="-285750" algn="l">
              <a:spcBef>
                <a:spcPts val="2400"/>
              </a:spcBef>
              <a:buFont typeface="Arial" panose="020B0604020202020204" pitchFamily="34" charset="0"/>
              <a:buChar char="•"/>
            </a:pPr>
            <a:r>
              <a:rPr lang="en-US" dirty="0"/>
              <a:t>Further discussion needed on what a regional approach looks like - will provide updates as necessary.</a:t>
            </a:r>
          </a:p>
          <a:p>
            <a:pPr marL="971550" lvl="1" indent="-285750"/>
            <a:r>
              <a:rPr lang="en-US" sz="2000" dirty="0">
                <a:solidFill>
                  <a:schemeClr val="tx1"/>
                </a:solidFill>
                <a:latin typeface="CIDFont+F5"/>
              </a:rPr>
              <a:t>The intent is to defray costs for New Hampshire with regional approach</a:t>
            </a:r>
            <a:r>
              <a:rPr lang="en-US" sz="2000" b="0" i="0" u="none" strike="noStrike" baseline="0" dirty="0">
                <a:solidFill>
                  <a:schemeClr val="tx1"/>
                </a:solidFill>
                <a:latin typeface="CIDFont+F5"/>
              </a:rPr>
              <a:t>.</a:t>
            </a:r>
            <a:endParaRPr lang="en-US" sz="2000" dirty="0">
              <a:solidFill>
                <a:schemeClr val="tx1"/>
              </a:solidFill>
              <a:latin typeface="CIDFont+F5"/>
            </a:endParaRPr>
          </a:p>
          <a:p>
            <a:pPr marL="971550" lvl="1" indent="-285750"/>
            <a:r>
              <a:rPr lang="en-US" sz="2000" b="0" i="0" u="none" strike="noStrike" baseline="0" dirty="0">
                <a:solidFill>
                  <a:schemeClr val="tx1"/>
                </a:solidFill>
                <a:latin typeface="CIDFont+F5"/>
              </a:rPr>
              <a:t>The New Hampshire platform is the design that we are still pursuing and looking to price it as both a New Hampshire platform and a regional platform and make a recommendation based on </a:t>
            </a:r>
            <a:r>
              <a:rPr lang="en-US" sz="2000" dirty="0">
                <a:solidFill>
                  <a:schemeClr val="tx1"/>
                </a:solidFill>
                <a:latin typeface="CIDFont+F5"/>
              </a:rPr>
              <a:t>that information.</a:t>
            </a:r>
          </a:p>
          <a:p>
            <a:pPr marL="971550" lvl="1" indent="-285750"/>
            <a:r>
              <a:rPr lang="en-US" sz="2000" b="0" i="0" u="none" strike="noStrike" baseline="0" dirty="0">
                <a:solidFill>
                  <a:schemeClr val="tx1"/>
                </a:solidFill>
                <a:latin typeface="CIDFont+F5"/>
              </a:rPr>
              <a:t>In addition, should other states be involved, an equitable method for cost sharing the construction and operation of the Data Platform would need to be established among the regional stakeholders.</a:t>
            </a:r>
          </a:p>
          <a:p>
            <a:pPr marL="285750" indent="-285750" algn="l">
              <a:buFont typeface="Arial" panose="020B0604020202020204" pitchFamily="34" charset="0"/>
              <a:buChar char="•"/>
            </a:pPr>
            <a:endParaRPr lang="en-US" sz="1800" b="0" i="0" u="none" strike="noStrike" baseline="0" dirty="0">
              <a:latin typeface="CIDFont+F5"/>
            </a:endParaRPr>
          </a:p>
        </p:txBody>
      </p:sp>
      <p:sp>
        <p:nvSpPr>
          <p:cNvPr id="6" name="Slide Number Placeholder 11">
            <a:extLst>
              <a:ext uri="{FF2B5EF4-FFF2-40B4-BE49-F238E27FC236}">
                <a16:creationId xmlns:a16="http://schemas.microsoft.com/office/drawing/2014/main" id="{82E1B47F-6D82-4724-A408-2399C4E07036}"/>
              </a:ext>
            </a:extLst>
          </p:cNvPr>
          <p:cNvSpPr>
            <a:spLocks noGrp="1"/>
          </p:cNvSpPr>
          <p:nvPr>
            <p:ph type="sldNum" sz="quarter" idx="12"/>
          </p:nvPr>
        </p:nvSpPr>
        <p:spPr>
          <a:xfrm>
            <a:off x="9448800" y="6443473"/>
            <a:ext cx="2743200" cy="414528"/>
          </a:xfrm>
        </p:spPr>
        <p:txBody>
          <a:bodyPr/>
          <a:lstStyle/>
          <a:p>
            <a:fld id="{2066355A-084C-D24E-9AD2-7E4FC41EA627}" type="slidenum">
              <a:rPr lang="en-US" smtClean="0"/>
              <a:pPr/>
              <a:t>4</a:t>
            </a:fld>
            <a:endParaRPr lang="en-US" dirty="0"/>
          </a:p>
        </p:txBody>
      </p:sp>
    </p:spTree>
    <p:extLst>
      <p:ext uri="{BB962C8B-B14F-4D97-AF65-F5344CB8AC3E}">
        <p14:creationId xmlns:p14="http://schemas.microsoft.com/office/powerpoint/2010/main" val="207464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7430A4-DBE8-4B78-899C-ADC8AB9C3BC6}"/>
              </a:ext>
            </a:extLst>
          </p:cNvPr>
          <p:cNvSpPr/>
          <p:nvPr/>
        </p:nvSpPr>
        <p:spPr>
          <a:xfrm>
            <a:off x="447503" y="1249388"/>
            <a:ext cx="6874404" cy="4651182"/>
          </a:xfrm>
          <a:prstGeom prst="rect">
            <a:avLst/>
          </a:prstGeom>
          <a:solidFill>
            <a:srgbClr val="EEF4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08F8C-9B9F-611E-7E3E-B659521B1492}"/>
              </a:ext>
            </a:extLst>
          </p:cNvPr>
          <p:cNvSpPr>
            <a:spLocks noGrp="1"/>
          </p:cNvSpPr>
          <p:nvPr>
            <p:ph type="title"/>
          </p:nvPr>
        </p:nvSpPr>
        <p:spPr>
          <a:xfrm>
            <a:off x="447502" y="167113"/>
            <a:ext cx="10515600" cy="892759"/>
          </a:xfrm>
        </p:spPr>
        <p:txBody>
          <a:bodyPr/>
          <a:lstStyle/>
          <a:p>
            <a:r>
              <a:rPr lang="en-US" sz="2600" dirty="0"/>
              <a:t>Grid Resilience and Innovation Partnerships (GRIP) Grant – Proposal</a:t>
            </a:r>
          </a:p>
        </p:txBody>
      </p:sp>
      <p:sp>
        <p:nvSpPr>
          <p:cNvPr id="3" name="Text Placeholder 2">
            <a:extLst>
              <a:ext uri="{FF2B5EF4-FFF2-40B4-BE49-F238E27FC236}">
                <a16:creationId xmlns:a16="http://schemas.microsoft.com/office/drawing/2014/main" id="{C1846609-B0F9-B3F8-6DF4-018894E3AF57}"/>
              </a:ext>
            </a:extLst>
          </p:cNvPr>
          <p:cNvSpPr>
            <a:spLocks noGrp="1"/>
          </p:cNvSpPr>
          <p:nvPr>
            <p:ph idx="1"/>
          </p:nvPr>
        </p:nvSpPr>
        <p:spPr>
          <a:xfrm>
            <a:off x="838201" y="1474056"/>
            <a:ext cx="5826368" cy="4426514"/>
          </a:xfrm>
        </p:spPr>
        <p:txBody>
          <a:bodyPr>
            <a:normAutofit lnSpcReduction="10000"/>
          </a:bodyPr>
          <a:lstStyle/>
          <a:p>
            <a:r>
              <a:rPr lang="en-US" sz="1600" b="1" dirty="0">
                <a:solidFill>
                  <a:srgbClr val="2F323C"/>
                </a:solidFill>
                <a:latin typeface="Calibri" panose="020F0502020204030204" pitchFamily="34" charset="0"/>
                <a:ea typeface="Calibri" panose="020F0502020204030204" pitchFamily="34" charset="0"/>
                <a:cs typeface="Times New Roman" panose="02020603050405020304" pitchFamily="18" charset="0"/>
              </a:rPr>
              <a:t>Preliminary budget planning to request $14.5M grant</a:t>
            </a:r>
            <a:endParaRPr lang="en-US" sz="1600" dirty="0">
              <a:solidFill>
                <a:srgbClr val="2F323C"/>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1600" dirty="0">
                <a:solidFill>
                  <a:srgbClr val="2F323C"/>
                </a:solidFill>
                <a:latin typeface="+mn-lt"/>
              </a:rPr>
              <a:t>Will </a:t>
            </a:r>
            <a:r>
              <a:rPr lang="en-US" sz="1600" b="1" dirty="0">
                <a:solidFill>
                  <a:srgbClr val="2F323C"/>
                </a:solidFill>
                <a:latin typeface="+mn-lt"/>
              </a:rPr>
              <a:t>reduce costs to rate payers </a:t>
            </a:r>
            <a:r>
              <a:rPr lang="en-US" sz="1600" dirty="0">
                <a:solidFill>
                  <a:srgbClr val="2F323C"/>
                </a:solidFill>
                <a:latin typeface="+mn-lt"/>
              </a:rPr>
              <a:t>for the platform</a:t>
            </a:r>
          </a:p>
          <a:p>
            <a:pPr marL="342900" indent="-342900">
              <a:buFont typeface="Arial" panose="020B0604020202020204" pitchFamily="34" charset="0"/>
              <a:buChar char="•"/>
            </a:pPr>
            <a:r>
              <a:rPr lang="en-US" sz="1600" dirty="0">
                <a:solidFill>
                  <a:srgbClr val="2F323C"/>
                </a:solidFill>
                <a:latin typeface="+mn-lt"/>
              </a:rPr>
              <a:t>Grant </a:t>
            </a:r>
            <a:r>
              <a:rPr lang="en-US" sz="1600" b="1" dirty="0">
                <a:solidFill>
                  <a:srgbClr val="2F323C"/>
                </a:solidFill>
                <a:latin typeface="+mn-lt"/>
              </a:rPr>
              <a:t>requires a 50% match </a:t>
            </a:r>
            <a:r>
              <a:rPr lang="en-US" sz="1600" dirty="0">
                <a:solidFill>
                  <a:srgbClr val="2F323C"/>
                </a:solidFill>
                <a:latin typeface="+mn-lt"/>
              </a:rPr>
              <a:t>from participating companies </a:t>
            </a:r>
            <a:r>
              <a:rPr lang="en-US" sz="1600" b="1" dirty="0">
                <a:solidFill>
                  <a:srgbClr val="2F323C"/>
                </a:solidFill>
                <a:latin typeface="Calibri" panose="020F0502020204030204" pitchFamily="34" charset="0"/>
                <a:ea typeface="Calibri" panose="020F0502020204030204" pitchFamily="34" charset="0"/>
                <a:cs typeface="Times New Roman" panose="02020603050405020304" pitchFamily="18" charset="0"/>
              </a:rPr>
              <a:t>(project total $29M)</a:t>
            </a:r>
          </a:p>
          <a:p>
            <a:pPr marL="342900" indent="-342900">
              <a:buFont typeface="Arial" panose="020B0604020202020204" pitchFamily="34" charset="0"/>
              <a:buChar char="•"/>
            </a:pPr>
            <a:r>
              <a:rPr lang="en-US" sz="1600" dirty="0">
                <a:solidFill>
                  <a:srgbClr val="2F323C"/>
                </a:solidFill>
                <a:latin typeface="+mn-lt"/>
              </a:rPr>
              <a:t>Monies expected to be split between buying down the platform and assisting with program offerings, which will include: </a:t>
            </a:r>
          </a:p>
          <a:p>
            <a:pPr lvl="2">
              <a:buFont typeface="Courier New" panose="02070309020205020404" pitchFamily="49" charset="0"/>
              <a:buChar char="o"/>
            </a:pPr>
            <a:r>
              <a:rPr lang="en-US" sz="1600" b="1" dirty="0"/>
              <a:t>Services provided by partner </a:t>
            </a:r>
            <a:r>
              <a:rPr lang="en-US" sz="1600" dirty="0"/>
              <a:t>organizations to provide benefits to customers and invest in community outreach, education, etc.</a:t>
            </a:r>
          </a:p>
          <a:p>
            <a:pPr lvl="2">
              <a:buFont typeface="Courier New" panose="02070309020205020404" pitchFamily="49" charset="0"/>
              <a:buChar char="o"/>
            </a:pPr>
            <a:r>
              <a:rPr lang="en-US" sz="1600" dirty="0"/>
              <a:t>Connecting </a:t>
            </a:r>
            <a:r>
              <a:rPr lang="en-US" sz="1600" b="1" dirty="0"/>
              <a:t>third parties </a:t>
            </a:r>
            <a:r>
              <a:rPr lang="en-US" sz="1600" dirty="0"/>
              <a:t>to platform</a:t>
            </a:r>
          </a:p>
          <a:p>
            <a:pPr lvl="2">
              <a:buFont typeface="Courier New" panose="02070309020205020404" pitchFamily="49" charset="0"/>
              <a:buChar char="o"/>
            </a:pPr>
            <a:r>
              <a:rPr lang="en-US" sz="1600" dirty="0"/>
              <a:t>Providing </a:t>
            </a:r>
            <a:r>
              <a:rPr lang="en-US" sz="1600" b="1" dirty="0"/>
              <a:t>municipal benefits</a:t>
            </a:r>
          </a:p>
          <a:p>
            <a:pPr marL="342900" indent="-342900">
              <a:buFont typeface="Arial" panose="020B0604020202020204" pitchFamily="34" charset="0"/>
              <a:buChar char="•"/>
            </a:pPr>
            <a:r>
              <a:rPr lang="en-US" sz="1600" dirty="0">
                <a:solidFill>
                  <a:srgbClr val="2F323C"/>
                </a:solidFill>
                <a:latin typeface="+mn-lt"/>
              </a:rPr>
              <a:t>There will be value and benefits regardless as the grant as a result of the vendor and service provider relationships and plan development for communications and customer engagement</a:t>
            </a:r>
          </a:p>
          <a:p>
            <a:pPr marL="342900" indent="-342900">
              <a:buFont typeface="Arial" panose="020B0604020202020204" pitchFamily="34" charset="0"/>
              <a:buChar char="•"/>
            </a:pPr>
            <a:r>
              <a:rPr lang="en-US" sz="1600" dirty="0">
                <a:solidFill>
                  <a:srgbClr val="2F323C"/>
                </a:solidFill>
                <a:latin typeface="+mn-lt"/>
              </a:rPr>
              <a:t>The full GRIP application is due May 22, 2024, at which point the definitive list of participating utilities, stakeholders, and project budgets must be finalized.</a:t>
            </a:r>
          </a:p>
        </p:txBody>
      </p:sp>
      <p:pic>
        <p:nvPicPr>
          <p:cNvPr id="8" name="Picture 7">
            <a:extLst>
              <a:ext uri="{FF2B5EF4-FFF2-40B4-BE49-F238E27FC236}">
                <a16:creationId xmlns:a16="http://schemas.microsoft.com/office/drawing/2014/main" id="{97E77C4F-7AA3-495B-B3C4-D9CFBB3A4C7C}"/>
              </a:ext>
            </a:extLst>
          </p:cNvPr>
          <p:cNvPicPr>
            <a:picLocks noChangeAspect="1"/>
          </p:cNvPicPr>
          <p:nvPr/>
        </p:nvPicPr>
        <p:blipFill>
          <a:blip r:embed="rId3"/>
          <a:stretch>
            <a:fillRect/>
          </a:stretch>
        </p:blipFill>
        <p:spPr>
          <a:xfrm>
            <a:off x="7321906" y="1249388"/>
            <a:ext cx="4422592" cy="4651182"/>
          </a:xfrm>
          <a:prstGeom prst="rect">
            <a:avLst/>
          </a:prstGeom>
        </p:spPr>
      </p:pic>
      <p:sp>
        <p:nvSpPr>
          <p:cNvPr id="9" name="Slide Number Placeholder 11">
            <a:extLst>
              <a:ext uri="{FF2B5EF4-FFF2-40B4-BE49-F238E27FC236}">
                <a16:creationId xmlns:a16="http://schemas.microsoft.com/office/drawing/2014/main" id="{EDDB0623-5466-44A1-9B61-900BAA7F2608}"/>
              </a:ext>
            </a:extLst>
          </p:cNvPr>
          <p:cNvSpPr>
            <a:spLocks noGrp="1"/>
          </p:cNvSpPr>
          <p:nvPr>
            <p:ph type="sldNum" sz="quarter" idx="12"/>
          </p:nvPr>
        </p:nvSpPr>
        <p:spPr>
          <a:xfrm>
            <a:off x="9448800" y="6443473"/>
            <a:ext cx="2743200" cy="414528"/>
          </a:xfrm>
        </p:spPr>
        <p:txBody>
          <a:bodyPr/>
          <a:lstStyle/>
          <a:p>
            <a:fld id="{2066355A-084C-D24E-9AD2-7E4FC41EA627}" type="slidenum">
              <a:rPr lang="en-US" smtClean="0"/>
              <a:pPr/>
              <a:t>5</a:t>
            </a:fld>
            <a:endParaRPr lang="en-US" dirty="0"/>
          </a:p>
        </p:txBody>
      </p:sp>
    </p:spTree>
    <p:extLst>
      <p:ext uri="{BB962C8B-B14F-4D97-AF65-F5344CB8AC3E}">
        <p14:creationId xmlns:p14="http://schemas.microsoft.com/office/powerpoint/2010/main" val="1807937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7430A4-DBE8-4B78-899C-ADC8AB9C3BC6}"/>
              </a:ext>
            </a:extLst>
          </p:cNvPr>
          <p:cNvSpPr/>
          <p:nvPr/>
        </p:nvSpPr>
        <p:spPr>
          <a:xfrm>
            <a:off x="447503" y="1249388"/>
            <a:ext cx="6427760" cy="4878850"/>
          </a:xfrm>
          <a:prstGeom prst="rect">
            <a:avLst/>
          </a:prstGeom>
          <a:solidFill>
            <a:srgbClr val="EEF4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08F8C-9B9F-611E-7E3E-B659521B1492}"/>
              </a:ext>
            </a:extLst>
          </p:cNvPr>
          <p:cNvSpPr>
            <a:spLocks noGrp="1"/>
          </p:cNvSpPr>
          <p:nvPr>
            <p:ph type="title"/>
          </p:nvPr>
        </p:nvSpPr>
        <p:spPr/>
        <p:txBody>
          <a:bodyPr/>
          <a:lstStyle/>
          <a:p>
            <a:r>
              <a:rPr lang="en-US" sz="2800" dirty="0"/>
              <a:t>Grid Resilience and Innovation Partnerships (GRIP) Grant - </a:t>
            </a:r>
            <a:r>
              <a:rPr lang="en-US" dirty="0"/>
              <a:t>Regional Interest</a:t>
            </a:r>
          </a:p>
        </p:txBody>
      </p:sp>
      <p:sp>
        <p:nvSpPr>
          <p:cNvPr id="3" name="Text Placeholder 2">
            <a:extLst>
              <a:ext uri="{FF2B5EF4-FFF2-40B4-BE49-F238E27FC236}">
                <a16:creationId xmlns:a16="http://schemas.microsoft.com/office/drawing/2014/main" id="{C1846609-B0F9-B3F8-6DF4-018894E3AF57}"/>
              </a:ext>
            </a:extLst>
          </p:cNvPr>
          <p:cNvSpPr>
            <a:spLocks noGrp="1"/>
          </p:cNvSpPr>
          <p:nvPr>
            <p:ph idx="1"/>
          </p:nvPr>
        </p:nvSpPr>
        <p:spPr>
          <a:xfrm>
            <a:off x="624254" y="1244581"/>
            <a:ext cx="6154051" cy="4878850"/>
          </a:xfrm>
        </p:spPr>
        <p:txBody>
          <a:bodyPr>
            <a:noAutofit/>
          </a:bodyPr>
          <a:lstStyle/>
          <a:p>
            <a:pPr>
              <a:lnSpc>
                <a:spcPct val="100000"/>
              </a:lnSpc>
              <a:spcBef>
                <a:spcPts val="0"/>
              </a:spcBef>
            </a:pPr>
            <a:r>
              <a:rPr lang="en-US" sz="1200" dirty="0">
                <a:solidFill>
                  <a:srgbClr val="0070C0"/>
                </a:solidFill>
                <a:latin typeface="CIDFont+F5"/>
              </a:rPr>
              <a:t>We are negotiating a new contract with West Monroe that would distribute costs across States and are looking to an overall cost increase in the cost of that engagement but a discount to NH.</a:t>
            </a:r>
            <a:endParaRPr lang="en-US" sz="1200" dirty="0">
              <a:solidFill>
                <a:srgbClr val="0070C0"/>
              </a:solidFill>
            </a:endParaRPr>
          </a:p>
          <a:p>
            <a:pPr lvl="0">
              <a:lnSpc>
                <a:spcPct val="100000"/>
              </a:lnSpc>
              <a:spcBef>
                <a:spcPts val="0"/>
              </a:spcBef>
            </a:pPr>
            <a:endParaRPr lang="en-US" sz="1400" b="1" dirty="0">
              <a:solidFill>
                <a:prstClr val="black"/>
              </a:solidFill>
              <a:latin typeface="Calibri" panose="020F0502020204030204"/>
            </a:endParaRPr>
          </a:p>
          <a:p>
            <a:pPr lvl="0">
              <a:lnSpc>
                <a:spcPct val="100000"/>
              </a:lnSpc>
              <a:spcBef>
                <a:spcPts val="0"/>
              </a:spcBef>
            </a:pPr>
            <a:r>
              <a:rPr lang="en-US" sz="1400" b="1" dirty="0">
                <a:solidFill>
                  <a:prstClr val="black"/>
                </a:solidFill>
                <a:latin typeface="Calibri" panose="020F0502020204030204"/>
              </a:rPr>
              <a:t>Utility Leads:</a:t>
            </a:r>
          </a:p>
          <a:p>
            <a:pPr marL="285750" lvl="0" indent="-285750">
              <a:lnSpc>
                <a:spcPct val="100000"/>
              </a:lnSpc>
              <a:spcBef>
                <a:spcPts val="0"/>
              </a:spcBef>
              <a:buFont typeface="Arial" panose="020B0604020202020204" pitchFamily="34" charset="0"/>
              <a:buChar char="•"/>
            </a:pPr>
            <a:r>
              <a:rPr lang="en-US" sz="1400" dirty="0">
                <a:solidFill>
                  <a:prstClr val="black"/>
                </a:solidFill>
                <a:latin typeface="Calibri" panose="020F0502020204030204"/>
              </a:rPr>
              <a:t>Justin </a:t>
            </a:r>
            <a:r>
              <a:rPr lang="en-US" sz="1400" dirty="0" err="1">
                <a:solidFill>
                  <a:prstClr val="black"/>
                </a:solidFill>
                <a:latin typeface="Calibri" panose="020F0502020204030204"/>
              </a:rPr>
              <a:t>Eisfeller</a:t>
            </a:r>
            <a:r>
              <a:rPr lang="en-US" sz="1400" dirty="0">
                <a:solidFill>
                  <a:prstClr val="black"/>
                </a:solidFill>
                <a:latin typeface="Calibri" panose="020F0502020204030204"/>
              </a:rPr>
              <a:t> (</a:t>
            </a:r>
            <a:r>
              <a:rPr lang="en-US" sz="1400" dirty="0" err="1">
                <a:solidFill>
                  <a:prstClr val="black"/>
                </a:solidFill>
                <a:latin typeface="Calibri" panose="020F0502020204030204"/>
              </a:rPr>
              <a:t>Unitil</a:t>
            </a:r>
            <a:r>
              <a:rPr lang="en-US" sz="1400" dirty="0">
                <a:solidFill>
                  <a:prstClr val="black"/>
                </a:solidFill>
                <a:latin typeface="Calibri" panose="020F0502020204030204"/>
              </a:rPr>
              <a:t>) – CTO and VP of IT</a:t>
            </a:r>
          </a:p>
          <a:p>
            <a:pPr marL="285750" lvl="0" indent="-285750">
              <a:lnSpc>
                <a:spcPct val="100000"/>
              </a:lnSpc>
              <a:spcBef>
                <a:spcPts val="0"/>
              </a:spcBef>
              <a:buFont typeface="Arial" panose="020B0604020202020204" pitchFamily="34" charset="0"/>
              <a:buChar char="•"/>
            </a:pPr>
            <a:r>
              <a:rPr lang="en-US" sz="1400" dirty="0">
                <a:solidFill>
                  <a:prstClr val="black"/>
                </a:solidFill>
                <a:latin typeface="Calibri" panose="020F0502020204030204"/>
              </a:rPr>
              <a:t>Riley Hastings (Eversource) – Lead Analyst, EE Programs </a:t>
            </a:r>
          </a:p>
          <a:p>
            <a:pPr marL="285750" lvl="0" indent="-285750">
              <a:lnSpc>
                <a:spcPct val="100000"/>
              </a:lnSpc>
              <a:spcBef>
                <a:spcPts val="0"/>
              </a:spcBef>
              <a:buFont typeface="Arial" panose="020B0604020202020204" pitchFamily="34" charset="0"/>
              <a:buChar char="•"/>
            </a:pPr>
            <a:r>
              <a:rPr lang="en-US" sz="1400" dirty="0">
                <a:solidFill>
                  <a:prstClr val="black"/>
                </a:solidFill>
                <a:latin typeface="Calibri" panose="020F0502020204030204"/>
              </a:rPr>
              <a:t>Heather </a:t>
            </a:r>
            <a:r>
              <a:rPr lang="en-US" sz="1400" dirty="0" err="1">
                <a:solidFill>
                  <a:prstClr val="black"/>
                </a:solidFill>
                <a:latin typeface="Calibri" panose="020F0502020204030204"/>
              </a:rPr>
              <a:t>Tebbetts</a:t>
            </a:r>
            <a:r>
              <a:rPr lang="en-US" sz="1400" dirty="0">
                <a:solidFill>
                  <a:prstClr val="black"/>
                </a:solidFill>
                <a:latin typeface="Calibri" panose="020F0502020204030204"/>
              </a:rPr>
              <a:t> (Liberty) – Director, Business Development</a:t>
            </a:r>
          </a:p>
          <a:p>
            <a:pPr marL="285750" lvl="0" indent="-285750">
              <a:lnSpc>
                <a:spcPct val="100000"/>
              </a:lnSpc>
              <a:spcBef>
                <a:spcPts val="0"/>
              </a:spcBef>
              <a:buFont typeface="Arial" panose="020B0604020202020204" pitchFamily="34" charset="0"/>
              <a:buChar char="•"/>
            </a:pPr>
            <a:r>
              <a:rPr lang="en-US" sz="1400" dirty="0">
                <a:solidFill>
                  <a:prstClr val="black"/>
                </a:solidFill>
                <a:latin typeface="Calibri" panose="020F0502020204030204"/>
              </a:rPr>
              <a:t>Nick Corsetti (National Grid) – Director, MA AMI Customer, Community, &amp; Regulatory Engagement</a:t>
            </a:r>
          </a:p>
          <a:p>
            <a:pPr marL="285750" lvl="0" indent="-285750">
              <a:lnSpc>
                <a:spcPct val="100000"/>
              </a:lnSpc>
              <a:spcBef>
                <a:spcPts val="0"/>
              </a:spcBef>
              <a:buFont typeface="Arial" panose="020B0604020202020204" pitchFamily="34" charset="0"/>
              <a:buChar char="•"/>
            </a:pPr>
            <a:endParaRPr lang="en-US" sz="1400" b="1" dirty="0">
              <a:solidFill>
                <a:prstClr val="black"/>
              </a:solidFill>
              <a:latin typeface="Calibri" panose="020F0502020204030204"/>
            </a:endParaRPr>
          </a:p>
          <a:p>
            <a:pPr lvl="0">
              <a:lnSpc>
                <a:spcPct val="100000"/>
              </a:lnSpc>
              <a:spcBef>
                <a:spcPts val="0"/>
              </a:spcBef>
            </a:pPr>
            <a:r>
              <a:rPr lang="en-US" sz="1400" b="1" dirty="0">
                <a:solidFill>
                  <a:prstClr val="black"/>
                </a:solidFill>
                <a:latin typeface="Calibri" panose="020F0502020204030204"/>
              </a:rPr>
              <a:t>Platform Hub Vendors:  </a:t>
            </a:r>
            <a:r>
              <a:rPr lang="en-US" sz="1400" dirty="0">
                <a:solidFill>
                  <a:prstClr val="black"/>
                </a:solidFill>
                <a:latin typeface="Calibri" panose="020F0502020204030204"/>
              </a:rPr>
              <a:t>Have received RFI responses from 8 potential vendors. A final vendor will be selected through an RFP process.</a:t>
            </a:r>
          </a:p>
          <a:p>
            <a:pPr marL="285750" lvl="0" indent="-285750">
              <a:lnSpc>
                <a:spcPct val="100000"/>
              </a:lnSpc>
              <a:spcBef>
                <a:spcPts val="0"/>
              </a:spcBef>
              <a:buFont typeface="Arial" panose="020B0604020202020204" pitchFamily="34" charset="0"/>
              <a:buChar char="•"/>
            </a:pPr>
            <a:endParaRPr lang="en-US" sz="1400" b="1" dirty="0">
              <a:solidFill>
                <a:prstClr val="black"/>
              </a:solidFill>
              <a:latin typeface="Calibri" panose="020F0502020204030204"/>
            </a:endParaRPr>
          </a:p>
          <a:p>
            <a:pPr lvl="0">
              <a:lnSpc>
                <a:spcPct val="100000"/>
              </a:lnSpc>
              <a:spcBef>
                <a:spcPts val="0"/>
              </a:spcBef>
            </a:pPr>
            <a:r>
              <a:rPr lang="en-US" sz="1400" b="1" dirty="0">
                <a:solidFill>
                  <a:prstClr val="black"/>
                </a:solidFill>
                <a:latin typeface="Calibri" panose="020F0502020204030204"/>
              </a:rPr>
              <a:t>Community Engagement –</a:t>
            </a:r>
            <a:r>
              <a:rPr lang="en-US" sz="1400" dirty="0">
                <a:solidFill>
                  <a:prstClr val="black"/>
                </a:solidFill>
                <a:latin typeface="Calibri" panose="020F0502020204030204"/>
              </a:rPr>
              <a:t> NH, MA, CT, and ME have shown interest.  Municipal and regional outreach will leverage the organizations who have relevant existing frameworks and relationships</a:t>
            </a:r>
            <a:r>
              <a:rPr lang="en-US" sz="1400" b="1" dirty="0">
                <a:solidFill>
                  <a:prstClr val="black"/>
                </a:solidFill>
                <a:latin typeface="Calibri" panose="020F0502020204030204"/>
              </a:rPr>
              <a:t>:</a:t>
            </a:r>
          </a:p>
          <a:p>
            <a:pPr marL="285750" lvl="0" indent="-285750">
              <a:lnSpc>
                <a:spcPct val="100000"/>
              </a:lnSpc>
              <a:spcBef>
                <a:spcPts val="0"/>
              </a:spcBef>
              <a:buFont typeface="Arial" panose="020B0604020202020204" pitchFamily="34" charset="0"/>
              <a:buChar char="•"/>
            </a:pPr>
            <a:r>
              <a:rPr lang="en-US" sz="1400" dirty="0">
                <a:solidFill>
                  <a:prstClr val="black"/>
                </a:solidFill>
                <a:latin typeface="Calibri" panose="020F0502020204030204"/>
              </a:rPr>
              <a:t>Community Power Coalition of NH (CPCNH)</a:t>
            </a:r>
          </a:p>
          <a:p>
            <a:pPr marL="285750" lvl="0" indent="-285750">
              <a:lnSpc>
                <a:spcPct val="100000"/>
              </a:lnSpc>
              <a:spcBef>
                <a:spcPts val="0"/>
              </a:spcBef>
              <a:buFont typeface="Arial" panose="020B0604020202020204" pitchFamily="34" charset="0"/>
              <a:buChar char="•"/>
            </a:pPr>
            <a:r>
              <a:rPr lang="en-US" sz="1400" dirty="0">
                <a:solidFill>
                  <a:prstClr val="black"/>
                </a:solidFill>
                <a:latin typeface="Calibri" panose="020F0502020204030204"/>
              </a:rPr>
              <a:t>Clean Energy NH (CENH)</a:t>
            </a:r>
          </a:p>
          <a:p>
            <a:pPr marL="285750" lvl="0" indent="-285750">
              <a:lnSpc>
                <a:spcPct val="100000"/>
              </a:lnSpc>
              <a:spcBef>
                <a:spcPts val="0"/>
              </a:spcBef>
              <a:buFont typeface="Arial" panose="020B0604020202020204" pitchFamily="34" charset="0"/>
              <a:buChar char="•"/>
            </a:pPr>
            <a:r>
              <a:rPr lang="en-US" sz="1400" dirty="0">
                <a:solidFill>
                  <a:prstClr val="black"/>
                </a:solidFill>
                <a:latin typeface="Calibri" panose="020F0502020204030204"/>
              </a:rPr>
              <a:t>Office of the Consumer Advocate (OCA)</a:t>
            </a:r>
          </a:p>
          <a:p>
            <a:pPr marL="285750" lvl="0" indent="-285750">
              <a:lnSpc>
                <a:spcPct val="100000"/>
              </a:lnSpc>
              <a:spcBef>
                <a:spcPts val="0"/>
              </a:spcBef>
              <a:buFont typeface="Arial" panose="020B0604020202020204" pitchFamily="34" charset="0"/>
              <a:buChar char="•"/>
            </a:pPr>
            <a:r>
              <a:rPr lang="en-US" sz="1400" dirty="0">
                <a:solidFill>
                  <a:prstClr val="black"/>
                </a:solidFill>
                <a:latin typeface="Calibri" panose="020F0502020204030204"/>
              </a:rPr>
              <a:t>MA Department of Energy Resources (MA DOER)</a:t>
            </a:r>
          </a:p>
          <a:p>
            <a:pPr marL="285750" lvl="0" indent="-285750">
              <a:lnSpc>
                <a:spcPct val="100000"/>
              </a:lnSpc>
              <a:spcBef>
                <a:spcPts val="0"/>
              </a:spcBef>
              <a:buFont typeface="Arial" panose="020B0604020202020204" pitchFamily="34" charset="0"/>
              <a:buChar char="•"/>
            </a:pPr>
            <a:r>
              <a:rPr lang="en-US" sz="1400" dirty="0">
                <a:solidFill>
                  <a:prstClr val="black"/>
                </a:solidFill>
                <a:latin typeface="Calibri" panose="020F0502020204030204"/>
              </a:rPr>
              <a:t>CT Department of Energy &amp; Environmental Protection (DEEP)</a:t>
            </a:r>
          </a:p>
          <a:p>
            <a:pPr marL="285750" lvl="0" indent="-285750">
              <a:lnSpc>
                <a:spcPct val="100000"/>
              </a:lnSpc>
              <a:spcBef>
                <a:spcPts val="0"/>
              </a:spcBef>
              <a:buFont typeface="Arial" panose="020B0604020202020204" pitchFamily="34" charset="0"/>
              <a:buChar char="•"/>
            </a:pPr>
            <a:r>
              <a:rPr lang="en-US" sz="1400" dirty="0">
                <a:solidFill>
                  <a:prstClr val="black"/>
                </a:solidFill>
                <a:latin typeface="Calibri" panose="020F0502020204030204"/>
              </a:rPr>
              <a:t>Sustainable Connecticut</a:t>
            </a:r>
          </a:p>
          <a:p>
            <a:pPr marL="285750" lvl="0" indent="-285750">
              <a:lnSpc>
                <a:spcPct val="100000"/>
              </a:lnSpc>
              <a:spcBef>
                <a:spcPts val="0"/>
              </a:spcBef>
              <a:buFont typeface="Arial" panose="020B0604020202020204" pitchFamily="34" charset="0"/>
              <a:buChar char="•"/>
            </a:pPr>
            <a:r>
              <a:rPr lang="en-US" sz="1400" dirty="0">
                <a:solidFill>
                  <a:prstClr val="black"/>
                </a:solidFill>
                <a:latin typeface="Calibri" panose="020F0502020204030204"/>
              </a:rPr>
              <a:t>Connecticut Office of Consumer Counsel (OCC)</a:t>
            </a:r>
            <a:endParaRPr lang="en-US" sz="1400" dirty="0">
              <a:solidFill>
                <a:srgbClr val="2F323C"/>
              </a:solidFill>
              <a:latin typeface="+mn-lt"/>
            </a:endParaRPr>
          </a:p>
        </p:txBody>
      </p:sp>
      <p:pic>
        <p:nvPicPr>
          <p:cNvPr id="4" name="Picture 3">
            <a:extLst>
              <a:ext uri="{FF2B5EF4-FFF2-40B4-BE49-F238E27FC236}">
                <a16:creationId xmlns:a16="http://schemas.microsoft.com/office/drawing/2014/main" id="{AF6A2051-7BBB-4D61-A2C8-71EF60971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263" y="1244581"/>
            <a:ext cx="4869234" cy="4878850"/>
          </a:xfrm>
          <a:prstGeom prst="rect">
            <a:avLst/>
          </a:prstGeom>
        </p:spPr>
      </p:pic>
      <p:sp>
        <p:nvSpPr>
          <p:cNvPr id="8" name="Slide Number Placeholder 11">
            <a:extLst>
              <a:ext uri="{FF2B5EF4-FFF2-40B4-BE49-F238E27FC236}">
                <a16:creationId xmlns:a16="http://schemas.microsoft.com/office/drawing/2014/main" id="{505B7707-6F1C-4407-AD7E-7707D93E00B0}"/>
              </a:ext>
            </a:extLst>
          </p:cNvPr>
          <p:cNvSpPr>
            <a:spLocks noGrp="1"/>
          </p:cNvSpPr>
          <p:nvPr>
            <p:ph type="sldNum" sz="quarter" idx="12"/>
          </p:nvPr>
        </p:nvSpPr>
        <p:spPr>
          <a:xfrm>
            <a:off x="9448800" y="6443473"/>
            <a:ext cx="2743200" cy="414528"/>
          </a:xfrm>
        </p:spPr>
        <p:txBody>
          <a:bodyPr/>
          <a:lstStyle/>
          <a:p>
            <a:fld id="{2066355A-084C-D24E-9AD2-7E4FC41EA627}" type="slidenum">
              <a:rPr lang="en-US" smtClean="0"/>
              <a:pPr/>
              <a:t>6</a:t>
            </a:fld>
            <a:endParaRPr lang="en-US" dirty="0"/>
          </a:p>
        </p:txBody>
      </p:sp>
    </p:spTree>
    <p:extLst>
      <p:ext uri="{BB962C8B-B14F-4D97-AF65-F5344CB8AC3E}">
        <p14:creationId xmlns:p14="http://schemas.microsoft.com/office/powerpoint/2010/main" val="1727604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18919" y="2796222"/>
            <a:ext cx="462640" cy="996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3936" y="270373"/>
            <a:ext cx="1300562" cy="669924"/>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37413855"/>
              </p:ext>
            </p:extLst>
          </p:nvPr>
        </p:nvGraphicFramePr>
        <p:xfrm>
          <a:off x="2160808" y="3723163"/>
          <a:ext cx="7870384" cy="2516975"/>
        </p:xfrm>
        <a:graphic>
          <a:graphicData uri="http://schemas.openxmlformats.org/drawingml/2006/table">
            <a:tbl>
              <a:tblPr firstRow="1" bandRow="1">
                <a:tableStyleId>{5C22544A-7EE6-4342-B048-85BDC9FD1C3A}</a:tableStyleId>
              </a:tblPr>
              <a:tblGrid>
                <a:gridCol w="1967596">
                  <a:extLst>
                    <a:ext uri="{9D8B030D-6E8A-4147-A177-3AD203B41FA5}">
                      <a16:colId xmlns:a16="http://schemas.microsoft.com/office/drawing/2014/main" val="20000"/>
                    </a:ext>
                  </a:extLst>
                </a:gridCol>
                <a:gridCol w="1967596">
                  <a:extLst>
                    <a:ext uri="{9D8B030D-6E8A-4147-A177-3AD203B41FA5}">
                      <a16:colId xmlns:a16="http://schemas.microsoft.com/office/drawing/2014/main" val="20001"/>
                    </a:ext>
                  </a:extLst>
                </a:gridCol>
                <a:gridCol w="1967596">
                  <a:extLst>
                    <a:ext uri="{9D8B030D-6E8A-4147-A177-3AD203B41FA5}">
                      <a16:colId xmlns:a16="http://schemas.microsoft.com/office/drawing/2014/main" val="20002"/>
                    </a:ext>
                  </a:extLst>
                </a:gridCol>
                <a:gridCol w="1967596">
                  <a:extLst>
                    <a:ext uri="{9D8B030D-6E8A-4147-A177-3AD203B41FA5}">
                      <a16:colId xmlns:a16="http://schemas.microsoft.com/office/drawing/2014/main" val="20003"/>
                    </a:ext>
                  </a:extLst>
                </a:gridCol>
              </a:tblGrid>
              <a:tr h="375379">
                <a:tc>
                  <a:txBody>
                    <a:bodyPr/>
                    <a:lstStyle/>
                    <a:p>
                      <a:pPr algn="r"/>
                      <a:endParaRPr lang="en-US" dirty="0">
                        <a:solidFill>
                          <a:schemeClr val="bg1"/>
                        </a:solidFill>
                      </a:endParaRPr>
                    </a:p>
                  </a:txBody>
                  <a:tcPr/>
                </a:tc>
                <a:tc>
                  <a:txBody>
                    <a:bodyPr/>
                    <a:lstStyle/>
                    <a:p>
                      <a:pPr algn="ctr"/>
                      <a:r>
                        <a:rPr lang="en-US" dirty="0"/>
                        <a:t>Texas</a:t>
                      </a:r>
                      <a:endParaRPr lang="en-US" dirty="0">
                        <a:solidFill>
                          <a:schemeClr val="bg1"/>
                        </a:solidFill>
                      </a:endParaRPr>
                    </a:p>
                  </a:txBody>
                  <a:tcPr/>
                </a:tc>
                <a:tc>
                  <a:txBody>
                    <a:bodyPr/>
                    <a:lstStyle/>
                    <a:p>
                      <a:pPr algn="ctr"/>
                      <a:r>
                        <a:rPr lang="en-US" dirty="0"/>
                        <a:t>New York</a:t>
                      </a:r>
                      <a:endParaRPr lang="en-US" dirty="0">
                        <a:solidFill>
                          <a:schemeClr val="bg1"/>
                        </a:solidFill>
                      </a:endParaRPr>
                    </a:p>
                  </a:txBody>
                  <a:tcPr/>
                </a:tc>
                <a:tc>
                  <a:txBody>
                    <a:bodyPr/>
                    <a:lstStyle/>
                    <a:p>
                      <a:pPr algn="ctr"/>
                      <a:r>
                        <a:rPr lang="en-US" dirty="0"/>
                        <a:t>New Hampshire</a:t>
                      </a:r>
                      <a:endParaRPr lang="en-US" dirty="0">
                        <a:solidFill>
                          <a:schemeClr val="bg1"/>
                        </a:solidFill>
                      </a:endParaRPr>
                    </a:p>
                  </a:txBody>
                  <a:tcPr/>
                </a:tc>
                <a:extLst>
                  <a:ext uri="{0D108BD9-81ED-4DB2-BD59-A6C34878D82A}">
                    <a16:rowId xmlns:a16="http://schemas.microsoft.com/office/drawing/2014/main" val="10000"/>
                  </a:ext>
                </a:extLst>
              </a:tr>
              <a:tr h="375379">
                <a:tc>
                  <a:txBody>
                    <a:bodyPr/>
                    <a:lstStyle/>
                    <a:p>
                      <a:pPr algn="r"/>
                      <a:r>
                        <a:rPr lang="en-US" dirty="0"/>
                        <a:t>Date begun</a:t>
                      </a:r>
                    </a:p>
                  </a:txBody>
                  <a:tcPr/>
                </a:tc>
                <a:tc>
                  <a:txBody>
                    <a:bodyPr/>
                    <a:lstStyle/>
                    <a:p>
                      <a:pPr algn="ctr"/>
                      <a:r>
                        <a:rPr lang="en-US" dirty="0"/>
                        <a:t>2012</a:t>
                      </a:r>
                    </a:p>
                  </a:txBody>
                  <a:tcPr/>
                </a:tc>
                <a:tc>
                  <a:txBody>
                    <a:bodyPr/>
                    <a:lstStyle/>
                    <a:p>
                      <a:pPr algn="ctr"/>
                      <a:r>
                        <a:rPr lang="en-US"/>
                        <a:t>2023</a:t>
                      </a:r>
                    </a:p>
                  </a:txBody>
                  <a:tcPr/>
                </a:tc>
                <a:tc>
                  <a:txBody>
                    <a:bodyPr/>
                    <a:lstStyle/>
                    <a:p>
                      <a:pPr algn="ctr"/>
                      <a:r>
                        <a:rPr lang="en-US" dirty="0"/>
                        <a:t>?</a:t>
                      </a:r>
                    </a:p>
                  </a:txBody>
                  <a:tcPr/>
                </a:tc>
                <a:extLst>
                  <a:ext uri="{0D108BD9-81ED-4DB2-BD59-A6C34878D82A}">
                    <a16:rowId xmlns:a16="http://schemas.microsoft.com/office/drawing/2014/main" val="10001"/>
                  </a:ext>
                </a:extLst>
              </a:tr>
              <a:tr h="375379">
                <a:tc>
                  <a:txBody>
                    <a:bodyPr/>
                    <a:lstStyle/>
                    <a:p>
                      <a:pPr algn="r"/>
                      <a:r>
                        <a:rPr lang="en-US"/>
                        <a:t>Electricity data</a:t>
                      </a:r>
                    </a:p>
                  </a:txBody>
                  <a:tcPr/>
                </a:tc>
                <a:tc>
                  <a:txBody>
                    <a:bodyPr/>
                    <a:lstStyle/>
                    <a:p>
                      <a:pPr algn="ctr"/>
                      <a:r>
                        <a:rPr lang="en-US" dirty="0"/>
                        <a:t>Yes</a:t>
                      </a:r>
                    </a:p>
                  </a:txBody>
                  <a:tcPr/>
                </a:tc>
                <a:tc>
                  <a:txBody>
                    <a:bodyPr/>
                    <a:lstStyle/>
                    <a:p>
                      <a:pPr algn="ctr"/>
                      <a:r>
                        <a:rPr lang="en-US" dirty="0"/>
                        <a:t>Yes</a:t>
                      </a:r>
                    </a:p>
                  </a:txBody>
                  <a:tcPr/>
                </a:tc>
                <a:tc>
                  <a:txBody>
                    <a:bodyPr/>
                    <a:lstStyle/>
                    <a:p>
                      <a:pPr algn="ctr"/>
                      <a:r>
                        <a:rPr lang="en-US"/>
                        <a:t>Yes</a:t>
                      </a:r>
                    </a:p>
                  </a:txBody>
                  <a:tcPr/>
                </a:tc>
                <a:extLst>
                  <a:ext uri="{0D108BD9-81ED-4DB2-BD59-A6C34878D82A}">
                    <a16:rowId xmlns:a16="http://schemas.microsoft.com/office/drawing/2014/main" val="10002"/>
                  </a:ext>
                </a:extLst>
              </a:tr>
              <a:tr h="375379">
                <a:tc>
                  <a:txBody>
                    <a:bodyPr/>
                    <a:lstStyle/>
                    <a:p>
                      <a:pPr algn="r"/>
                      <a:r>
                        <a:rPr lang="en-US"/>
                        <a:t>Natural gas data</a:t>
                      </a:r>
                    </a:p>
                  </a:txBody>
                  <a:tcPr/>
                </a:tc>
                <a:tc>
                  <a:txBody>
                    <a:bodyPr/>
                    <a:lstStyle/>
                    <a:p>
                      <a:pPr algn="ctr"/>
                      <a:r>
                        <a:rPr lang="en-US"/>
                        <a:t>No</a:t>
                      </a:r>
                    </a:p>
                  </a:txBody>
                  <a:tcPr/>
                </a:tc>
                <a:tc>
                  <a:txBody>
                    <a:bodyPr/>
                    <a:lstStyle/>
                    <a:p>
                      <a:pPr algn="ctr"/>
                      <a:r>
                        <a:rPr lang="en-US" dirty="0"/>
                        <a:t>Yes</a:t>
                      </a:r>
                    </a:p>
                  </a:txBody>
                  <a:tcPr/>
                </a:tc>
                <a:tc>
                  <a:txBody>
                    <a:bodyPr/>
                    <a:lstStyle/>
                    <a:p>
                      <a:pPr algn="ctr"/>
                      <a:r>
                        <a:rPr lang="en-US" dirty="0"/>
                        <a:t>Yes</a:t>
                      </a:r>
                    </a:p>
                  </a:txBody>
                  <a:tcPr/>
                </a:tc>
                <a:extLst>
                  <a:ext uri="{0D108BD9-81ED-4DB2-BD59-A6C34878D82A}">
                    <a16:rowId xmlns:a16="http://schemas.microsoft.com/office/drawing/2014/main" val="10003"/>
                  </a:ext>
                </a:extLst>
              </a:tr>
              <a:tr h="375379">
                <a:tc>
                  <a:txBody>
                    <a:bodyPr/>
                    <a:lstStyle/>
                    <a:p>
                      <a:pPr algn="r"/>
                      <a:r>
                        <a:rPr lang="en-US"/>
                        <a:t>API</a:t>
                      </a:r>
                      <a:r>
                        <a:rPr lang="en-US" baseline="0"/>
                        <a:t> vs. centralized storage</a:t>
                      </a:r>
                      <a:endParaRPr lang="en-US"/>
                    </a:p>
                  </a:txBody>
                  <a:tcPr/>
                </a:tc>
                <a:tc>
                  <a:txBody>
                    <a:bodyPr/>
                    <a:lstStyle/>
                    <a:p>
                      <a:pPr algn="ctr"/>
                      <a:r>
                        <a:rPr lang="en-US"/>
                        <a:t>Centralized</a:t>
                      </a:r>
                    </a:p>
                  </a:txBody>
                  <a:tcPr/>
                </a:tc>
                <a:tc>
                  <a:txBody>
                    <a:bodyPr/>
                    <a:lstStyle/>
                    <a:p>
                      <a:pPr algn="ctr"/>
                      <a:r>
                        <a:rPr lang="en-US" dirty="0"/>
                        <a:t>Centralized</a:t>
                      </a:r>
                    </a:p>
                  </a:txBody>
                  <a:tcPr/>
                </a:tc>
                <a:tc>
                  <a:txBody>
                    <a:bodyPr/>
                    <a:lstStyle/>
                    <a:p>
                      <a:pPr algn="ctr"/>
                      <a:r>
                        <a:rPr lang="en-US" dirty="0"/>
                        <a:t>API</a:t>
                      </a:r>
                    </a:p>
                  </a:txBody>
                  <a:tcPr/>
                </a:tc>
                <a:extLst>
                  <a:ext uri="{0D108BD9-81ED-4DB2-BD59-A6C34878D82A}">
                    <a16:rowId xmlns:a16="http://schemas.microsoft.com/office/drawing/2014/main" val="10004"/>
                  </a:ext>
                </a:extLst>
              </a:tr>
              <a:tr h="375379">
                <a:tc>
                  <a:txBody>
                    <a:bodyPr/>
                    <a:lstStyle/>
                    <a:p>
                      <a:pPr algn="r"/>
                      <a:r>
                        <a:rPr lang="en-US"/>
                        <a:t>Regional</a:t>
                      </a:r>
                    </a:p>
                  </a:txBody>
                  <a:tcPr/>
                </a:tc>
                <a:tc>
                  <a:txBody>
                    <a:bodyPr/>
                    <a:lstStyle/>
                    <a:p>
                      <a:pPr algn="ctr"/>
                      <a:r>
                        <a:rPr lang="en-US"/>
                        <a:t>No</a:t>
                      </a:r>
                    </a:p>
                  </a:txBody>
                  <a:tcPr/>
                </a:tc>
                <a:tc>
                  <a:txBody>
                    <a:bodyPr/>
                    <a:lstStyle/>
                    <a:p>
                      <a:pPr algn="ctr"/>
                      <a:r>
                        <a:rPr lang="en-US" dirty="0"/>
                        <a:t>No</a:t>
                      </a:r>
                    </a:p>
                  </a:txBody>
                  <a:tcPr/>
                </a:tc>
                <a:tc>
                  <a:txBody>
                    <a:bodyPr/>
                    <a:lstStyle/>
                    <a:p>
                      <a:pPr algn="ctr"/>
                      <a:r>
                        <a:rPr lang="en-US" dirty="0"/>
                        <a:t>?</a:t>
                      </a:r>
                    </a:p>
                  </a:txBody>
                  <a:tcPr/>
                </a:tc>
                <a:extLst>
                  <a:ext uri="{0D108BD9-81ED-4DB2-BD59-A6C34878D82A}">
                    <a16:rowId xmlns:a16="http://schemas.microsoft.com/office/drawing/2014/main" val="10005"/>
                  </a:ext>
                </a:extLst>
              </a:tr>
            </a:tbl>
          </a:graphicData>
        </a:graphic>
      </p:graphicFrame>
      <p:grpSp>
        <p:nvGrpSpPr>
          <p:cNvPr id="8" name="Group 7">
            <a:extLst>
              <a:ext uri="{FF2B5EF4-FFF2-40B4-BE49-F238E27FC236}">
                <a16:creationId xmlns:a16="http://schemas.microsoft.com/office/drawing/2014/main" id="{59EFDBCE-6ADB-4D1B-99EA-CC9FF4FD9F38}"/>
              </a:ext>
            </a:extLst>
          </p:cNvPr>
          <p:cNvGrpSpPr/>
          <p:nvPr/>
        </p:nvGrpSpPr>
        <p:grpSpPr>
          <a:xfrm>
            <a:off x="2824354" y="1249456"/>
            <a:ext cx="6543292" cy="2290502"/>
            <a:chOff x="2156091" y="1249456"/>
            <a:chExt cx="6543292" cy="2290502"/>
          </a:xfrm>
        </p:grpSpPr>
        <p:sp>
          <p:nvSpPr>
            <p:cNvPr id="31" name="TextBox 30"/>
            <p:cNvSpPr txBox="1"/>
            <p:nvPr/>
          </p:nvSpPr>
          <p:spPr>
            <a:xfrm>
              <a:off x="6104480" y="1939157"/>
              <a:ext cx="2594903"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Multi-Utility Data Platforms</a:t>
              </a:r>
            </a:p>
          </p:txBody>
        </p:sp>
        <p:sp>
          <p:nvSpPr>
            <p:cNvPr id="32" name="TextBox 31"/>
            <p:cNvSpPr txBox="1"/>
            <p:nvPr/>
          </p:nvSpPr>
          <p:spPr>
            <a:xfrm>
              <a:off x="6104481" y="2343744"/>
              <a:ext cx="2594902"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Individual Utility Platforms</a:t>
              </a:r>
            </a:p>
          </p:txBody>
        </p:sp>
        <p:sp>
          <p:nvSpPr>
            <p:cNvPr id="33" name="Rectangle 32"/>
            <p:cNvSpPr/>
            <p:nvPr/>
          </p:nvSpPr>
          <p:spPr>
            <a:xfrm>
              <a:off x="5826553" y="1977257"/>
              <a:ext cx="236629" cy="236629"/>
            </a:xfrm>
            <a:prstGeom prst="rect">
              <a:avLst/>
            </a:prstGeom>
            <a:solidFill>
              <a:srgbClr val="8F77D1"/>
            </a:solidFill>
            <a:ln>
              <a:solidFill>
                <a:srgbClr val="8F77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825436" y="2394707"/>
              <a:ext cx="236629" cy="236629"/>
            </a:xfrm>
            <a:prstGeom prst="rect">
              <a:avLst/>
            </a:prstGeom>
            <a:solidFill>
              <a:srgbClr val="E35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2156091" y="1249456"/>
              <a:ext cx="3512102" cy="2290502"/>
            </a:xfrm>
            <a:prstGeom prst="rect">
              <a:avLst/>
            </a:prstGeom>
          </p:spPr>
        </p:pic>
      </p:grpSp>
      <p:sp>
        <p:nvSpPr>
          <p:cNvPr id="6" name="Title 5">
            <a:extLst>
              <a:ext uri="{FF2B5EF4-FFF2-40B4-BE49-F238E27FC236}">
                <a16:creationId xmlns:a16="http://schemas.microsoft.com/office/drawing/2014/main" id="{CCB06C0F-7EDE-4F3D-BB5D-4668A06E0572}"/>
              </a:ext>
            </a:extLst>
          </p:cNvPr>
          <p:cNvSpPr>
            <a:spLocks noGrp="1"/>
          </p:cNvSpPr>
          <p:nvPr>
            <p:ph type="title"/>
          </p:nvPr>
        </p:nvSpPr>
        <p:spPr/>
        <p:txBody>
          <a:bodyPr/>
          <a:lstStyle/>
          <a:p>
            <a:r>
              <a:rPr lang="en-US" dirty="0"/>
              <a:t>Data-Sharing Platform Activity Across the Country</a:t>
            </a:r>
          </a:p>
        </p:txBody>
      </p:sp>
      <p:sp>
        <p:nvSpPr>
          <p:cNvPr id="14" name="Slide Number Placeholder 11">
            <a:extLst>
              <a:ext uri="{FF2B5EF4-FFF2-40B4-BE49-F238E27FC236}">
                <a16:creationId xmlns:a16="http://schemas.microsoft.com/office/drawing/2014/main" id="{3EAD91D1-F135-4F20-9C68-91AC0CD77C88}"/>
              </a:ext>
            </a:extLst>
          </p:cNvPr>
          <p:cNvSpPr>
            <a:spLocks noGrp="1"/>
          </p:cNvSpPr>
          <p:nvPr>
            <p:ph type="sldNum" sz="quarter" idx="12"/>
          </p:nvPr>
        </p:nvSpPr>
        <p:spPr>
          <a:xfrm>
            <a:off x="9448800" y="6443473"/>
            <a:ext cx="2743200" cy="414528"/>
          </a:xfrm>
        </p:spPr>
        <p:txBody>
          <a:bodyPr/>
          <a:lstStyle/>
          <a:p>
            <a:fld id="{2066355A-084C-D24E-9AD2-7E4FC41EA627}" type="slidenum">
              <a:rPr lang="en-US" smtClean="0"/>
              <a:pPr/>
              <a:t>7</a:t>
            </a:fld>
            <a:endParaRPr lang="en-US" dirty="0"/>
          </a:p>
        </p:txBody>
      </p:sp>
    </p:spTree>
    <p:extLst>
      <p:ext uri="{BB962C8B-B14F-4D97-AF65-F5344CB8AC3E}">
        <p14:creationId xmlns:p14="http://schemas.microsoft.com/office/powerpoint/2010/main" val="2099850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7430A4-DBE8-4B78-899C-ADC8AB9C3BC6}"/>
              </a:ext>
            </a:extLst>
          </p:cNvPr>
          <p:cNvSpPr/>
          <p:nvPr/>
        </p:nvSpPr>
        <p:spPr>
          <a:xfrm>
            <a:off x="447503" y="1324938"/>
            <a:ext cx="6909633" cy="4856054"/>
          </a:xfrm>
          <a:prstGeom prst="rect">
            <a:avLst/>
          </a:prstGeom>
          <a:solidFill>
            <a:srgbClr val="EEF4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08F8C-9B9F-611E-7E3E-B659521B1492}"/>
              </a:ext>
            </a:extLst>
          </p:cNvPr>
          <p:cNvSpPr>
            <a:spLocks noGrp="1"/>
          </p:cNvSpPr>
          <p:nvPr>
            <p:ph type="title"/>
          </p:nvPr>
        </p:nvSpPr>
        <p:spPr/>
        <p:txBody>
          <a:bodyPr/>
          <a:lstStyle/>
          <a:p>
            <a:r>
              <a:rPr lang="en-US" sz="2800" dirty="0"/>
              <a:t>Grid Resilience and Innovation Partnerships (GRIP) Grant – </a:t>
            </a:r>
            <a:r>
              <a:rPr lang="en-US" dirty="0"/>
              <a:t>Community Benefits Plan</a:t>
            </a:r>
          </a:p>
        </p:txBody>
      </p:sp>
      <p:sp>
        <p:nvSpPr>
          <p:cNvPr id="6" name="Content Placeholder 5">
            <a:extLst>
              <a:ext uri="{FF2B5EF4-FFF2-40B4-BE49-F238E27FC236}">
                <a16:creationId xmlns:a16="http://schemas.microsoft.com/office/drawing/2014/main" id="{43267F1A-BB48-4676-9A39-FFFAC163E8CB}"/>
              </a:ext>
            </a:extLst>
          </p:cNvPr>
          <p:cNvSpPr>
            <a:spLocks noGrp="1"/>
          </p:cNvSpPr>
          <p:nvPr>
            <p:ph idx="1"/>
          </p:nvPr>
        </p:nvSpPr>
        <p:spPr>
          <a:xfrm>
            <a:off x="624254" y="1477106"/>
            <a:ext cx="6488723" cy="4572002"/>
          </a:xfrm>
        </p:spPr>
        <p:txBody>
          <a:bodyPr>
            <a:normAutofit lnSpcReduction="10000"/>
          </a:bodyPr>
          <a:lstStyle/>
          <a:p>
            <a:pPr>
              <a:lnSpc>
                <a:spcPct val="100000"/>
              </a:lnSpc>
              <a:spcBef>
                <a:spcPts val="0"/>
              </a:spcBef>
            </a:pPr>
            <a:r>
              <a:rPr lang="en-US" sz="1400" b="1" dirty="0">
                <a:solidFill>
                  <a:prstClr val="black"/>
                </a:solidFill>
                <a:latin typeface="Calibri" panose="020F0502020204030204"/>
              </a:rPr>
              <a:t>Overarching goals:  </a:t>
            </a:r>
            <a:r>
              <a:rPr lang="en-US" sz="1400" dirty="0">
                <a:solidFill>
                  <a:prstClr val="black"/>
                </a:solidFill>
                <a:latin typeface="Calibri" panose="020F0502020204030204"/>
              </a:rPr>
              <a:t>grid-benefitting operational improvements, advancing energy democracy, workforce development, and community partnerships.</a:t>
            </a:r>
          </a:p>
          <a:p>
            <a:pPr>
              <a:lnSpc>
                <a:spcPct val="100000"/>
              </a:lnSpc>
              <a:spcBef>
                <a:spcPts val="0"/>
              </a:spcBef>
            </a:pPr>
            <a:endParaRPr lang="en-US" sz="1400" b="1" dirty="0">
              <a:solidFill>
                <a:prstClr val="black"/>
              </a:solidFill>
              <a:latin typeface="Calibri" panose="020F0502020204030204"/>
            </a:endParaRPr>
          </a:p>
          <a:p>
            <a:pPr>
              <a:lnSpc>
                <a:spcPct val="100000"/>
              </a:lnSpc>
              <a:spcBef>
                <a:spcPts val="0"/>
              </a:spcBef>
            </a:pPr>
            <a:r>
              <a:rPr lang="en-US" sz="1400" b="1" dirty="0">
                <a:solidFill>
                  <a:prstClr val="black"/>
                </a:solidFill>
                <a:latin typeface="Calibri" panose="020F0502020204030204"/>
              </a:rPr>
              <a:t>Will support a variety of use cases to be utilized to benefit communities and ensure:</a:t>
            </a:r>
          </a:p>
          <a:p>
            <a:pPr lvl="1"/>
            <a:r>
              <a:rPr lang="en-US" sz="1400" dirty="0"/>
              <a:t>Awareness of the availability of the Hub for their use;</a:t>
            </a:r>
          </a:p>
          <a:p>
            <a:pPr lvl="1"/>
            <a:r>
              <a:rPr lang="en-US" sz="1400" dirty="0"/>
              <a:t>How to engage with the Hub API’s to enable/enhance their services;</a:t>
            </a:r>
          </a:p>
          <a:p>
            <a:pPr lvl="1"/>
            <a:r>
              <a:rPr lang="en-US" sz="1400" dirty="0"/>
              <a:t>How to advise individuals on how to leverage the Hub to support enrollment in energy programs, tax credits, or energy saving programs;</a:t>
            </a:r>
          </a:p>
          <a:p>
            <a:pPr lvl="1"/>
            <a:r>
              <a:rPr lang="en-US" sz="1400" dirty="0"/>
              <a:t>How to leverage the Hub to evaluate project efficiency costs and savings; </a:t>
            </a:r>
          </a:p>
          <a:p>
            <a:pPr lvl="1"/>
            <a:r>
              <a:rPr lang="en-US" sz="1400" dirty="0"/>
              <a:t>How to pull the relevant data necessary to support timely siting of projects or verification /validation of performance of energy savings programs; and</a:t>
            </a:r>
          </a:p>
          <a:p>
            <a:pPr lvl="1"/>
            <a:r>
              <a:rPr lang="en-US" sz="1400" dirty="0"/>
              <a:t>How to leverage the Hub to support facilitation of funding opportunities available in the Inflation Reduction Act (IRA).</a:t>
            </a:r>
          </a:p>
          <a:p>
            <a:pPr marL="457200" lvl="1" indent="0">
              <a:buNone/>
            </a:pPr>
            <a:endParaRPr lang="en-US" sz="1400" dirty="0"/>
          </a:p>
          <a:p>
            <a:pPr lvl="0">
              <a:lnSpc>
                <a:spcPct val="100000"/>
              </a:lnSpc>
              <a:spcBef>
                <a:spcPts val="0"/>
              </a:spcBef>
            </a:pPr>
            <a:r>
              <a:rPr lang="en-US" sz="1400" b="1" dirty="0">
                <a:solidFill>
                  <a:prstClr val="black"/>
                </a:solidFill>
                <a:latin typeface="Calibri" panose="020F0502020204030204"/>
              </a:rPr>
              <a:t>Partnership examples may include:</a:t>
            </a:r>
          </a:p>
          <a:p>
            <a:pPr lvl="1">
              <a:lnSpc>
                <a:spcPct val="100000"/>
              </a:lnSpc>
              <a:spcBef>
                <a:spcPts val="0"/>
              </a:spcBef>
            </a:pPr>
            <a:r>
              <a:rPr lang="en-US" sz="1400" dirty="0">
                <a:solidFill>
                  <a:prstClr val="black"/>
                </a:solidFill>
                <a:latin typeface="Calibri" panose="020F0502020204030204"/>
              </a:rPr>
              <a:t>Clean Energy NH</a:t>
            </a:r>
          </a:p>
          <a:p>
            <a:pPr lvl="1">
              <a:lnSpc>
                <a:spcPct val="100000"/>
              </a:lnSpc>
              <a:spcBef>
                <a:spcPts val="0"/>
              </a:spcBef>
            </a:pPr>
            <a:r>
              <a:rPr lang="en-US" sz="1400" dirty="0">
                <a:solidFill>
                  <a:prstClr val="black"/>
                </a:solidFill>
                <a:latin typeface="Calibri" panose="020F0502020204030204"/>
              </a:rPr>
              <a:t>CENH’s Circuit Rider Program</a:t>
            </a:r>
          </a:p>
          <a:p>
            <a:pPr lvl="1">
              <a:lnSpc>
                <a:spcPct val="100000"/>
              </a:lnSpc>
              <a:spcBef>
                <a:spcPts val="0"/>
              </a:spcBef>
            </a:pPr>
            <a:r>
              <a:rPr lang="en-US" sz="1400" dirty="0">
                <a:solidFill>
                  <a:prstClr val="black"/>
                </a:solidFill>
                <a:latin typeface="Calibri" panose="020F0502020204030204"/>
              </a:rPr>
              <a:t>CT Department of Energy &amp; Environmental Protection</a:t>
            </a:r>
          </a:p>
          <a:p>
            <a:pPr lvl="1">
              <a:lnSpc>
                <a:spcPct val="100000"/>
              </a:lnSpc>
              <a:spcBef>
                <a:spcPts val="0"/>
              </a:spcBef>
            </a:pPr>
            <a:r>
              <a:rPr lang="en-US" sz="1400" dirty="0">
                <a:solidFill>
                  <a:prstClr val="black"/>
                </a:solidFill>
                <a:latin typeface="Calibri" panose="020F0502020204030204"/>
              </a:rPr>
              <a:t>Sustainable CT</a:t>
            </a:r>
          </a:p>
          <a:p>
            <a:pPr lvl="1">
              <a:lnSpc>
                <a:spcPct val="100000"/>
              </a:lnSpc>
              <a:spcBef>
                <a:spcPts val="0"/>
              </a:spcBef>
            </a:pPr>
            <a:r>
              <a:rPr lang="en-US" sz="1400" dirty="0">
                <a:solidFill>
                  <a:prstClr val="black"/>
                </a:solidFill>
                <a:latin typeface="Calibri" panose="020F0502020204030204"/>
              </a:rPr>
              <a:t>The Community Power Coalition of NH (CPCNH) </a:t>
            </a:r>
          </a:p>
          <a:p>
            <a:pPr lvl="1">
              <a:lnSpc>
                <a:spcPct val="100000"/>
              </a:lnSpc>
              <a:spcBef>
                <a:spcPts val="0"/>
              </a:spcBef>
            </a:pPr>
            <a:r>
              <a:rPr lang="en-US" sz="1400" dirty="0">
                <a:solidFill>
                  <a:prstClr val="black"/>
                </a:solidFill>
                <a:latin typeface="Calibri" panose="020F0502020204030204"/>
              </a:rPr>
              <a:t>MA Department of Energy Resources (MA DOER)</a:t>
            </a:r>
          </a:p>
          <a:p>
            <a:pPr lvl="1">
              <a:lnSpc>
                <a:spcPct val="100000"/>
              </a:lnSpc>
              <a:spcBef>
                <a:spcPts val="0"/>
              </a:spcBef>
            </a:pPr>
            <a:r>
              <a:rPr lang="en-US" sz="1400" dirty="0">
                <a:solidFill>
                  <a:prstClr val="black"/>
                </a:solidFill>
                <a:latin typeface="Calibri" panose="020F0502020204030204"/>
              </a:rPr>
              <a:t>Community Engagement Stakeholder Advisory Group (CESAG)</a:t>
            </a:r>
            <a:endParaRPr lang="en-US" sz="1400" dirty="0"/>
          </a:p>
        </p:txBody>
      </p:sp>
      <p:sp>
        <p:nvSpPr>
          <p:cNvPr id="7" name="Slide Number Placeholder 11">
            <a:extLst>
              <a:ext uri="{FF2B5EF4-FFF2-40B4-BE49-F238E27FC236}">
                <a16:creationId xmlns:a16="http://schemas.microsoft.com/office/drawing/2014/main" id="{D82E110A-72CC-411F-B920-DDA37FE30087}"/>
              </a:ext>
            </a:extLst>
          </p:cNvPr>
          <p:cNvSpPr>
            <a:spLocks noGrp="1"/>
          </p:cNvSpPr>
          <p:nvPr>
            <p:ph type="sldNum" sz="quarter" idx="12"/>
          </p:nvPr>
        </p:nvSpPr>
        <p:spPr>
          <a:xfrm>
            <a:off x="9448800" y="6443473"/>
            <a:ext cx="2743200" cy="414528"/>
          </a:xfrm>
        </p:spPr>
        <p:txBody>
          <a:bodyPr/>
          <a:lstStyle/>
          <a:p>
            <a:fld id="{2066355A-084C-D24E-9AD2-7E4FC41EA627}" type="slidenum">
              <a:rPr lang="en-US" smtClean="0"/>
              <a:pPr/>
              <a:t>8</a:t>
            </a:fld>
            <a:endParaRPr lang="en-US" dirty="0"/>
          </a:p>
        </p:txBody>
      </p:sp>
      <p:pic>
        <p:nvPicPr>
          <p:cNvPr id="3" name="Picture 2">
            <a:extLst>
              <a:ext uri="{FF2B5EF4-FFF2-40B4-BE49-F238E27FC236}">
                <a16:creationId xmlns:a16="http://schemas.microsoft.com/office/drawing/2014/main" id="{5DDFF6C3-FBF4-4285-9108-411ABF58A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136" y="1324938"/>
            <a:ext cx="4387361" cy="4856054"/>
          </a:xfrm>
          <a:prstGeom prst="rect">
            <a:avLst/>
          </a:prstGeom>
        </p:spPr>
      </p:pic>
    </p:spTree>
    <p:extLst>
      <p:ext uri="{BB962C8B-B14F-4D97-AF65-F5344CB8AC3E}">
        <p14:creationId xmlns:p14="http://schemas.microsoft.com/office/powerpoint/2010/main" val="1812904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7430A4-DBE8-4B78-899C-ADC8AB9C3BC6}"/>
              </a:ext>
            </a:extLst>
          </p:cNvPr>
          <p:cNvSpPr/>
          <p:nvPr/>
        </p:nvSpPr>
        <p:spPr>
          <a:xfrm>
            <a:off x="447503" y="1249388"/>
            <a:ext cx="7758212" cy="4914020"/>
          </a:xfrm>
          <a:prstGeom prst="rect">
            <a:avLst/>
          </a:prstGeom>
          <a:solidFill>
            <a:srgbClr val="EEF4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08F8C-9B9F-611E-7E3E-B659521B1492}"/>
              </a:ext>
            </a:extLst>
          </p:cNvPr>
          <p:cNvSpPr>
            <a:spLocks noGrp="1"/>
          </p:cNvSpPr>
          <p:nvPr>
            <p:ph type="title"/>
          </p:nvPr>
        </p:nvSpPr>
        <p:spPr/>
        <p:txBody>
          <a:bodyPr/>
          <a:lstStyle/>
          <a:p>
            <a:r>
              <a:rPr lang="en-US" sz="2800" dirty="0"/>
              <a:t>Grid Resilience and Innovation Partnerships (GRIP) Grant – </a:t>
            </a:r>
            <a:r>
              <a:rPr lang="en-US" dirty="0"/>
              <a:t>Risks and Mitigations</a:t>
            </a:r>
          </a:p>
        </p:txBody>
      </p:sp>
      <p:sp>
        <p:nvSpPr>
          <p:cNvPr id="6" name="Slide Number Placeholder 11">
            <a:extLst>
              <a:ext uri="{FF2B5EF4-FFF2-40B4-BE49-F238E27FC236}">
                <a16:creationId xmlns:a16="http://schemas.microsoft.com/office/drawing/2014/main" id="{4D60B58C-E1EC-4655-AA3E-5E1F2B5BE566}"/>
              </a:ext>
            </a:extLst>
          </p:cNvPr>
          <p:cNvSpPr>
            <a:spLocks noGrp="1"/>
          </p:cNvSpPr>
          <p:nvPr>
            <p:ph type="sldNum" sz="quarter" idx="12"/>
          </p:nvPr>
        </p:nvSpPr>
        <p:spPr>
          <a:xfrm>
            <a:off x="9448800" y="6443473"/>
            <a:ext cx="2743200" cy="414528"/>
          </a:xfrm>
        </p:spPr>
        <p:txBody>
          <a:bodyPr/>
          <a:lstStyle/>
          <a:p>
            <a:fld id="{2066355A-084C-D24E-9AD2-7E4FC41EA627}" type="slidenum">
              <a:rPr lang="en-US" smtClean="0"/>
              <a:pPr/>
              <a:t>9</a:t>
            </a:fld>
            <a:endParaRPr lang="en-US" dirty="0"/>
          </a:p>
        </p:txBody>
      </p:sp>
      <p:pic>
        <p:nvPicPr>
          <p:cNvPr id="4" name="Picture 3">
            <a:extLst>
              <a:ext uri="{FF2B5EF4-FFF2-40B4-BE49-F238E27FC236}">
                <a16:creationId xmlns:a16="http://schemas.microsoft.com/office/drawing/2014/main" id="{1B93987F-BBE7-48CE-9099-4D668B4F0751}"/>
              </a:ext>
            </a:extLst>
          </p:cNvPr>
          <p:cNvPicPr>
            <a:picLocks noChangeAspect="1"/>
          </p:cNvPicPr>
          <p:nvPr/>
        </p:nvPicPr>
        <p:blipFill rotWithShape="1">
          <a:blip r:embed="rId3">
            <a:extLst>
              <a:ext uri="{28A0092B-C50C-407E-A947-70E740481C1C}">
                <a14:useLocalDpi xmlns:a14="http://schemas.microsoft.com/office/drawing/2010/main" val="0"/>
              </a:ext>
            </a:extLst>
          </a:blip>
          <a:srcRect l="9871" r="7098"/>
          <a:stretch/>
        </p:blipFill>
        <p:spPr>
          <a:xfrm>
            <a:off x="8205715" y="1249386"/>
            <a:ext cx="3496592" cy="4914020"/>
          </a:xfrm>
          <a:prstGeom prst="rect">
            <a:avLst/>
          </a:prstGeom>
        </p:spPr>
      </p:pic>
      <p:graphicFrame>
        <p:nvGraphicFramePr>
          <p:cNvPr id="7" name="Content Placeholder 3">
            <a:extLst>
              <a:ext uri="{FF2B5EF4-FFF2-40B4-BE49-F238E27FC236}">
                <a16:creationId xmlns:a16="http://schemas.microsoft.com/office/drawing/2014/main" id="{A2A22D08-4065-4415-77F0-1658AF457779}"/>
              </a:ext>
            </a:extLst>
          </p:cNvPr>
          <p:cNvGraphicFramePr>
            <a:graphicFrameLocks/>
          </p:cNvGraphicFramePr>
          <p:nvPr>
            <p:extLst>
              <p:ext uri="{D42A27DB-BD31-4B8C-83A1-F6EECF244321}">
                <p14:modId xmlns:p14="http://schemas.microsoft.com/office/powerpoint/2010/main" val="1908242978"/>
              </p:ext>
            </p:extLst>
          </p:nvPr>
        </p:nvGraphicFramePr>
        <p:xfrm>
          <a:off x="594840" y="1530727"/>
          <a:ext cx="7206762" cy="43513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ontent Placeholder 8">
            <a:extLst>
              <a:ext uri="{FF2B5EF4-FFF2-40B4-BE49-F238E27FC236}">
                <a16:creationId xmlns:a16="http://schemas.microsoft.com/office/drawing/2014/main" id="{B36DA368-7655-1D12-CE1B-5304DA4FF3FC}"/>
              </a:ext>
            </a:extLst>
          </p:cNvPr>
          <p:cNvSpPr>
            <a:spLocks noGrp="1"/>
          </p:cNvSpPr>
          <p:nvPr>
            <p:ph idx="1"/>
          </p:nvPr>
        </p:nvSpPr>
        <p:spPr>
          <a:xfrm>
            <a:off x="745921" y="1530727"/>
            <a:ext cx="6651567" cy="4351338"/>
          </a:xfrm>
        </p:spPr>
        <p:txBody>
          <a:bodyPr/>
          <a:lstStyle/>
          <a:p>
            <a:endParaRPr lang="en-US" dirty="0"/>
          </a:p>
          <a:p>
            <a:endParaRPr lang="en-US" dirty="0"/>
          </a:p>
        </p:txBody>
      </p:sp>
    </p:spTree>
    <p:extLst>
      <p:ext uri="{BB962C8B-B14F-4D97-AF65-F5344CB8AC3E}">
        <p14:creationId xmlns:p14="http://schemas.microsoft.com/office/powerpoint/2010/main" val="20232043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1272A7570C854E8BD74E3454D56E30" ma:contentTypeVersion="2" ma:contentTypeDescription="Create a new document." ma:contentTypeScope="" ma:versionID="1e7817c68f9fd79871a9c7d130e1882d">
  <xsd:schema xmlns:xsd="http://www.w3.org/2001/XMLSchema" xmlns:xs="http://www.w3.org/2001/XMLSchema" xmlns:p="http://schemas.microsoft.com/office/2006/metadata/properties" xmlns:ns2="a42f558a-0144-4866-aee3-a1ea5e1f29fe" xmlns:ns3="93800ac7-ea6c-4f19-ae6e-27427e90e352" targetNamespace="http://schemas.microsoft.com/office/2006/metadata/properties" ma:root="true" ma:fieldsID="a1ae63e1a5aad8f734e49abb24daa927" ns2:_="" ns3:_="">
    <xsd:import namespace="a42f558a-0144-4866-aee3-a1ea5e1f29fe"/>
    <xsd:import namespace="93800ac7-ea6c-4f19-ae6e-27427e90e352"/>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2f558a-0144-4866-aee3-a1ea5e1f29f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3800ac7-ea6c-4f19-ae6e-27427e90e35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a42f558a-0144-4866-aee3-a1ea5e1f29fe">USHARE-1384970807-432</_dlc_DocId>
    <_dlc_DocIdUrl xmlns="a42f558a-0144-4866-aee3-a1ea5e1f29fe">
      <Url>https://u-share.unitil.com/DataDocket19-197/_layouts/15/DocIdRedir.aspx?ID=USHARE-1384970807-432</Url>
      <Description>USHARE-1384970807-432</Description>
    </_dlc_DocIdUrl>
  </documentManagement>
</p:properties>
</file>

<file path=customXml/itemProps1.xml><?xml version="1.0" encoding="utf-8"?>
<ds:datastoreItem xmlns:ds="http://schemas.openxmlformats.org/officeDocument/2006/customXml" ds:itemID="{0C6FC81F-3E2F-4BF7-AB89-1185B3677B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2f558a-0144-4866-aee3-a1ea5e1f29fe"/>
    <ds:schemaRef ds:uri="93800ac7-ea6c-4f19-ae6e-27427e90e3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93C834-611C-46B5-AC10-8F693CEEDA89}">
  <ds:schemaRefs>
    <ds:schemaRef ds:uri="http://schemas.microsoft.com/sharepoint/v3/contenttype/forms"/>
  </ds:schemaRefs>
</ds:datastoreItem>
</file>

<file path=customXml/itemProps3.xml><?xml version="1.0" encoding="utf-8"?>
<ds:datastoreItem xmlns:ds="http://schemas.openxmlformats.org/officeDocument/2006/customXml" ds:itemID="{1E676520-412F-4FCD-9419-A3CDA0F55B40}">
  <ds:schemaRefs>
    <ds:schemaRef ds:uri="http://schemas.microsoft.com/sharepoint/events"/>
  </ds:schemaRefs>
</ds:datastoreItem>
</file>

<file path=customXml/itemProps4.xml><?xml version="1.0" encoding="utf-8"?>
<ds:datastoreItem xmlns:ds="http://schemas.openxmlformats.org/officeDocument/2006/customXml" ds:itemID="{EF75F752-8E8F-4414-8577-D4F4A8D34A0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93800ac7-ea6c-4f19-ae6e-27427e90e352"/>
    <ds:schemaRef ds:uri="a42f558a-0144-4866-aee3-a1ea5e1f29f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2965</TotalTime>
  <Words>1502</Words>
  <Application>Microsoft Office PowerPoint</Application>
  <PresentationFormat>Widescreen</PresentationFormat>
  <Paragraphs>159</Paragraphs>
  <Slides>14</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 Black</vt:lpstr>
      <vt:lpstr>Calibri</vt:lpstr>
      <vt:lpstr>CIDFont+F5</vt:lpstr>
      <vt:lpstr>Courier New</vt:lpstr>
      <vt:lpstr>Times New Roman</vt:lpstr>
      <vt:lpstr>Office Theme</vt:lpstr>
      <vt:lpstr>PowerPoint Presentation</vt:lpstr>
      <vt:lpstr>Agenda</vt:lpstr>
      <vt:lpstr>Grid Resilience and Innovation Partnerships (GRIP) Grant – Highlights from US DOE Funding Opportunity Announcement</vt:lpstr>
      <vt:lpstr>Grid Resilience and Innovation Partnerships (GRIP) Grant – Regional Approach</vt:lpstr>
      <vt:lpstr>Grid Resilience and Innovation Partnerships (GRIP) Grant – Proposal</vt:lpstr>
      <vt:lpstr>Grid Resilience and Innovation Partnerships (GRIP) Grant - Regional Interest</vt:lpstr>
      <vt:lpstr>Data-Sharing Platform Activity Across the Country</vt:lpstr>
      <vt:lpstr>Grid Resilience and Innovation Partnerships (GRIP) Grant – Community Benefits Plan</vt:lpstr>
      <vt:lpstr>Grid Resilience and Innovation Partnerships (GRIP) Grant – Risks and Mitigations</vt:lpstr>
      <vt:lpstr>Timeline</vt:lpstr>
      <vt:lpstr>Project Implementation Milestone Expectations</vt:lpstr>
      <vt:lpstr>Approval</vt:lpstr>
      <vt:lpstr>Appendix</vt:lpstr>
      <vt:lpstr>Estimated NH Benefits of the Data Platform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Prest, Matthew</dc:creator>
  <cp:lastModifiedBy>Hastings, Riley</cp:lastModifiedBy>
  <cp:revision>116</cp:revision>
  <dcterms:created xsi:type="dcterms:W3CDTF">2023-08-30T17:07:19Z</dcterms:created>
  <dcterms:modified xsi:type="dcterms:W3CDTF">2024-02-02T21:08:41Z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0x010100AD1272A7570C854E8BD74E3454D56E30</vt:lpwstr>
  </property>
  <property fmtid="{D5CDD505-2E9C-101B-9397-08002B2CF9AE}" pid="3" name="_dlc_DocIdItemGuid">
    <vt:lpwstr>fd711194-a42b-4a72-857f-b0a8fa7d9635</vt:lpwstr>
  </property>
  <property fmtid="{D5CDD505-2E9C-101B-9397-08002B2CF9AE}" pid="4" name="MSIP_Label_8582ea50-8519-4ee8-ab59-6adf73a5e860_Enabled">
    <vt:lpwstr>true</vt:lpwstr>
  </property>
  <property fmtid="{D5CDD505-2E9C-101B-9397-08002B2CF9AE}" pid="5" name="MSIP_Label_8582ea50-8519-4ee8-ab59-6adf73a5e860_SetDate">
    <vt:lpwstr>2024-02-01T20:54:09Z</vt:lpwstr>
  </property>
  <property fmtid="{D5CDD505-2E9C-101B-9397-08002B2CF9AE}" pid="6" name="MSIP_Label_8582ea50-8519-4ee8-ab59-6adf73a5e860_Method">
    <vt:lpwstr>Privileged</vt:lpwstr>
  </property>
  <property fmtid="{D5CDD505-2E9C-101B-9397-08002B2CF9AE}" pid="7" name="MSIP_Label_8582ea50-8519-4ee8-ab59-6adf73a5e860_Name">
    <vt:lpwstr>8582ea50-8519-4ee8-ab59-6adf73a5e860</vt:lpwstr>
  </property>
  <property fmtid="{D5CDD505-2E9C-101B-9397-08002B2CF9AE}" pid="8" name="MSIP_Label_8582ea50-8519-4ee8-ab59-6adf73a5e860_SiteId">
    <vt:lpwstr>b6915f8a-d838-47d0-931a-40297c4931bd</vt:lpwstr>
  </property>
  <property fmtid="{D5CDD505-2E9C-101B-9397-08002B2CF9AE}" pid="9" name="MSIP_Label_8582ea50-8519-4ee8-ab59-6adf73a5e860_ActionId">
    <vt:lpwstr>2ea078c8-93b7-49f2-9d92-2dfaefeb1668</vt:lpwstr>
  </property>
  <property fmtid="{D5CDD505-2E9C-101B-9397-08002B2CF9AE}" pid="10" name="MSIP_Label_8582ea50-8519-4ee8-ab59-6adf73a5e860_ContentBits">
    <vt:lpwstr>0</vt:lpwstr>
  </property>
</Properties>
</file>