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</p:sldMasterIdLst>
  <p:notesMasterIdLst>
    <p:notesMasterId r:id="rId33"/>
  </p:notesMasterIdLst>
  <p:handoutMasterIdLst>
    <p:handoutMasterId r:id="rId34"/>
  </p:handoutMasterIdLst>
  <p:sldIdLst>
    <p:sldId id="324" r:id="rId2"/>
    <p:sldId id="395" r:id="rId3"/>
    <p:sldId id="430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23" r:id="rId27"/>
    <p:sldId id="425" r:id="rId28"/>
    <p:sldId id="427" r:id="rId29"/>
    <p:sldId id="433" r:id="rId30"/>
    <p:sldId id="432" r:id="rId31"/>
    <p:sldId id="429" r:id="rId32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99"/>
    <a:srgbClr val="FF0066"/>
    <a:srgbClr val="00FF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15" d="100"/>
          <a:sy n="115" d="100"/>
        </p:scale>
        <p:origin x="21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616BA6-B678-47C5-92CB-DF0F2CDD6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7" rIns="93933" bIns="46967" numCol="1" anchor="t" anchorCtr="0" compatLnSpc="1">
            <a:prstTxWarp prst="textNoShape">
              <a:avLst/>
            </a:prstTxWarp>
          </a:bodyPr>
          <a:lstStyle>
            <a:lvl1pPr defTabSz="93867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7" rIns="93933" bIns="46967" numCol="1" anchor="t" anchorCtr="0" compatLnSpc="1">
            <a:prstTxWarp prst="textNoShape">
              <a:avLst/>
            </a:prstTxWarp>
          </a:bodyPr>
          <a:lstStyle>
            <a:lvl1pPr algn="r" defTabSz="93867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446588"/>
            <a:ext cx="56642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7" rIns="93933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7" rIns="93933" bIns="46967" numCol="1" anchor="b" anchorCtr="0" compatLnSpc="1">
            <a:prstTxWarp prst="textNoShape">
              <a:avLst/>
            </a:prstTxWarp>
          </a:bodyPr>
          <a:lstStyle>
            <a:lvl1pPr defTabSz="93867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7" rIns="93933" bIns="46967" numCol="1" anchor="b" anchorCtr="0" compatLnSpc="1">
            <a:prstTxWarp prst="textNoShape">
              <a:avLst/>
            </a:prstTxWarp>
          </a:bodyPr>
          <a:lstStyle>
            <a:lvl1pPr algn="r" defTabSz="938672" eaLnBrk="0" hangingPunct="0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CBB03B-1C83-4CBD-95E6-9AE9D810C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1pPr>
            <a:lvl2pPr marL="741363" indent="-28416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2pPr>
            <a:lvl3pPr marL="1141413" indent="-22701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3pPr>
            <a:lvl4pPr marL="1597025" indent="-22701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4pPr>
            <a:lvl5pPr marL="2054225" indent="-227013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5pPr>
            <a:lvl6pPr marL="2511425" indent="-22701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6pPr>
            <a:lvl7pPr marL="2968625" indent="-22701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7pPr>
            <a:lvl8pPr marL="3425825" indent="-22701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8pPr>
            <a:lvl9pPr marL="3883025" indent="-22701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9EC1CF8D-E257-45BB-80BB-FD2A4929AEC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CEEE_ppoint_Splash+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057400"/>
            <a:ext cx="70866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7086600" cy="18288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9906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19DDDE3B-64E4-408B-AEEF-C225B6A4C188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4724400" cy="457200"/>
          </a:xfrm>
        </p:spPr>
        <p:txBody>
          <a:bodyPr anchor="t"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fld id="{CBC7CF58-143E-4F4B-8179-8BC9089E3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7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296A-4081-42B7-B740-DC2C55D17404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6813-FA31-4C9D-B84A-E2D7D76E2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0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9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BDE2-830B-44FA-85E1-7D13F1171ADA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4E66-E118-4351-9BA2-BD4C67F01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77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5053-6E51-4F15-B24F-A3E5FA1ADC3A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298E-8F30-4123-9A43-9B818E1B0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1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14BF-0C8B-4280-ADB2-E027D1802EE1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F08D-6EC5-4687-9E76-BFAB5182F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37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EFD7-0E1D-4632-9F33-E69D8743C320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7D4D-9A1E-4806-86EC-234B6E275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E3D20-3A1E-43AF-B9F6-77B5141B08D0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79AB-F393-489F-8BDE-0C326E0F6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3F8D-E113-42D9-9852-C8F5FD879DCE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25A2-71D5-4FD4-9F89-EAD0E0247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97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387D-F0A4-40D4-BA4A-F30EC7D6814E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3487-A313-493F-BE7E-75D5F35E2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8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82F2-F9ED-4DED-81DB-8C69552CA44A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C17D-DAFC-430B-8E0D-A45280192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4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967C-F737-4DFC-BEB6-7EBE1E622D38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3FD7-EC1D-43A9-8F7E-B6023C34E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50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B622-953E-4BA1-9B9D-DDCA83DFBE83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07F8-8FC9-4C87-9ABA-36D4A85E3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CEEE_ppoint_innerP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ea typeface="Osaka" pitchFamily="-110" charset="-128"/>
                <a:cs typeface="Arial" charset="0"/>
              </a:defRPr>
            </a:lvl1pPr>
          </a:lstStyle>
          <a:p>
            <a:pPr>
              <a:defRPr/>
            </a:pPr>
            <a:fld id="{136E7EE2-29ED-4746-ADE6-CA128A6941AD}" type="datetime1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bg2"/>
                </a:solidFill>
                <a:latin typeface="Helvetica" pitchFamily="-110" charset="0"/>
                <a:ea typeface="Osaka" pitchFamily="-110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bg2"/>
                </a:solidFill>
                <a:ea typeface="Osaka" pitchFamily="-110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401197-F0C0-4615-9562-58727AE2F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23232"/>
          </a:solidFill>
          <a:latin typeface="Arial" charset="0"/>
          <a:ea typeface="Osaka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3232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rgbClr val="32323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32323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rgbClr val="32323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3232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alefficiencyscreening.org/wp-content/uploads/2017/05/NSPM_May-2017_final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ceee.org/research-report/u1504" TargetMode="External"/><Relationship Id="rId2" Type="http://schemas.openxmlformats.org/officeDocument/2006/relationships/hyperlink" Target="http://www.aceee.org/research-report/u11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ceee.org/topic-brief/pims-121118" TargetMode="External"/><Relationship Id="rId4" Type="http://schemas.openxmlformats.org/officeDocument/2006/relationships/hyperlink" Target="https://aceee.org/policies-matter-creating-foundation-energ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ceee.org/policies-matter-creating-foundation-ener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839200" cy="1981200"/>
          </a:xfrm>
        </p:spPr>
        <p:txBody>
          <a:bodyPr/>
          <a:lstStyle/>
          <a:p>
            <a:pPr algn="ctr" eaLnBrk="1" hangingPunct="1"/>
            <a:r>
              <a:rPr lang="en-US" sz="28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  <a:t>THOUGHTS ON PERFORMANCE INCENTIVES </a:t>
            </a:r>
            <a:br>
              <a:rPr lang="en-US" sz="28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  <a:t>FOR UTILITY ENERGY EFFICIENCY </a:t>
            </a:r>
            <a:r>
              <a:rPr lang="en-US" sz="2800" b="0" kern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ACHIEVEMENTS</a:t>
            </a:r>
            <a:br>
              <a:rPr lang="en-US" sz="2800" b="0" kern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1000" b="0" kern="1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0" kern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800" b="0" kern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US" altLang="en-US" sz="2800" b="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43400"/>
            <a:ext cx="8763000" cy="2057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Presentation to </a:t>
            </a:r>
          </a:p>
          <a:p>
            <a:pPr algn="ctr"/>
            <a:r>
              <a:rPr lang="en-US" sz="1600" dirty="0"/>
              <a:t>the New Hampshire Performance Incentive Working Group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6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by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6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Martin Kushler, Ph.D.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Senior Fellow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ACEEE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/>
              <a:t>March 21,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F57C-AC63-4A95-95FB-F9F70D9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UTILITY PERFORMANCE INCENTIVES, w and w/o EERS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900" dirty="0" smtClean="0">
                <a:latin typeface="Comic Sans MS" panose="030F0702030302020204" pitchFamily="66" charset="0"/>
              </a:rPr>
              <a:t>  </a:t>
            </a: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VS. UTILITY EE PERFORMANCE INDICATORS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3DED10-937A-4DA5-B408-44768E56C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22859"/>
              </p:ext>
            </p:extLst>
          </p:nvPr>
        </p:nvGraphicFramePr>
        <p:xfrm>
          <a:off x="734301" y="1828799"/>
          <a:ext cx="7418069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4839">
                  <a:extLst>
                    <a:ext uri="{9D8B030D-6E8A-4147-A177-3AD203B41FA5}">
                      <a16:colId xmlns:a16="http://schemas.microsoft.com/office/drawing/2014/main" val="79020560"/>
                    </a:ext>
                  </a:extLst>
                </a:gridCol>
                <a:gridCol w="670279">
                  <a:extLst>
                    <a:ext uri="{9D8B030D-6E8A-4147-A177-3AD203B41FA5}">
                      <a16:colId xmlns:a16="http://schemas.microsoft.com/office/drawing/2014/main" val="3410385930"/>
                    </a:ext>
                  </a:extLst>
                </a:gridCol>
                <a:gridCol w="1629623">
                  <a:extLst>
                    <a:ext uri="{9D8B030D-6E8A-4147-A177-3AD203B41FA5}">
                      <a16:colId xmlns:a16="http://schemas.microsoft.com/office/drawing/2014/main" val="4173267815"/>
                    </a:ext>
                  </a:extLst>
                </a:gridCol>
                <a:gridCol w="1333328">
                  <a:extLst>
                    <a:ext uri="{9D8B030D-6E8A-4147-A177-3AD203B41FA5}">
                      <a16:colId xmlns:a16="http://schemas.microsoft.com/office/drawing/2014/main" val="2164484300"/>
                    </a:ext>
                  </a:extLst>
                </a:gridCol>
              </a:tblGrid>
              <a:tr h="111092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>
                          <a:effectLst/>
                        </a:rPr>
                        <a:t>Policy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No. of States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 smtClean="0">
                          <a:effectLst/>
                        </a:rPr>
                        <a:t>spending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as % of revenues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>
                          <a:effectLst/>
                        </a:rPr>
                        <a:t>savings</a:t>
                      </a:r>
                      <a:r>
                        <a:rPr lang="en-US" sz="1500" dirty="0">
                          <a:effectLst/>
                        </a:rPr>
                        <a:t> as % of sales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extLst>
                  <a:ext uri="{0D108BD9-81ED-4DB2-BD59-A6C34878D82A}">
                    <a16:rowId xmlns:a16="http://schemas.microsoft.com/office/drawing/2014/main" val="897562670"/>
                  </a:ext>
                </a:extLst>
              </a:tr>
              <a:tr h="370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 Utility Performance Incentives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3362595810"/>
                  </a:ext>
                </a:extLst>
              </a:tr>
              <a:tr h="370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Utility Performance Incentives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25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2.0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0.9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1698143872"/>
                  </a:ext>
                </a:extLst>
              </a:tr>
              <a:tr h="54676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No Utility Performance Incentives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17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0.3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66327"/>
                  </a:ext>
                </a:extLst>
              </a:tr>
              <a:tr h="54676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Yes Utility Performance Incentives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09487"/>
                  </a:ext>
                </a:extLst>
              </a:tr>
              <a:tr h="54676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No Utility Performance Incentives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2.9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1.1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04561"/>
                  </a:ext>
                </a:extLst>
              </a:tr>
              <a:tr h="54676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Yes Utility Performance Incentives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2.5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1.1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5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61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96B6-6DEB-456E-95CB-7AB7F255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PRESENCE OF DECOUPLING, w and w/o EERS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9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VS. UTILITY EE PERFORMANCE INDICATORS</a:t>
            </a:r>
            <a:r>
              <a:rPr lang="en-US" sz="1800" dirty="0">
                <a:latin typeface="Comic Sans MS" panose="030F0702030302020204" pitchFamily="66" charset="0"/>
              </a:rPr>
              <a:t/>
            </a:r>
            <a:br>
              <a:rPr lang="en-US" sz="1800" dirty="0">
                <a:latin typeface="Comic Sans MS" panose="030F0702030302020204" pitchFamily="66" charset="0"/>
              </a:rPr>
            </a:br>
            <a:endParaRPr lang="en-US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78730F-2958-4441-8070-AF42169D7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70079"/>
              </p:ext>
            </p:extLst>
          </p:nvPr>
        </p:nvGraphicFramePr>
        <p:xfrm>
          <a:off x="720090" y="1371600"/>
          <a:ext cx="6932296" cy="3000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8179">
                  <a:extLst>
                    <a:ext uri="{9D8B030D-6E8A-4147-A177-3AD203B41FA5}">
                      <a16:colId xmlns:a16="http://schemas.microsoft.com/office/drawing/2014/main" val="4223839372"/>
                    </a:ext>
                  </a:extLst>
                </a:gridCol>
                <a:gridCol w="901198">
                  <a:extLst>
                    <a:ext uri="{9D8B030D-6E8A-4147-A177-3AD203B41FA5}">
                      <a16:colId xmlns:a16="http://schemas.microsoft.com/office/drawing/2014/main" val="1844835151"/>
                    </a:ext>
                  </a:extLst>
                </a:gridCol>
                <a:gridCol w="1525106">
                  <a:extLst>
                    <a:ext uri="{9D8B030D-6E8A-4147-A177-3AD203B41FA5}">
                      <a16:colId xmlns:a16="http://schemas.microsoft.com/office/drawing/2014/main" val="1678400777"/>
                    </a:ext>
                  </a:extLst>
                </a:gridCol>
                <a:gridCol w="1247813">
                  <a:extLst>
                    <a:ext uri="{9D8B030D-6E8A-4147-A177-3AD203B41FA5}">
                      <a16:colId xmlns:a16="http://schemas.microsoft.com/office/drawing/2014/main" val="227055556"/>
                    </a:ext>
                  </a:extLst>
                </a:gridCol>
              </a:tblGrid>
              <a:tr h="100032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>
                          <a:effectLst/>
                        </a:rPr>
                        <a:t>Policy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No. of States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 smtClean="0">
                          <a:effectLst/>
                        </a:rPr>
                        <a:t>spending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as % of revenues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>
                          <a:effectLst/>
                        </a:rPr>
                        <a:t>savings</a:t>
                      </a:r>
                      <a:r>
                        <a:rPr lang="en-US" sz="1500" dirty="0">
                          <a:effectLst/>
                        </a:rPr>
                        <a:t> as % of sales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extLst>
                  <a:ext uri="{0D108BD9-81ED-4DB2-BD59-A6C34878D82A}">
                    <a16:rowId xmlns:a16="http://schemas.microsoft.com/office/drawing/2014/main" val="1769484796"/>
                  </a:ext>
                </a:extLst>
              </a:tr>
              <a:tr h="3334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 Decoupling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38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1.1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0.5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3929761520"/>
                  </a:ext>
                </a:extLst>
              </a:tr>
              <a:tr h="3334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Decoupling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12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3.8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526817287"/>
                  </a:ext>
                </a:extLst>
              </a:tr>
              <a:tr h="3334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 EERS, No Decoupling 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23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0.7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0.3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64832"/>
                  </a:ext>
                </a:extLst>
              </a:tr>
              <a:tr h="3334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Yes Decoupling*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1*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2.1*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0.8*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55636"/>
                  </a:ext>
                </a:extLst>
              </a:tr>
              <a:tr h="3334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No Decoupling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15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1.6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0.9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92325"/>
                  </a:ext>
                </a:extLst>
              </a:tr>
              <a:tr h="3334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Yes Decoupling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11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4.0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9704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D897062-CBCF-48E0-BE5B-9E133BB20C33}"/>
              </a:ext>
            </a:extLst>
          </p:cNvPr>
          <p:cNvSpPr/>
          <p:nvPr/>
        </p:nvSpPr>
        <p:spPr>
          <a:xfrm>
            <a:off x="765810" y="4531906"/>
            <a:ext cx="68865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tabLst>
                <a:tab pos="3636169" algn="l"/>
              </a:tabLst>
            </a:pPr>
            <a:r>
              <a:rPr lang="en-US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latin typeface="Franklin Gothic Medium Cond" panose="020B0606030402020204" pitchFamily="34" charset="0"/>
                <a:ea typeface="Times New Roman" panose="02020603050405020304" pitchFamily="18" charset="0"/>
                <a:cs typeface="Futura Condensed"/>
              </a:rPr>
              <a:t>Note that only one state falls into this category, and therefore we do not recommend relying on this as a useful comparison.  We present it here for information purposes only.</a:t>
            </a:r>
            <a:endParaRPr lang="en-US" sz="21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389B-E51C-4544-929B-7539B03F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25" dirty="0">
                <a:latin typeface="Comic Sans MS" panose="030F0702030302020204" pitchFamily="66" charset="0"/>
              </a:rPr>
              <a:t>PRESENCE OF LRAM (LOST REVENUE ADJUSTMENT MECHANISM)</a:t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2025" dirty="0">
                <a:latin typeface="Comic Sans MS" panose="030F0702030302020204" pitchFamily="66" charset="0"/>
              </a:rPr>
              <a:t>w and w/o EERS</a:t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300" dirty="0">
                <a:latin typeface="Comic Sans MS" panose="030F0702030302020204" pitchFamily="66" charset="0"/>
              </a:rPr>
              <a:t>  </a:t>
            </a:r>
            <a:r>
              <a:rPr lang="en-US" sz="2025" dirty="0">
                <a:latin typeface="Comic Sans MS" panose="030F0702030302020204" pitchFamily="66" charset="0"/>
              </a:rPr>
              <a:t/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2025" dirty="0">
                <a:latin typeface="Comic Sans MS" panose="030F0702030302020204" pitchFamily="66" charset="0"/>
              </a:rPr>
              <a:t>VS. UTILITY EE PERFORMANCE INDICATORS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245895-91B5-46D5-9A89-60979A4A8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2544"/>
              </p:ext>
            </p:extLst>
          </p:nvPr>
        </p:nvGraphicFramePr>
        <p:xfrm>
          <a:off x="1011555" y="1828800"/>
          <a:ext cx="7155181" cy="3581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9906">
                  <a:extLst>
                    <a:ext uri="{9D8B030D-6E8A-4147-A177-3AD203B41FA5}">
                      <a16:colId xmlns:a16="http://schemas.microsoft.com/office/drawing/2014/main" val="2657989179"/>
                    </a:ext>
                  </a:extLst>
                </a:gridCol>
                <a:gridCol w="930916">
                  <a:extLst>
                    <a:ext uri="{9D8B030D-6E8A-4147-A177-3AD203B41FA5}">
                      <a16:colId xmlns:a16="http://schemas.microsoft.com/office/drawing/2014/main" val="3961813460"/>
                    </a:ext>
                  </a:extLst>
                </a:gridCol>
                <a:gridCol w="1575398">
                  <a:extLst>
                    <a:ext uri="{9D8B030D-6E8A-4147-A177-3AD203B41FA5}">
                      <a16:colId xmlns:a16="http://schemas.microsoft.com/office/drawing/2014/main" val="3641691794"/>
                    </a:ext>
                  </a:extLst>
                </a:gridCol>
                <a:gridCol w="1288961">
                  <a:extLst>
                    <a:ext uri="{9D8B030D-6E8A-4147-A177-3AD203B41FA5}">
                      <a16:colId xmlns:a16="http://schemas.microsoft.com/office/drawing/2014/main" val="3045772720"/>
                    </a:ext>
                  </a:extLst>
                </a:gridCol>
              </a:tblGrid>
              <a:tr h="10744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>
                          <a:effectLst/>
                        </a:rPr>
                        <a:t>Policy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No. of States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 smtClean="0">
                          <a:effectLst/>
                        </a:rPr>
                        <a:t>spending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as % of revenues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>
                          <a:effectLst/>
                        </a:rPr>
                        <a:t>savings</a:t>
                      </a:r>
                      <a:r>
                        <a:rPr lang="en-US" sz="1500" dirty="0">
                          <a:effectLst/>
                        </a:rPr>
                        <a:t> as % of sales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extLst>
                  <a:ext uri="{0D108BD9-81ED-4DB2-BD59-A6C34878D82A}">
                    <a16:rowId xmlns:a16="http://schemas.microsoft.com/office/drawing/2014/main" val="99234140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LRAM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1.2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0.6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318538891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LRAM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36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2.0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278856629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LRAM or decoupling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26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1.1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230578655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No LRAM or decoupling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16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0.7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0.2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1228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Yes LRAM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7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0.6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6912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No LRAM or decoupling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1.8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0.9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1429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Yes EERS, Yes LRAM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1.7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0.9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21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1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7141-4E6F-4D45-971B-581DBC11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1"/>
            <a:ext cx="78867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25" dirty="0">
                <a:latin typeface="Comic Sans MS" panose="030F0702030302020204" pitchFamily="66" charset="0"/>
              </a:rPr>
              <a:t>PRESENCE OF IRP, w and w/o EERS</a:t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300" dirty="0">
                <a:latin typeface="Comic Sans MS" panose="030F0702030302020204" pitchFamily="66" charset="0"/>
              </a:rPr>
              <a:t> </a:t>
            </a:r>
            <a:r>
              <a:rPr lang="en-US" sz="2025" dirty="0">
                <a:latin typeface="Comic Sans MS" panose="030F0702030302020204" pitchFamily="66" charset="0"/>
              </a:rPr>
              <a:t/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2025" dirty="0">
                <a:latin typeface="Comic Sans MS" panose="030F0702030302020204" pitchFamily="66" charset="0"/>
              </a:rPr>
              <a:t>VS. UTILITY EE PERFORMANCE INDICATORS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39B6CB-45F7-47B4-8B44-DD357277B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91169"/>
              </p:ext>
            </p:extLst>
          </p:nvPr>
        </p:nvGraphicFramePr>
        <p:xfrm>
          <a:off x="1206064" y="1676399"/>
          <a:ext cx="6609693" cy="4038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556">
                  <a:extLst>
                    <a:ext uri="{9D8B030D-6E8A-4147-A177-3AD203B41FA5}">
                      <a16:colId xmlns:a16="http://schemas.microsoft.com/office/drawing/2014/main" val="441898720"/>
                    </a:ext>
                  </a:extLst>
                </a:gridCol>
                <a:gridCol w="859260">
                  <a:extLst>
                    <a:ext uri="{9D8B030D-6E8A-4147-A177-3AD203B41FA5}">
                      <a16:colId xmlns:a16="http://schemas.microsoft.com/office/drawing/2014/main" val="3412077286"/>
                    </a:ext>
                  </a:extLst>
                </a:gridCol>
                <a:gridCol w="1454132">
                  <a:extLst>
                    <a:ext uri="{9D8B030D-6E8A-4147-A177-3AD203B41FA5}">
                      <a16:colId xmlns:a16="http://schemas.microsoft.com/office/drawing/2014/main" val="981761778"/>
                    </a:ext>
                  </a:extLst>
                </a:gridCol>
                <a:gridCol w="1189745">
                  <a:extLst>
                    <a:ext uri="{9D8B030D-6E8A-4147-A177-3AD203B41FA5}">
                      <a16:colId xmlns:a16="http://schemas.microsoft.com/office/drawing/2014/main" val="3070515564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>
                          <a:effectLst/>
                        </a:rPr>
                        <a:t>Policy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No. of States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 smtClean="0">
                          <a:effectLst/>
                        </a:rPr>
                        <a:t>spending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as % of revenues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>
                          <a:effectLst/>
                        </a:rPr>
                        <a:t>savings</a:t>
                      </a:r>
                      <a:r>
                        <a:rPr lang="en-US" sz="1500" dirty="0">
                          <a:effectLst/>
                        </a:rPr>
                        <a:t> as % of sales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extLst>
                  <a:ext uri="{0D108BD9-81ED-4DB2-BD59-A6C34878D82A}">
                    <a16:rowId xmlns:a16="http://schemas.microsoft.com/office/drawing/2014/main" val="1577260126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 IRP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204705408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IRP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1471065070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No IRP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0.2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8738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No EERS, Yes IRP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18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0.3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0258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No IRP 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2.7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8311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Yes EERS, Yes IRP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22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2.6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1.1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1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03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 bwMode="auto">
          <a:xfrm>
            <a:off x="171449" y="457200"/>
            <a:ext cx="866808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9pPr>
          </a:lstStyle>
          <a:p>
            <a:pPr algn="ctr"/>
            <a:r>
              <a:rPr lang="en-US" sz="1800" b="0" kern="0" dirty="0">
                <a:latin typeface="Comic Sans MS" panose="030F0702030302020204" pitchFamily="66" charset="0"/>
              </a:rPr>
              <a:t>ENERGY SAVINGS FOR STATES WITH AN EERS</a:t>
            </a:r>
            <a:br>
              <a:rPr lang="en-US" sz="1800" b="0" kern="0" dirty="0">
                <a:latin typeface="Comic Sans MS" panose="030F0702030302020204" pitchFamily="66" charset="0"/>
              </a:rPr>
            </a:br>
            <a:r>
              <a:rPr lang="en-US" sz="1800" b="0" kern="0" dirty="0">
                <a:latin typeface="Comic Sans MS" panose="030F0702030302020204" pitchFamily="66" charset="0"/>
              </a:rPr>
              <a:t>VS. STATES WITHOUT EERS</a:t>
            </a:r>
            <a:br>
              <a:rPr lang="en-US" sz="1800" b="0" kern="0" dirty="0">
                <a:latin typeface="Comic Sans MS" panose="030F0702030302020204" pitchFamily="66" charset="0"/>
              </a:rPr>
            </a:br>
            <a:r>
              <a:rPr lang="en-US" sz="15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[EE savings as a % of retail </a:t>
            </a:r>
            <a:r>
              <a:rPr lang="en-US" sz="15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sales]</a:t>
            </a:r>
            <a:endParaRPr lang="en-US" sz="1800" b="0" kern="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5772150" y="5543550"/>
            <a:ext cx="101518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9pPr>
          </a:lstStyle>
          <a:p>
            <a:pPr defTabSz="685800">
              <a:defRPr/>
            </a:pPr>
            <a:fld id="{4AA1CA40-82DE-4A29-9E50-0ECF0F112381}" type="slidenum">
              <a:rPr lang="en-US" sz="1050">
                <a:solidFill>
                  <a:srgbClr val="969696"/>
                </a:solidFill>
              </a:rPr>
              <a:pPr defTabSz="685800">
                <a:defRPr/>
              </a:pPr>
              <a:t>14</a:t>
            </a:fld>
            <a:endParaRPr lang="en-US" sz="1050">
              <a:solidFill>
                <a:srgbClr val="969696"/>
              </a:solidFill>
            </a:endParaRPr>
          </a:p>
        </p:txBody>
      </p:sp>
      <p:pic>
        <p:nvPicPr>
          <p:cNvPr id="4" name="Content Placeholder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00200"/>
            <a:ext cx="765290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171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29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5272"/>
            <a:ext cx="7886700" cy="4015047"/>
          </a:xfrm>
        </p:spPr>
        <p:txBody>
          <a:bodyPr>
            <a:normAutofit fontScale="92500" lnSpcReduction="10000"/>
          </a:bodyPr>
          <a:lstStyle/>
          <a:p>
            <a:pPr marL="0" indent="0" algn="ctr"/>
            <a:r>
              <a:rPr lang="en-US" sz="2400" i="1" dirty="0"/>
              <a:t>The purpose of that data review is to emphasize one point:</a:t>
            </a:r>
          </a:p>
          <a:p>
            <a:pPr marL="0" indent="0" algn="ctr"/>
            <a:endParaRPr lang="en-US" sz="2400" i="1" dirty="0"/>
          </a:p>
          <a:p>
            <a:pPr marL="0" indent="0" algn="ctr"/>
            <a:r>
              <a:rPr lang="en-US" sz="2400" i="1" dirty="0"/>
              <a:t>By far the most important factor in determining </a:t>
            </a:r>
            <a:r>
              <a:rPr lang="en-US" sz="2400" i="1" u="sng" dirty="0"/>
              <a:t>utility EE performance</a:t>
            </a:r>
            <a:r>
              <a:rPr lang="en-US" sz="2400" i="1" dirty="0"/>
              <a:t> is what the state tells the utility to do…</a:t>
            </a:r>
          </a:p>
          <a:p>
            <a:pPr marL="0" indent="0" algn="ctr"/>
            <a:r>
              <a:rPr lang="en-US" sz="2400" i="1" dirty="0"/>
              <a:t>i.e., </a:t>
            </a:r>
            <a:r>
              <a:rPr lang="en-US" sz="2400" b="1" i="1" dirty="0"/>
              <a:t>the EERS</a:t>
            </a:r>
          </a:p>
          <a:p>
            <a:pPr marL="0" indent="0" algn="ctr"/>
            <a:endParaRPr lang="en-US" sz="750" i="1" dirty="0"/>
          </a:p>
          <a:p>
            <a:pPr marL="0" indent="0" algn="ctr"/>
            <a:r>
              <a:rPr lang="en-US" sz="2400" i="1" dirty="0"/>
              <a:t>Other policies, such as performance incentives,</a:t>
            </a:r>
          </a:p>
          <a:p>
            <a:pPr marL="0" indent="0" algn="ctr"/>
            <a:r>
              <a:rPr lang="en-US" sz="2400" i="1" dirty="0"/>
              <a:t>are the sugar that helps the medicine go down</a:t>
            </a:r>
          </a:p>
          <a:p>
            <a:pPr marL="0" indent="0" algn="ctr"/>
            <a:endParaRPr lang="en-US" sz="2400" i="1" dirty="0"/>
          </a:p>
          <a:p>
            <a:pPr marL="0" indent="0" algn="ctr"/>
            <a:r>
              <a:rPr lang="en-US" sz="2400" dirty="0"/>
              <a:t>[That said, a good combination of policies can be very successful in achieving strong results]</a:t>
            </a:r>
          </a:p>
        </p:txBody>
      </p:sp>
    </p:spTree>
    <p:extLst>
      <p:ext uri="{BB962C8B-B14F-4D97-AF65-F5344CB8AC3E}">
        <p14:creationId xmlns:p14="http://schemas.microsoft.com/office/powerpoint/2010/main" val="120198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8B77-639B-42CE-988B-D0D9E1B2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25" dirty="0">
                <a:latin typeface="Comic Sans MS" panose="030F0702030302020204" pitchFamily="66" charset="0"/>
              </a:rPr>
              <a:t>PRESENCE OF COMPREHENSIVE APPROACH</a:t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300" dirty="0">
                <a:latin typeface="Comic Sans MS" panose="030F0702030302020204" pitchFamily="66" charset="0"/>
              </a:rPr>
              <a:t> </a:t>
            </a:r>
            <a:r>
              <a:rPr lang="en-US" sz="2025" dirty="0">
                <a:latin typeface="Comic Sans MS" panose="030F0702030302020204" pitchFamily="66" charset="0"/>
              </a:rPr>
              <a:t/>
            </a:r>
            <a:br>
              <a:rPr lang="en-US" sz="2025" dirty="0">
                <a:latin typeface="Comic Sans MS" panose="030F0702030302020204" pitchFamily="66" charset="0"/>
              </a:rPr>
            </a:br>
            <a:r>
              <a:rPr lang="en-US" sz="2025" dirty="0">
                <a:latin typeface="Comic Sans MS" panose="030F0702030302020204" pitchFamily="66" charset="0"/>
              </a:rPr>
              <a:t>VS. AVERAGE UTILITY EE PERFORMANCE INDICATORS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1F3A54-CD00-4678-B51F-B8AC60726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32295"/>
              </p:ext>
            </p:extLst>
          </p:nvPr>
        </p:nvGraphicFramePr>
        <p:xfrm>
          <a:off x="1447799" y="2006428"/>
          <a:ext cx="6052754" cy="3022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408">
                  <a:extLst>
                    <a:ext uri="{9D8B030D-6E8A-4147-A177-3AD203B41FA5}">
                      <a16:colId xmlns:a16="http://schemas.microsoft.com/office/drawing/2014/main" val="4284943453"/>
                    </a:ext>
                  </a:extLst>
                </a:gridCol>
                <a:gridCol w="796764">
                  <a:extLst>
                    <a:ext uri="{9D8B030D-6E8A-4147-A177-3AD203B41FA5}">
                      <a16:colId xmlns:a16="http://schemas.microsoft.com/office/drawing/2014/main" val="703738458"/>
                    </a:ext>
                  </a:extLst>
                </a:gridCol>
                <a:gridCol w="1348370">
                  <a:extLst>
                    <a:ext uri="{9D8B030D-6E8A-4147-A177-3AD203B41FA5}">
                      <a16:colId xmlns:a16="http://schemas.microsoft.com/office/drawing/2014/main" val="887620774"/>
                    </a:ext>
                  </a:extLst>
                </a:gridCol>
                <a:gridCol w="1103212">
                  <a:extLst>
                    <a:ext uri="{9D8B030D-6E8A-4147-A177-3AD203B41FA5}">
                      <a16:colId xmlns:a16="http://schemas.microsoft.com/office/drawing/2014/main" val="3383619693"/>
                    </a:ext>
                  </a:extLst>
                </a:gridCol>
              </a:tblGrid>
              <a:tr h="12954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>
                          <a:effectLst/>
                        </a:rPr>
                        <a:t>Policy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No. of States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 smtClean="0">
                          <a:effectLst/>
                        </a:rPr>
                        <a:t>spending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as % of revenues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>
                          <a:effectLst/>
                        </a:rPr>
                        <a:t>savings</a:t>
                      </a:r>
                      <a:r>
                        <a:rPr lang="en-US" sz="1500" dirty="0">
                          <a:effectLst/>
                        </a:rPr>
                        <a:t> as % of sales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extLst>
                  <a:ext uri="{0D108BD9-81ED-4DB2-BD59-A6C34878D82A}">
                    <a16:rowId xmlns:a16="http://schemas.microsoft.com/office/drawing/2014/main" val="3579302619"/>
                  </a:ext>
                </a:extLst>
              </a:tr>
              <a:tr h="129547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EERS and all three utility business model tools (program cost recovery, decoupling and incentives)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8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4.0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1.5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2373165836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Partial set of policies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42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1.3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0.6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/>
                </a:tc>
                <a:extLst>
                  <a:ext uri="{0D108BD9-81ED-4DB2-BD59-A6C34878D82A}">
                    <a16:rowId xmlns:a16="http://schemas.microsoft.com/office/drawing/2014/main" val="39047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70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93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0271"/>
            <a:ext cx="7886700" cy="3329702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400" i="1" dirty="0"/>
              <a:t>UTILITY EE PERFORMANCE INCENTIVES</a:t>
            </a:r>
          </a:p>
        </p:txBody>
      </p:sp>
    </p:spTree>
    <p:extLst>
      <p:ext uri="{BB962C8B-B14F-4D97-AF65-F5344CB8AC3E}">
        <p14:creationId xmlns:p14="http://schemas.microsoft.com/office/powerpoint/2010/main" val="44556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131094"/>
            <a:ext cx="8478982" cy="72368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STATE POLICIES REGARDING UTILITY EE PERFORMANCE INCENTIVES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286" y="1929592"/>
            <a:ext cx="6755846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8062307" cy="6858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FUNDAMENTAL PURPOSES OF UTILITY PERFORMANCE INCENTIVES: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524750" cy="472440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sz="2400" i="1" dirty="0" smtClean="0"/>
              <a:t>TO GET THE UTILITY TO </a:t>
            </a:r>
            <a:r>
              <a:rPr lang="en-US" sz="2400" b="1" i="1" dirty="0" smtClean="0"/>
              <a:t>DO WHAT IT OTHERWISE WOULD NOT </a:t>
            </a:r>
            <a:r>
              <a:rPr lang="en-US" sz="2400" i="1" dirty="0" smtClean="0"/>
              <a:t>BE INCLINED TO DO</a:t>
            </a:r>
          </a:p>
          <a:p>
            <a:pPr marL="0" indent="0"/>
            <a:endParaRPr lang="en-US" sz="1000" i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i="1" dirty="0" smtClean="0"/>
              <a:t>TO HELP </a:t>
            </a:r>
            <a:r>
              <a:rPr lang="en-US" sz="2400" b="1" i="1" dirty="0" smtClean="0"/>
              <a:t>GUIDE</a:t>
            </a:r>
            <a:r>
              <a:rPr lang="en-US" sz="2400" i="1" dirty="0" smtClean="0"/>
              <a:t> THE UTILITY’S ACTIONS TOWARD </a:t>
            </a:r>
            <a:r>
              <a:rPr lang="en-US" sz="2400" b="1" i="1" dirty="0" smtClean="0"/>
              <a:t>SPECIFIC DESIRED OUTCOMES</a:t>
            </a:r>
          </a:p>
          <a:p>
            <a:pPr marL="0" indent="0"/>
            <a:endParaRPr lang="en-US" sz="1000" i="1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400" i="1" dirty="0" smtClean="0"/>
              <a:t>TO ENCOURAGE </a:t>
            </a:r>
            <a:r>
              <a:rPr lang="en-US" sz="2400" b="1" i="1" dirty="0" smtClean="0"/>
              <a:t>STRONG EFFORT </a:t>
            </a:r>
            <a:r>
              <a:rPr lang="en-US" sz="2400" i="1" dirty="0" smtClean="0"/>
              <a:t>TOWARD DESIRED OUTCOMES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8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762000"/>
          </a:xfrm>
        </p:spPr>
        <p:txBody>
          <a:bodyPr/>
          <a:lstStyle/>
          <a:p>
            <a:pPr lvl="0" algn="ctr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US" sz="2500" b="0" kern="1200" dirty="0">
                <a:solidFill>
                  <a:schemeClr val="tx1"/>
                </a:solidFill>
                <a:ea typeface="+mn-ea"/>
                <a:cs typeface="+mn-cs"/>
              </a:rPr>
              <a:t>THE AMERICAN COUNCIL FOR AN </a:t>
            </a:r>
            <a:br>
              <a:rPr lang="en-US" sz="2500" b="0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500" b="0" kern="1200" dirty="0">
                <a:solidFill>
                  <a:schemeClr val="tx1"/>
                </a:solidFill>
                <a:ea typeface="+mn-ea"/>
                <a:cs typeface="+mn-cs"/>
              </a:rPr>
              <a:t>ENERGY-EFFICIENT ECONOMY (ACEEE)</a:t>
            </a:r>
            <a:br>
              <a:rPr lang="en-US" sz="2500" b="0" kern="1200" dirty="0">
                <a:solidFill>
                  <a:schemeClr val="tx1"/>
                </a:solidFill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24400"/>
          </a:xfrm>
        </p:spPr>
        <p:txBody>
          <a:bodyPr/>
          <a:lstStyle/>
          <a:p>
            <a:pPr lvl="0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Nonprofit 501(c)(3) dedicated to advancing energy efficiency through research, communications, and conferences.  Founded in 1980.</a:t>
            </a:r>
          </a:p>
          <a:p>
            <a:pPr lvl="0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 smtClean="0">
                <a:solidFill>
                  <a:prstClr val="black"/>
                </a:solidFill>
              </a:rPr>
              <a:t>~50 </a:t>
            </a:r>
            <a:r>
              <a:rPr lang="en-US" sz="2000" kern="1200" dirty="0">
                <a:solidFill>
                  <a:prstClr val="black"/>
                </a:solidFill>
              </a:rPr>
              <a:t>staff in Washington DC, + field offices in DE, MI, and WI.</a:t>
            </a:r>
          </a:p>
          <a:p>
            <a:pPr lvl="0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Focus on End-Use Efficiency in Industry, Buildings, Utilities, and Transportation; and State &amp; National Policy </a:t>
            </a:r>
          </a:p>
          <a:p>
            <a:pPr lvl="0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Funding:   Foundations (34%), Federal &amp; State Grants (7%), Contract research work (21%) Conferences and Publications (34%),  Contributions and Other (4%)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None/>
              <a:defRPr/>
            </a:pPr>
            <a:endParaRPr lang="en-US" sz="2000" kern="1200" dirty="0">
              <a:solidFill>
                <a:prstClr val="black"/>
              </a:solidFill>
              <a:cs typeface="+mn-cs"/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Martin Kushler, Ph.D.  (Senior Fellow, </a:t>
            </a:r>
            <a:r>
              <a:rPr lang="en-US" sz="2000" kern="1200">
                <a:solidFill>
                  <a:prstClr val="black"/>
                </a:solidFill>
              </a:rPr>
              <a:t>ACEEE</a:t>
            </a:r>
            <a:r>
              <a:rPr lang="en-US" sz="2000" kern="1200" smtClean="0">
                <a:solidFill>
                  <a:prstClr val="black"/>
                </a:solidFill>
              </a:rPr>
              <a:t>) </a:t>
            </a:r>
            <a:endParaRPr lang="en-US" sz="2000" kern="1200" dirty="0">
              <a:solidFill>
                <a:prstClr val="black"/>
              </a:solidFill>
            </a:endParaRP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30 years conducting research in the utility industry, including:</a:t>
            </a: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10 years as Director of the ACEEE Utilities Program</a:t>
            </a: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10 years as Director of Evaluation at the Michigan PSC</a:t>
            </a:r>
          </a:p>
          <a:p>
            <a:pPr lvl="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kern="1200" dirty="0">
                <a:solidFill>
                  <a:prstClr val="black"/>
                </a:solidFill>
              </a:rPr>
              <a:t>Have assisted over a dozen states with utility EE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F08D-6EC5-4687-9E76-BFAB5182F5F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77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16" y="533400"/>
            <a:ext cx="8416637" cy="6858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TYPICAL UTILITY ORDER OF PREFERENCE</a:t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REGARDING DEMAND SIDE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5720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1800" u="sng" dirty="0"/>
              <a:t>LEAST DESIRED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Long-term MWh savings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Short-term MWh savings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EE produced demand savings (“passive” demand savings</a:t>
            </a:r>
            <a:r>
              <a:rPr lang="en-US" sz="2000" dirty="0" smtClean="0"/>
              <a:t>)</a:t>
            </a:r>
          </a:p>
          <a:p>
            <a:endParaRPr lang="en-US" sz="400" dirty="0"/>
          </a:p>
          <a:p>
            <a:pPr marL="0" indent="0"/>
            <a:endParaRPr lang="en-US" sz="300" dirty="0"/>
          </a:p>
          <a:p>
            <a:pPr marL="0" indent="0"/>
            <a:r>
              <a:rPr lang="en-US" sz="1800" u="sng" dirty="0"/>
              <a:t>CAN BE NEUTRAL OR MILD POSITIVE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Load shifting (“active” demand savings)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Saving other company’s fuels (incl. oil, propane, water</a:t>
            </a:r>
            <a:r>
              <a:rPr lang="en-US" sz="2000" dirty="0" smtClean="0"/>
              <a:t>)</a:t>
            </a:r>
          </a:p>
          <a:p>
            <a:endParaRPr lang="en-US" sz="400" dirty="0"/>
          </a:p>
          <a:p>
            <a:pPr marL="0" indent="0"/>
            <a:endParaRPr lang="en-US" sz="300" dirty="0"/>
          </a:p>
          <a:p>
            <a:pPr marL="0" indent="0"/>
            <a:r>
              <a:rPr lang="en-US" sz="1800" u="sng" dirty="0"/>
              <a:t>ESSENTIALLY POSITIVE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Saving other company’s fuels and increasing own sales (e.g. through “beneficial electrification”)</a:t>
            </a:r>
          </a:p>
          <a:p>
            <a:pPr marL="0" indent="0"/>
            <a:r>
              <a:rPr lang="en-US" sz="600" dirty="0"/>
              <a:t>----------------------------------------------------------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These inherent utility preferences should influence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Whether any special performance incentive is needed, 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The relative amount of any such incentive</a:t>
            </a:r>
          </a:p>
        </p:txBody>
      </p:sp>
    </p:spTree>
    <p:extLst>
      <p:ext uri="{BB962C8B-B14F-4D97-AF65-F5344CB8AC3E}">
        <p14:creationId xmlns:p14="http://schemas.microsoft.com/office/powerpoint/2010/main" val="147974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7" y="1829839"/>
            <a:ext cx="8304415" cy="1159626"/>
          </a:xfrm>
        </p:spPr>
        <p:txBody>
          <a:bodyPr>
            <a:normAutofit/>
          </a:bodyPr>
          <a:lstStyle/>
          <a:p>
            <a:pPr algn="ctr"/>
            <a:r>
              <a:rPr lang="en-US" sz="2100" i="1" dirty="0">
                <a:latin typeface="Comic Sans MS" panose="030F0702030302020204" pitchFamily="66" charset="0"/>
              </a:rPr>
              <a:t>RESPONSE TO THE FEBRUARY 21ST OCA PRESENTATION*</a:t>
            </a:r>
            <a:r>
              <a:rPr lang="en-US" sz="2700" i="1" dirty="0"/>
              <a:t/>
            </a:r>
            <a:br>
              <a:rPr lang="en-US" sz="2700" i="1" dirty="0"/>
            </a:br>
            <a:r>
              <a:rPr lang="en-US" sz="750" i="1" dirty="0"/>
              <a:t> </a:t>
            </a:r>
            <a:r>
              <a:rPr lang="en-US" sz="2700" i="1" dirty="0"/>
              <a:t/>
            </a:r>
            <a:br>
              <a:rPr lang="en-US" sz="2700" i="1" dirty="0"/>
            </a:br>
            <a:r>
              <a:rPr lang="en-US" sz="2100" dirty="0"/>
              <a:t>(* which was presented by Phil </a:t>
            </a:r>
            <a:r>
              <a:rPr lang="en-US" sz="2100" dirty="0" err="1"/>
              <a:t>Mosenthal</a:t>
            </a:r>
            <a:r>
              <a:rPr lang="en-US" sz="2100" dirty="0"/>
              <a:t> of Optimal Energy)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9600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670858" y="1075459"/>
            <a:ext cx="6440285" cy="92479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 fontAlgn="auto">
              <a:spcAft>
                <a:spcPts val="0"/>
              </a:spcAft>
            </a:pPr>
            <a:r>
              <a:rPr lang="en-US" sz="2700" dirty="0">
                <a:solidFill>
                  <a:srgbClr val="464646"/>
                </a:solidFill>
                <a:latin typeface="Lucida Sans Unicode"/>
              </a:rPr>
              <a:t>Guiding Principles of PI Design</a:t>
            </a:r>
          </a:p>
          <a:p>
            <a:pPr algn="ctr" defTabSz="685800" fontAlgn="auto">
              <a:spcAft>
                <a:spcPts val="0"/>
              </a:spcAft>
            </a:pPr>
            <a:r>
              <a:rPr lang="en-US" sz="2100" b="0" dirty="0">
                <a:solidFill>
                  <a:srgbClr val="FF0000"/>
                </a:solidFill>
                <a:effectLst/>
                <a:latin typeface="Lucida Sans Unicode"/>
              </a:rPr>
              <a:t>(ACEEE generally agrees)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066107" y="2000250"/>
            <a:ext cx="6889173" cy="45397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Performance </a:t>
            </a:r>
            <a:r>
              <a:rPr lang="en-US" sz="2400" b="1" dirty="0">
                <a:solidFill>
                  <a:sysClr val="windowText" lastClr="000000"/>
                </a:solidFill>
                <a:latin typeface="Lucida Sans Unicode"/>
              </a:rPr>
              <a:t>≠ </a:t>
            </a: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Actions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Measurable and Objective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Multivariate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Drive key policy objectives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Scalable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Countervailing influences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A little money can go along way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r>
              <a:rPr lang="en-US" sz="1650" dirty="0">
                <a:solidFill>
                  <a:sysClr val="windowText" lastClr="000000"/>
                </a:solidFill>
                <a:latin typeface="Lucida Sans Unicode"/>
              </a:rPr>
              <a:t>Avoid Perverse Incentives</a:t>
            </a: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endParaRPr lang="en-US" sz="1650" dirty="0">
              <a:solidFill>
                <a:sysClr val="windowText" lastClr="000000"/>
              </a:solidFill>
              <a:latin typeface="Lucida Sans Unicode"/>
            </a:endParaRPr>
          </a:p>
          <a:p>
            <a:pPr marL="257175" indent="-257175" defTabSz="685800" fontAlgn="auto">
              <a:spcBef>
                <a:spcPts val="300"/>
              </a:spcBef>
              <a:spcAft>
                <a:spcPts val="900"/>
              </a:spcAft>
              <a:buClr>
                <a:srgbClr val="2DA2BF"/>
              </a:buClr>
              <a:buFont typeface="Wingdings 3"/>
              <a:buAutoNum type="arabicPeriod"/>
            </a:pPr>
            <a:endParaRPr lang="en-US" sz="1650" dirty="0">
              <a:solidFill>
                <a:sysClr val="windowText" lastClr="000000"/>
              </a:solidFill>
              <a:latin typeface="Lucida Sans Unicode"/>
            </a:endParaRPr>
          </a:p>
          <a:p>
            <a:pPr marL="257175" indent="-257175" defTabSz="685800" fontAlgn="auto">
              <a:spcBef>
                <a:spcPts val="300"/>
              </a:spcBef>
              <a:buClr>
                <a:srgbClr val="2DA2BF"/>
              </a:buClr>
              <a:buFont typeface="Wingdings 3"/>
              <a:buAutoNum type="arabicPeriod"/>
            </a:pPr>
            <a:endParaRPr lang="en-US" sz="1650" dirty="0">
              <a:solidFill>
                <a:sysClr val="windowText" lastClr="000000"/>
              </a:solidFill>
              <a:latin typeface="Lucida Sans Unicod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8BE7C-2ABF-4F6F-97A9-C416F23A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65" y="2228850"/>
            <a:ext cx="2369129" cy="22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28600" y="1143000"/>
            <a:ext cx="8686800" cy="510539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192024" defTabSz="685800" fontAlgn="auto">
              <a:spcBef>
                <a:spcPts val="300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2300" dirty="0">
                <a:solidFill>
                  <a:sysClr val="windowText" lastClr="000000"/>
                </a:solidFill>
                <a:latin typeface="Lucida Sans Unicode"/>
              </a:rPr>
              <a:t>Agree</a:t>
            </a:r>
          </a:p>
          <a:p>
            <a:pPr marL="466344" lvl="1" indent="-17145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Portfolio-wide screen allows for program innovation   </a:t>
            </a:r>
            <a:r>
              <a:rPr lang="en-US" sz="2600" dirty="0">
                <a:solidFill>
                  <a:srgbClr val="FF0000"/>
                </a:solidFill>
                <a:latin typeface="Lucida Sans Unicode"/>
              </a:rPr>
              <a:t>(AGREE)</a:t>
            </a:r>
          </a:p>
          <a:p>
            <a:pPr marL="466344" lvl="1" indent="-17145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Agree to savings and value as components, with value component utilizing utility cost  </a:t>
            </a:r>
            <a:r>
              <a:rPr lang="en-US" sz="2600" dirty="0">
                <a:solidFill>
                  <a:srgbClr val="FF0000"/>
                </a:solidFill>
                <a:latin typeface="Lucida Sans Unicode"/>
              </a:rPr>
              <a:t>(OK)</a:t>
            </a:r>
            <a:endParaRPr lang="en-US" sz="2600" dirty="0">
              <a:solidFill>
                <a:sysClr val="windowText" lastClr="000000"/>
              </a:solidFill>
              <a:latin typeface="Lucida Sans Unicode"/>
            </a:endParaRPr>
          </a:p>
          <a:p>
            <a:pPr marL="466344" lvl="1" indent="-171450" defTabSz="685800" fontAlgn="auto">
              <a:spcBef>
                <a:spcPts val="243"/>
              </a:spcBef>
              <a:spcAft>
                <a:spcPts val="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Threshold for PI should be 75% of each target (5.5 percent spend), and should scale linearly to 125% of target (6.85% of spend)</a:t>
            </a:r>
          </a:p>
          <a:p>
            <a:pPr marL="274320" indent="-192024" defTabSz="685800" fontAlgn="auto">
              <a:spcBef>
                <a:spcPts val="300"/>
              </a:spcBef>
              <a:buClr>
                <a:srgbClr val="2DA2BF"/>
              </a:buClr>
            </a:pPr>
            <a:r>
              <a:rPr lang="en-US" sz="2600" dirty="0">
                <a:solidFill>
                  <a:srgbClr val="FF0000"/>
                </a:solidFill>
                <a:latin typeface="Lucida Sans Unicode"/>
              </a:rPr>
              <a:t>(RECOMMEND HIGHER THRESHOLD, OR SET TARGET MORE AGGRESSIVELY. NOT ENOUGH DIFFERENCE BETWEEN 75% REWARD AND 125</a:t>
            </a:r>
            <a:r>
              <a:rPr lang="en-US" sz="2600" dirty="0" smtClean="0">
                <a:solidFill>
                  <a:srgbClr val="FF0000"/>
                </a:solidFill>
                <a:latin typeface="Lucida Sans Unicode"/>
              </a:rPr>
              <a:t>%.)</a:t>
            </a:r>
          </a:p>
          <a:p>
            <a:pPr marL="82296" indent="0" defTabSz="685800" fontAlgn="auto">
              <a:spcBef>
                <a:spcPts val="300"/>
              </a:spcBef>
              <a:buClr>
                <a:srgbClr val="2DA2BF"/>
              </a:buClr>
              <a:buNone/>
            </a:pPr>
            <a:endParaRPr lang="en-US" sz="1400" dirty="0">
              <a:solidFill>
                <a:srgbClr val="FF0000"/>
              </a:solidFill>
              <a:latin typeface="Lucida Sans Unicode"/>
            </a:endParaRPr>
          </a:p>
          <a:p>
            <a:pPr marL="274320" indent="-192024" defTabSz="685800" fontAlgn="auto">
              <a:spcBef>
                <a:spcPts val="300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Recommendation/Clarification</a:t>
            </a:r>
          </a:p>
          <a:p>
            <a:pPr marL="466344" lvl="1" indent="-17145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Further demand reduction emphasis; VT and RI place 30% of PI on passive demand reduction, while Mass is only 4% because ADR is new  </a:t>
            </a:r>
            <a:r>
              <a:rPr lang="en-US" sz="2600" dirty="0">
                <a:solidFill>
                  <a:srgbClr val="FF0000"/>
                </a:solidFill>
                <a:latin typeface="Lucida Sans Unicode"/>
              </a:rPr>
              <a:t>(MWh should be highest component)</a:t>
            </a:r>
          </a:p>
          <a:p>
            <a:pPr marL="466344" lvl="1" indent="-17145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Passive demand savings set for 2020 at current target and should be component of current PI pool, not additional PI   </a:t>
            </a:r>
            <a:r>
              <a:rPr lang="en-US" sz="2600" dirty="0">
                <a:solidFill>
                  <a:srgbClr val="FF0000"/>
                </a:solidFill>
                <a:latin typeface="Lucida Sans Unicode"/>
              </a:rPr>
              <a:t>(ONLY INCLUDE PASSIVE [EE BASED] DEMAND)</a:t>
            </a:r>
          </a:p>
          <a:p>
            <a:pPr marL="466344" lvl="1" indent="-171450" defTabSz="685800" fontAlgn="auto">
              <a:spcBef>
                <a:spcPts val="243"/>
              </a:spcBef>
              <a:spcAft>
                <a:spcPts val="0"/>
              </a:spcAft>
              <a:buClr>
                <a:srgbClr val="2DA2BF"/>
              </a:buClr>
            </a:pPr>
            <a:r>
              <a:rPr lang="en-US" sz="2600" dirty="0">
                <a:solidFill>
                  <a:sysClr val="windowText" lastClr="000000"/>
                </a:solidFill>
                <a:latin typeface="Lucida Sans Unicode"/>
              </a:rPr>
              <a:t>Moving to portfolio wide screen could be accompanied by move to benefit-cost threshold of 1.2:1  </a:t>
            </a:r>
            <a:r>
              <a:rPr lang="en-US" sz="2600" dirty="0">
                <a:solidFill>
                  <a:srgbClr val="FF0000"/>
                </a:solidFill>
                <a:latin typeface="Lucida Sans Unicode"/>
              </a:rPr>
              <a:t>(OK)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860367" y="228601"/>
            <a:ext cx="6652260" cy="8382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685800" fontAlgn="auto">
              <a:spcAft>
                <a:spcPts val="0"/>
              </a:spcAft>
            </a:pPr>
            <a:r>
              <a:rPr lang="en-US" sz="3300" b="0" dirty="0">
                <a:solidFill>
                  <a:srgbClr val="464646"/>
                </a:solidFill>
                <a:effectLst/>
                <a:latin typeface="Lucida Sans Unicode"/>
              </a:rPr>
              <a:t>Utility Illustrative Proposal</a:t>
            </a:r>
            <a:r>
              <a:rPr lang="en-US" sz="3075" b="0" dirty="0">
                <a:solidFill>
                  <a:srgbClr val="464646"/>
                </a:solidFill>
                <a:effectLst/>
                <a:latin typeface="Lucida Sans Unicode"/>
              </a:rPr>
              <a:t/>
            </a:r>
            <a:br>
              <a:rPr lang="en-US" sz="3075" b="0" dirty="0">
                <a:solidFill>
                  <a:srgbClr val="464646"/>
                </a:solidFill>
                <a:effectLst/>
                <a:latin typeface="Lucida Sans Unicode"/>
              </a:rPr>
            </a:br>
            <a:r>
              <a:rPr lang="en-US" sz="2325" b="0" dirty="0">
                <a:solidFill>
                  <a:srgbClr val="464646"/>
                </a:solidFill>
                <a:effectLst/>
                <a:latin typeface="Lucida Sans Unicode"/>
              </a:rPr>
              <a:t>OCA Assessment   </a:t>
            </a:r>
            <a:r>
              <a:rPr lang="en-US" sz="2325" b="0" dirty="0">
                <a:solidFill>
                  <a:srgbClr val="FF0000"/>
                </a:solidFill>
                <a:effectLst/>
                <a:latin typeface="Lucida Sans Unicode"/>
              </a:rPr>
              <a:t>(ACEEE </a:t>
            </a:r>
            <a:r>
              <a:rPr lang="en-US" sz="2325" b="0" dirty="0" smtClean="0">
                <a:solidFill>
                  <a:srgbClr val="FF0000"/>
                </a:solidFill>
                <a:effectLst/>
                <a:latin typeface="Lucida Sans Unicode"/>
              </a:rPr>
              <a:t>RESPONSE)</a:t>
            </a:r>
            <a:endParaRPr lang="en-US" sz="2325" b="0" dirty="0">
              <a:solidFill>
                <a:srgbClr val="464646"/>
              </a:solidFill>
              <a:effectLst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5725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2900" y="76201"/>
            <a:ext cx="6172200" cy="76200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 fontAlgn="auto">
              <a:spcAft>
                <a:spcPts val="0"/>
              </a:spcAft>
            </a:pPr>
            <a:r>
              <a:rPr lang="en-US" sz="3300" b="0" dirty="0">
                <a:solidFill>
                  <a:srgbClr val="464646"/>
                </a:solidFill>
                <a:effectLst/>
                <a:latin typeface="Lucida Sans Unicode"/>
              </a:rPr>
              <a:t>OCA Proposed Framework</a:t>
            </a:r>
            <a:r>
              <a:rPr lang="en-US" sz="3075" b="0" dirty="0">
                <a:solidFill>
                  <a:srgbClr val="464646"/>
                </a:solidFill>
                <a:effectLst/>
                <a:latin typeface="Lucida Sans Unicode"/>
              </a:rPr>
              <a:t/>
            </a:r>
            <a:br>
              <a:rPr lang="en-US" sz="3075" b="0" dirty="0">
                <a:solidFill>
                  <a:srgbClr val="464646"/>
                </a:solidFill>
                <a:effectLst/>
                <a:latin typeface="Lucida Sans Unicode"/>
              </a:rPr>
            </a:br>
            <a:r>
              <a:rPr lang="en-US" sz="2325" dirty="0">
                <a:solidFill>
                  <a:srgbClr val="464646"/>
                </a:solidFill>
                <a:effectLst/>
                <a:latin typeface="Lucida Sans Unicode"/>
              </a:rPr>
              <a:t>Electric Programs</a:t>
            </a:r>
          </a:p>
          <a:p>
            <a:pPr algn="ctr" defTabSz="685800" fontAlgn="auto">
              <a:spcAft>
                <a:spcPts val="0"/>
              </a:spcAft>
            </a:pPr>
            <a:r>
              <a:rPr lang="en-US" sz="2325" b="0" dirty="0">
                <a:solidFill>
                  <a:srgbClr val="FF0000"/>
                </a:solidFill>
                <a:effectLst/>
                <a:latin typeface="Lucida Sans Unicode"/>
              </a:rPr>
              <a:t>[ACEEE suggested changes]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66162"/>
              </p:ext>
            </p:extLst>
          </p:nvPr>
        </p:nvGraphicFramePr>
        <p:xfrm>
          <a:off x="3733799" y="4995163"/>
          <a:ext cx="3505201" cy="1156689"/>
        </p:xfrm>
        <a:graphic>
          <a:graphicData uri="http://schemas.openxmlformats.org/drawingml/2006/table">
            <a:tbl>
              <a:tblPr firstRow="1" firstCol="1" bandRow="1"/>
              <a:tblGrid>
                <a:gridCol w="929846">
                  <a:extLst>
                    <a:ext uri="{9D8B030D-6E8A-4147-A177-3AD203B41FA5}">
                      <a16:colId xmlns:a16="http://schemas.microsoft.com/office/drawing/2014/main" val="301239680"/>
                    </a:ext>
                  </a:extLst>
                </a:gridCol>
                <a:gridCol w="2575355">
                  <a:extLst>
                    <a:ext uri="{9D8B030D-6E8A-4147-A177-3AD203B41FA5}">
                      <a16:colId xmlns:a16="http://schemas.microsoft.com/office/drawing/2014/main" val="4214569531"/>
                    </a:ext>
                  </a:extLst>
                </a:gridCol>
              </a:tblGrid>
              <a:tr h="3541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Program Minimum Performance Requirements:</a:t>
                      </a:r>
                      <a:b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performance incentive award if utility fails to achieve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05232"/>
                  </a:ext>
                </a:extLst>
              </a:tr>
              <a:tr h="208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Requirement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95464"/>
                  </a:ext>
                </a:extLst>
              </a:tr>
              <a:tr h="239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Benefit/Cost Ratio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benefits divided by total costs is greater than </a:t>
                      </a: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 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669486"/>
                  </a:ext>
                </a:extLst>
              </a:tr>
              <a:tr h="354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 for Low-Income Customers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on low-income programs is at least 17% of total program </a:t>
                      </a: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    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</a:t>
                      </a:r>
                      <a:r>
                        <a:rPr lang="en-US" sz="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HAVE A LOW INCOME METRIC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2488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81856"/>
              </p:ext>
            </p:extLst>
          </p:nvPr>
        </p:nvGraphicFramePr>
        <p:xfrm>
          <a:off x="1142999" y="914400"/>
          <a:ext cx="6019800" cy="4287965"/>
        </p:xfrm>
        <a:graphic>
          <a:graphicData uri="http://schemas.openxmlformats.org/drawingml/2006/table">
            <a:tbl>
              <a:tblPr firstRow="1" firstCol="1" bandRow="1"/>
              <a:tblGrid>
                <a:gridCol w="639845">
                  <a:extLst>
                    <a:ext uri="{9D8B030D-6E8A-4147-A177-3AD203B41FA5}">
                      <a16:colId xmlns:a16="http://schemas.microsoft.com/office/drawing/2014/main" val="1592176804"/>
                    </a:ext>
                  </a:extLst>
                </a:gridCol>
                <a:gridCol w="1530064">
                  <a:extLst>
                    <a:ext uri="{9D8B030D-6E8A-4147-A177-3AD203B41FA5}">
                      <a16:colId xmlns:a16="http://schemas.microsoft.com/office/drawing/2014/main" val="695946920"/>
                    </a:ext>
                  </a:extLst>
                </a:gridCol>
                <a:gridCol w="2723638">
                  <a:extLst>
                    <a:ext uri="{9D8B030D-6E8A-4147-A177-3AD203B41FA5}">
                      <a16:colId xmlns:a16="http://schemas.microsoft.com/office/drawing/2014/main" val="2371370122"/>
                    </a:ext>
                  </a:extLst>
                </a:gridCol>
                <a:gridCol w="1126253">
                  <a:extLst>
                    <a:ext uri="{9D8B030D-6E8A-4147-A177-3AD203B41FA5}">
                      <a16:colId xmlns:a16="http://schemas.microsoft.com/office/drawing/2014/main" val="1372907463"/>
                    </a:ext>
                  </a:extLst>
                </a:gridCol>
              </a:tblGrid>
              <a:tr h="290626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Program Quantifiable Performance Indicators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22253"/>
                  </a:ext>
                </a:extLst>
              </a:tr>
              <a:tr h="210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QPI #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 Weight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24959"/>
                  </a:ext>
                </a:extLst>
              </a:tr>
              <a:tr h="434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Electricity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incremental MWh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15%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13088"/>
                  </a:ext>
                </a:extLst>
              </a:tr>
              <a:tr h="434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Electricity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incremental MWh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15%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40585"/>
                  </a:ext>
                </a:extLst>
              </a:tr>
              <a:tr h="748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Peak Demand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net summer peak kW demand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 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“Passive” (EE caused) savings only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15%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98317"/>
                  </a:ext>
                </a:extLst>
              </a:tr>
              <a:tr h="748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Peak Demand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net winter peak kW demand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 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“Passive” (EE caused) savings only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15%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83162"/>
                  </a:ext>
                </a:extLst>
              </a:tr>
              <a:tr h="493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worth of lifetime resource benefits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41681"/>
                  </a:ext>
                </a:extLst>
              </a:tr>
              <a:tr h="493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savings minus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utility cost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14712"/>
                  </a:ext>
                </a:extLst>
              </a:tr>
              <a:tr h="434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95%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846288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2286001" y="4052592"/>
            <a:ext cx="228599" cy="89893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6572249" y="4757738"/>
            <a:ext cx="57151" cy="237425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162799" y="3714531"/>
            <a:ext cx="8382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FF0000"/>
              </a:solidFill>
              <a:latin typeface="Lucida Sans Unicode"/>
            </a:endParaRPr>
          </a:p>
          <a:p>
            <a:pPr algn="ctr"/>
            <a:r>
              <a:rPr lang="en-US" sz="4050" dirty="0" smtClean="0">
                <a:solidFill>
                  <a:srgbClr val="FF0000"/>
                </a:solidFill>
                <a:latin typeface="Lucida Sans Unicode"/>
              </a:rPr>
              <a:t>]</a:t>
            </a:r>
            <a:r>
              <a:rPr lang="en-US" sz="1800" dirty="0">
                <a:solidFill>
                  <a:srgbClr val="FF0000"/>
                </a:solidFill>
                <a:latin typeface="Lucida Sans Unicode"/>
              </a:rPr>
              <a:t>25%</a:t>
            </a:r>
            <a:endParaRPr lang="en-US" sz="4050" dirty="0">
              <a:solidFill>
                <a:srgbClr val="FF0000"/>
              </a:solidFill>
              <a:latin typeface="Lucida Sans Unicode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20BF445-3EB8-416F-A605-91CCE5995AE3}"/>
              </a:ext>
            </a:extLst>
          </p:cNvPr>
          <p:cNvSpPr/>
          <p:nvPr/>
        </p:nvSpPr>
        <p:spPr>
          <a:xfrm>
            <a:off x="763813" y="3818588"/>
            <a:ext cx="274881" cy="953398"/>
          </a:xfrm>
          <a:prstGeom prst="leftBrace">
            <a:avLst>
              <a:gd name="adj1" fmla="val 0"/>
              <a:gd name="adj2" fmla="val 50000"/>
            </a:avLst>
          </a:prstGeom>
          <a:noFill/>
          <a:ln w="55000" cap="flat" cmpd="thickThin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kern="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F1F54-1332-45E6-9C57-1E781845C4A7}"/>
              </a:ext>
            </a:extLst>
          </p:cNvPr>
          <p:cNvCxnSpPr>
            <a:cxnSpLocks/>
          </p:cNvCxnSpPr>
          <p:nvPr/>
        </p:nvCxnSpPr>
        <p:spPr>
          <a:xfrm flipH="1" flipV="1">
            <a:off x="710755" y="4258484"/>
            <a:ext cx="61240" cy="72080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C4B1FA-0D63-49F2-8FAA-42B6B7739A18}"/>
              </a:ext>
            </a:extLst>
          </p:cNvPr>
          <p:cNvSpPr txBox="1"/>
          <p:nvPr/>
        </p:nvSpPr>
        <p:spPr>
          <a:xfrm>
            <a:off x="457199" y="4951522"/>
            <a:ext cx="144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Lucida Sans Unicode"/>
              </a:rPr>
              <a:t>Consider combining into single Value?  </a:t>
            </a:r>
            <a:r>
              <a:rPr lang="en-US" sz="1800" dirty="0">
                <a:solidFill>
                  <a:srgbClr val="FF0000"/>
                </a:solidFill>
                <a:latin typeface="Lucida Sans Unicode"/>
              </a:rPr>
              <a:t>YES</a:t>
            </a:r>
            <a:endParaRPr lang="en-US" sz="18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A62BD-A958-4500-B567-DEBA854B5C70}"/>
              </a:ext>
            </a:extLst>
          </p:cNvPr>
          <p:cNvSpPr txBox="1"/>
          <p:nvPr/>
        </p:nvSpPr>
        <p:spPr>
          <a:xfrm>
            <a:off x="1966181" y="4955655"/>
            <a:ext cx="1539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Lucida Sans Unicode"/>
              </a:rPr>
              <a:t>Resources = Electric, gas, unregulated fuels, and water only. No NEIs   </a:t>
            </a:r>
            <a:r>
              <a:rPr lang="en-US" sz="1200" dirty="0">
                <a:solidFill>
                  <a:srgbClr val="FF0000"/>
                </a:solidFill>
                <a:latin typeface="Lucida Sans Unicode"/>
              </a:rPr>
              <a:t>OK</a:t>
            </a:r>
            <a:endParaRPr lang="en-US" sz="12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8307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499487"/>
              </p:ext>
            </p:extLst>
          </p:nvPr>
        </p:nvGraphicFramePr>
        <p:xfrm>
          <a:off x="3742520" y="5012817"/>
          <a:ext cx="3877479" cy="987934"/>
        </p:xfrm>
        <a:graphic>
          <a:graphicData uri="http://schemas.openxmlformats.org/drawingml/2006/table">
            <a:tbl>
              <a:tblPr firstRow="1" firstCol="1" bandRow="1"/>
              <a:tblGrid>
                <a:gridCol w="1096330">
                  <a:extLst>
                    <a:ext uri="{9D8B030D-6E8A-4147-A177-3AD203B41FA5}">
                      <a16:colId xmlns:a16="http://schemas.microsoft.com/office/drawing/2014/main" val="1951380913"/>
                    </a:ext>
                  </a:extLst>
                </a:gridCol>
                <a:gridCol w="2781149">
                  <a:extLst>
                    <a:ext uri="{9D8B030D-6E8A-4147-A177-3AD203B41FA5}">
                      <a16:colId xmlns:a16="http://schemas.microsoft.com/office/drawing/2014/main" val="2657610713"/>
                    </a:ext>
                  </a:extLst>
                </a:gridCol>
              </a:tblGrid>
              <a:tr h="2891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Program Minimum Performance Requirements:</a:t>
                      </a:r>
                      <a:b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performance incentive award if utility fails to achieve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37298"/>
                  </a:ext>
                </a:extLst>
              </a:tr>
              <a:tr h="204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Requirement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65777"/>
                  </a:ext>
                </a:extLst>
              </a:tr>
              <a:tr h="204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Benefit/Cost Ratio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benefits divided by total costs is greater than </a:t>
                      </a: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   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717922"/>
                  </a:ext>
                </a:extLst>
              </a:tr>
              <a:tr h="289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 for Low-Income Customers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on low-income programs is at least 17% of total program spending </a:t>
                      </a:r>
                      <a:r>
                        <a:rPr lang="en-US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 TO HAVE SOME LOW INCOME METRIC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72358"/>
                  </a:ext>
                </a:extLst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342900" y="228601"/>
            <a:ext cx="6988925" cy="870217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 fontAlgn="auto">
              <a:spcAft>
                <a:spcPts val="0"/>
              </a:spcAft>
            </a:pPr>
            <a:r>
              <a:rPr lang="en-US" sz="2775" dirty="0">
                <a:solidFill>
                  <a:srgbClr val="464646"/>
                </a:solidFill>
                <a:effectLst/>
                <a:latin typeface="Lucida Sans Unicode"/>
              </a:rPr>
              <a:t>OCA Proposed Framework</a:t>
            </a:r>
            <a:r>
              <a:rPr lang="en-US" sz="3075" dirty="0">
                <a:solidFill>
                  <a:srgbClr val="464646"/>
                </a:solidFill>
                <a:effectLst/>
                <a:latin typeface="Lucida Sans Unicode"/>
              </a:rPr>
              <a:t/>
            </a:r>
            <a:br>
              <a:rPr lang="en-US" sz="3075" dirty="0">
                <a:solidFill>
                  <a:srgbClr val="464646"/>
                </a:solidFill>
                <a:effectLst/>
                <a:latin typeface="Lucida Sans Unicode"/>
              </a:rPr>
            </a:br>
            <a:r>
              <a:rPr lang="en-US" sz="2325" dirty="0">
                <a:solidFill>
                  <a:srgbClr val="464646"/>
                </a:solidFill>
                <a:effectLst/>
                <a:latin typeface="Lucida Sans Unicode"/>
              </a:rPr>
              <a:t>Gas Programs</a:t>
            </a:r>
          </a:p>
          <a:p>
            <a:pPr algn="ctr" defTabSz="685800" fontAlgn="auto">
              <a:spcAft>
                <a:spcPts val="0"/>
              </a:spcAft>
            </a:pPr>
            <a:r>
              <a:rPr lang="en-US" sz="2100" b="0" dirty="0">
                <a:solidFill>
                  <a:srgbClr val="FF0000"/>
                </a:solidFill>
                <a:effectLst/>
                <a:latin typeface="Lucida Sans Unicode"/>
              </a:rPr>
              <a:t>(ACEEE suggested changes)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35485"/>
              </p:ext>
            </p:extLst>
          </p:nvPr>
        </p:nvGraphicFramePr>
        <p:xfrm>
          <a:off x="609600" y="1219201"/>
          <a:ext cx="7238999" cy="3674874"/>
        </p:xfrm>
        <a:graphic>
          <a:graphicData uri="http://schemas.openxmlformats.org/drawingml/2006/table">
            <a:tbl>
              <a:tblPr firstRow="1" firstCol="1" bandRow="1"/>
              <a:tblGrid>
                <a:gridCol w="648189">
                  <a:extLst>
                    <a:ext uri="{9D8B030D-6E8A-4147-A177-3AD203B41FA5}">
                      <a16:colId xmlns:a16="http://schemas.microsoft.com/office/drawing/2014/main" val="3837555745"/>
                    </a:ext>
                  </a:extLst>
                </a:gridCol>
                <a:gridCol w="1460256">
                  <a:extLst>
                    <a:ext uri="{9D8B030D-6E8A-4147-A177-3AD203B41FA5}">
                      <a16:colId xmlns:a16="http://schemas.microsoft.com/office/drawing/2014/main" val="2151430190"/>
                    </a:ext>
                  </a:extLst>
                </a:gridCol>
                <a:gridCol w="3443797">
                  <a:extLst>
                    <a:ext uri="{9D8B030D-6E8A-4147-A177-3AD203B41FA5}">
                      <a16:colId xmlns:a16="http://schemas.microsoft.com/office/drawing/2014/main" val="400271218"/>
                    </a:ext>
                  </a:extLst>
                </a:gridCol>
                <a:gridCol w="1686757">
                  <a:extLst>
                    <a:ext uri="{9D8B030D-6E8A-4147-A177-3AD203B41FA5}">
                      <a16:colId xmlns:a16="http://schemas.microsoft.com/office/drawing/2014/main" val="1007374151"/>
                    </a:ext>
                  </a:extLst>
                </a:gridCol>
              </a:tblGrid>
              <a:tr h="34896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Program Quantifiable Performance Indicators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79015"/>
                  </a:ext>
                </a:extLst>
              </a:tr>
              <a:tr h="269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QPI #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 Weight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11650"/>
                  </a:ext>
                </a:extLst>
              </a:tr>
              <a:tr h="539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Natural Gas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Incremental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Mcf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15% 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86983"/>
                  </a:ext>
                </a:extLst>
              </a:tr>
              <a:tr h="539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Natural Gas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incremental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Mcf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15%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50724"/>
                  </a:ext>
                </a:extLst>
              </a:tr>
              <a:tr h="565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Day Natural Gas Savings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Day Incremental Savings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Mcf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(From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EE caused savings only)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30%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34040"/>
                  </a:ext>
                </a:extLst>
              </a:tr>
              <a:tr h="539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Benefits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worth of lifetime resource benefits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55690"/>
                  </a:ext>
                </a:extLst>
              </a:tr>
              <a:tr h="50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savings minus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utility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561275"/>
                  </a:ext>
                </a:extLst>
              </a:tr>
              <a:tr h="348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885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382472" y="4720436"/>
            <a:ext cx="4763" cy="76039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79299" y="3732253"/>
            <a:ext cx="9735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50" dirty="0">
                <a:solidFill>
                  <a:srgbClr val="FF0000"/>
                </a:solidFill>
                <a:latin typeface="Lucida Sans Unicode"/>
              </a:rPr>
              <a:t>]</a:t>
            </a:r>
            <a:r>
              <a:rPr lang="en-US" sz="1800" dirty="0">
                <a:solidFill>
                  <a:srgbClr val="FF0000"/>
                </a:solidFill>
                <a:latin typeface="Lucida Sans Unicode"/>
              </a:rPr>
              <a:t>25</a:t>
            </a:r>
            <a:r>
              <a:rPr lang="en-US" sz="1800" dirty="0" smtClean="0">
                <a:solidFill>
                  <a:srgbClr val="FF0000"/>
                </a:solidFill>
                <a:latin typeface="Lucida Sans Unicode"/>
              </a:rPr>
              <a:t>%</a:t>
            </a:r>
            <a:endParaRPr lang="en-US" sz="4050" dirty="0">
              <a:solidFill>
                <a:srgbClr val="FF0000"/>
              </a:solidFill>
              <a:latin typeface="Lucida Sans Unicode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1513879" y="4047171"/>
            <a:ext cx="143471" cy="84558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28800" y="4907396"/>
            <a:ext cx="1726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Lucida Sans Unicode"/>
              </a:rPr>
              <a:t>Resources = Electric, gas, unregulated fuels, and water only. No </a:t>
            </a:r>
            <a:r>
              <a:rPr lang="en-US" sz="1800" dirty="0" smtClean="0">
                <a:solidFill>
                  <a:prstClr val="black"/>
                </a:solidFill>
                <a:latin typeface="Lucida Sans Unicode"/>
              </a:rPr>
              <a:t>NEIs  </a:t>
            </a:r>
            <a:r>
              <a:rPr lang="en-US" sz="1800" dirty="0" smtClean="0">
                <a:solidFill>
                  <a:srgbClr val="FF0000"/>
                </a:solidFill>
                <a:latin typeface="Lucida Sans Unicode"/>
              </a:rPr>
              <a:t>OK</a:t>
            </a:r>
            <a:endParaRPr lang="en-US" sz="18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BE9B089-5844-4000-BEE3-9B4DD1A06461}"/>
              </a:ext>
            </a:extLst>
          </p:cNvPr>
          <p:cNvSpPr/>
          <p:nvPr/>
        </p:nvSpPr>
        <p:spPr>
          <a:xfrm>
            <a:off x="297526" y="3732252"/>
            <a:ext cx="357861" cy="800100"/>
          </a:xfrm>
          <a:prstGeom prst="leftBrace">
            <a:avLst/>
          </a:prstGeom>
          <a:noFill/>
          <a:ln w="55000" cap="flat" cmpd="thickThin" algn="ctr">
            <a:solidFill>
              <a:sysClr val="windowText" lastClr="000000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kern="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74EF16-4861-43EB-84BF-77B44D5D38FF}"/>
              </a:ext>
            </a:extLst>
          </p:cNvPr>
          <p:cNvCxnSpPr>
            <a:cxnSpLocks/>
          </p:cNvCxnSpPr>
          <p:nvPr/>
        </p:nvCxnSpPr>
        <p:spPr>
          <a:xfrm flipH="1" flipV="1">
            <a:off x="197320" y="4171950"/>
            <a:ext cx="61240" cy="72080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9A4024-3B3B-407D-BC39-706081145FFB}"/>
              </a:ext>
            </a:extLst>
          </p:cNvPr>
          <p:cNvSpPr txBox="1"/>
          <p:nvPr/>
        </p:nvSpPr>
        <p:spPr>
          <a:xfrm>
            <a:off x="114299" y="4907396"/>
            <a:ext cx="148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Lucida Sans Unicode"/>
              </a:rPr>
              <a:t>Consider combining into single Value</a:t>
            </a:r>
            <a:r>
              <a:rPr lang="en-US" sz="1800" dirty="0" smtClean="0">
                <a:solidFill>
                  <a:prstClr val="black"/>
                </a:solidFill>
                <a:latin typeface="Lucida Sans Unicode"/>
              </a:rPr>
              <a:t>?  </a:t>
            </a:r>
            <a:r>
              <a:rPr lang="en-US" sz="1800" dirty="0" smtClean="0">
                <a:solidFill>
                  <a:srgbClr val="FF0000"/>
                </a:solidFill>
                <a:latin typeface="Lucida Sans Unicode"/>
              </a:rPr>
              <a:t>YES</a:t>
            </a:r>
            <a:endParaRPr lang="en-US" sz="18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8149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28600" y="609600"/>
            <a:ext cx="8763000" cy="586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192024" defTabSz="685800" fontAlgn="auto">
              <a:spcBef>
                <a:spcPts val="300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OCA recommends </a:t>
            </a:r>
            <a:r>
              <a:rPr lang="en-US" sz="1800" b="1" dirty="0">
                <a:solidFill>
                  <a:sysClr val="windowText" lastClr="000000"/>
                </a:solidFill>
                <a:latin typeface="Lucida Sans Unicode"/>
              </a:rPr>
              <a:t>no additional incentive to encourage the electric utilities to embrace “energy optimization” </a:t>
            </a: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because utilities already have an incentive to fuel switch via </a:t>
            </a:r>
            <a:r>
              <a:rPr lang="en-US" sz="1800" dirty="0" err="1">
                <a:solidFill>
                  <a:sysClr val="windowText" lastClr="000000"/>
                </a:solidFill>
                <a:latin typeface="Lucida Sans Unicode"/>
              </a:rPr>
              <a:t>Averch</a:t>
            </a: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-Johnson effect: load growth&gt;rate base growth&gt;more utility ROE&gt;more utility profits    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(AGREE)</a:t>
            </a:r>
          </a:p>
          <a:p>
            <a:pPr marL="274320" indent="-192024" defTabSz="685800" fontAlgn="auto">
              <a:spcBef>
                <a:spcPts val="300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1800" dirty="0" err="1">
                <a:solidFill>
                  <a:sysClr val="windowText" lastClr="000000"/>
                </a:solidFill>
                <a:latin typeface="Lucida Sans Unicode"/>
              </a:rPr>
              <a:t>Averch</a:t>
            </a: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-Johnson effect has led regulators to be skeptical of utilities encouraging load growth — including NH — because it has the potential to be detrimental to ratepayers   </a:t>
            </a: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(AGREE)</a:t>
            </a:r>
          </a:p>
          <a:p>
            <a:pPr marL="274320" indent="-192024" defTabSz="685800" fontAlgn="auto">
              <a:spcBef>
                <a:spcPts val="300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1800" b="1" dirty="0">
                <a:solidFill>
                  <a:sysClr val="windowText" lastClr="000000"/>
                </a:solidFill>
                <a:latin typeface="Lucida Sans Unicode"/>
              </a:rPr>
              <a:t>Because of strong inherent incentive, need to ensure only appropriate energy optimization is </a:t>
            </a:r>
            <a:r>
              <a:rPr lang="en-US" sz="1800" b="1" dirty="0" smtClean="0">
                <a:solidFill>
                  <a:sysClr val="windowText" lastClr="000000"/>
                </a:solidFill>
                <a:latin typeface="Lucida Sans Unicode"/>
              </a:rPr>
              <a:t>happening  </a:t>
            </a:r>
            <a:r>
              <a:rPr lang="en-US" sz="1800" b="1" dirty="0" smtClean="0">
                <a:solidFill>
                  <a:srgbClr val="FF0000"/>
                </a:solidFill>
                <a:latin typeface="Lucida Sans Unicode"/>
              </a:rPr>
              <a:t>(AGREE)</a:t>
            </a:r>
            <a:endParaRPr lang="en-US" sz="1800" b="1" dirty="0">
              <a:solidFill>
                <a:sysClr val="windowText" lastClr="000000"/>
              </a:solidFill>
              <a:latin typeface="Lucida Sans Unicode"/>
            </a:endParaRPr>
          </a:p>
          <a:p>
            <a:pPr marL="466344" lvl="1" indent="-17145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Should be only both cost-effective (TRC BCR&gt;1.0) </a:t>
            </a:r>
            <a:r>
              <a:rPr lang="en-US" sz="1800" u="sng" dirty="0">
                <a:solidFill>
                  <a:sysClr val="windowText" lastClr="000000"/>
                </a:solidFill>
                <a:latin typeface="Lucida Sans Unicode"/>
              </a:rPr>
              <a:t>AND</a:t>
            </a: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 positive </a:t>
            </a:r>
            <a:r>
              <a:rPr lang="en-US" sz="1800" i="1" dirty="0">
                <a:solidFill>
                  <a:sysClr val="windowText" lastClr="000000"/>
                </a:solidFill>
                <a:latin typeface="Lucida Sans Unicode"/>
              </a:rPr>
              <a:t>source</a:t>
            </a: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 Btu savings</a:t>
            </a:r>
          </a:p>
          <a:p>
            <a:pPr marL="294894" lvl="1" indent="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  <a:buNone/>
            </a:pP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(AGREE.  SUGGEST ADDING TWO ELEMENTS FROM </a:t>
            </a:r>
            <a:r>
              <a:rPr lang="en-US" sz="1800" b="1" dirty="0" smtClean="0">
                <a:solidFill>
                  <a:srgbClr val="FF0000"/>
                </a:solidFill>
                <a:latin typeface="Lucida Sans Unicode"/>
              </a:rPr>
              <a:t>MINNESOTA APPROACH:</a:t>
            </a:r>
            <a:endParaRPr lang="en-US" sz="1800" b="1" dirty="0">
              <a:solidFill>
                <a:srgbClr val="FF0000"/>
              </a:solidFill>
              <a:latin typeface="Lucida Sans Unicode"/>
            </a:endParaRPr>
          </a:p>
          <a:p>
            <a:pPr lvl="1">
              <a:spcAft>
                <a:spcPts val="450"/>
              </a:spcAft>
              <a:buClr>
                <a:srgbClr val="2DA2BF"/>
              </a:buClr>
            </a:pP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Should produce net reduction in GHG emissions</a:t>
            </a:r>
          </a:p>
          <a:p>
            <a:pPr lvl="1">
              <a:spcAft>
                <a:spcPts val="450"/>
              </a:spcAft>
              <a:buClr>
                <a:srgbClr val="2DA2BF"/>
              </a:buClr>
            </a:pPr>
            <a:r>
              <a:rPr lang="en-US" sz="1800" b="1" dirty="0">
                <a:solidFill>
                  <a:srgbClr val="FF0000"/>
                </a:solidFill>
                <a:latin typeface="Lucida Sans Unicode"/>
              </a:rPr>
              <a:t>Should be designed and implemented so as to not increase utility peak demand</a:t>
            </a:r>
          </a:p>
          <a:p>
            <a:pPr marL="466344" lvl="1" indent="-171450" defTabSz="685800" fontAlgn="auto">
              <a:spcBef>
                <a:spcPts val="243"/>
              </a:spcBef>
              <a:spcAft>
                <a:spcPts val="450"/>
              </a:spcAft>
              <a:buClr>
                <a:srgbClr val="2DA2BF"/>
              </a:buClr>
            </a:pPr>
            <a:r>
              <a:rPr lang="en-US" sz="1800" dirty="0">
                <a:solidFill>
                  <a:sysClr val="windowText" lastClr="000000"/>
                </a:solidFill>
                <a:latin typeface="Lucida Sans Unicode"/>
              </a:rPr>
              <a:t>Understand a separate working group will be dealing with this regarding cost-effectiveness</a:t>
            </a:r>
          </a:p>
          <a:p>
            <a:pPr marL="1385316" lvl="5" indent="-171450" defTabSz="685800">
              <a:spcBef>
                <a:spcPts val="263"/>
              </a:spcBef>
              <a:spcAft>
                <a:spcPts val="450"/>
              </a:spcAft>
              <a:buClr>
                <a:srgbClr val="DA1F28"/>
              </a:buClr>
            </a:pPr>
            <a:r>
              <a:rPr lang="en-US" sz="1400" dirty="0">
                <a:solidFill>
                  <a:sysClr val="windowText" lastClr="000000"/>
                </a:solidFill>
                <a:latin typeface="Lucida Sans Unicode"/>
              </a:rPr>
              <a:t>Savings claims are the important issue to resolve:  recommend source Btu savings converted back to kWh at source for kWh savings claims (or just have MMBtu goals)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67343" y="76201"/>
            <a:ext cx="6814358" cy="457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685800" fontAlgn="auto">
              <a:spcAft>
                <a:spcPts val="0"/>
              </a:spcAft>
            </a:pPr>
            <a:r>
              <a:rPr lang="en-US" sz="2400" dirty="0">
                <a:solidFill>
                  <a:srgbClr val="464646"/>
                </a:solidFill>
                <a:latin typeface="Lucida Sans Unicode"/>
              </a:rPr>
              <a:t>Energy Optimization</a:t>
            </a:r>
          </a:p>
        </p:txBody>
      </p:sp>
    </p:spTree>
    <p:extLst>
      <p:ext uri="{BB962C8B-B14F-4D97-AF65-F5344CB8AC3E}">
        <p14:creationId xmlns:p14="http://schemas.microsoft.com/office/powerpoint/2010/main" val="229152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OTHER ITEMS FOR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56260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800" u="sng" dirty="0"/>
              <a:t>Weighting of demand reduction vs. other metrics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Should only incentivize </a:t>
            </a:r>
            <a:r>
              <a:rPr lang="en-US" sz="1800" b="1" dirty="0"/>
              <a:t>EE driven peak demand reduction  </a:t>
            </a:r>
            <a:r>
              <a:rPr lang="en-US" sz="1800" dirty="0"/>
              <a:t>(“passive”) in the EE incentive framework</a:t>
            </a:r>
          </a:p>
          <a:p>
            <a:pPr marL="342900" lvl="1" indent="0">
              <a:buNone/>
            </a:pPr>
            <a:r>
              <a:rPr lang="en-US" sz="1800" dirty="0"/>
              <a:t>    (might consider a </a:t>
            </a:r>
            <a:r>
              <a:rPr lang="en-US" sz="1800" b="1" dirty="0"/>
              <a:t>separate</a:t>
            </a:r>
            <a:r>
              <a:rPr lang="en-US" sz="1800" dirty="0"/>
              <a:t> goal and framework for ‘active’ demand reduction, </a:t>
            </a:r>
            <a:r>
              <a:rPr lang="en-US" sz="1800" dirty="0" smtClean="0"/>
              <a:t>    	with lesser </a:t>
            </a:r>
            <a:r>
              <a:rPr lang="en-US" sz="1800" dirty="0"/>
              <a:t>levels of incentive)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MWh should still receive highest proportion (highest inherent disincentive to overcome)</a:t>
            </a:r>
          </a:p>
          <a:p>
            <a:pPr>
              <a:buFont typeface="+mj-lt"/>
              <a:buAutoNum type="arabicPeriod"/>
            </a:pPr>
            <a:r>
              <a:rPr lang="en-US" sz="1800" u="sng" dirty="0"/>
              <a:t>What about low-income metrics?</a:t>
            </a:r>
            <a:r>
              <a:rPr lang="en-US" sz="1800" dirty="0"/>
              <a:t>  (Other than minimum spend?)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Could have an LI savings metric, or LI participation targets  (MI has had both)</a:t>
            </a:r>
          </a:p>
          <a:p>
            <a:pPr>
              <a:buFont typeface="+mj-lt"/>
              <a:buAutoNum type="arabicPeriod"/>
            </a:pPr>
            <a:r>
              <a:rPr lang="en-US" sz="1800" u="sng" dirty="0"/>
              <a:t>Screening at the portfolio level?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That’s ok, another option is allowing certain exemptions from B/C screening (e.g., Low-Income program, pilot programs, etc.)</a:t>
            </a:r>
          </a:p>
          <a:p>
            <a:pPr>
              <a:buFont typeface="+mj-lt"/>
              <a:buAutoNum type="arabicPeriod"/>
            </a:pPr>
            <a:r>
              <a:rPr lang="en-US" sz="1800" u="sng" dirty="0"/>
              <a:t>Relevance of ‘energy optimization’ to EE performance incentives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EE performance incentives should focus on EE metrics.  (recall slide on utility inherent preferences</a:t>
            </a:r>
            <a:r>
              <a:rPr lang="en-US" sz="1800" dirty="0" smtClean="0"/>
              <a:t>)  Need to ensure that ‘energy optimization’ doesn’t displace actual utility 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To the extent ‘energy optimization’ results in </a:t>
            </a:r>
            <a:r>
              <a:rPr lang="en-US" sz="1800" b="1" dirty="0" smtClean="0"/>
              <a:t>increases</a:t>
            </a:r>
            <a:r>
              <a:rPr lang="en-US" sz="1800" dirty="0" smtClean="0"/>
              <a:t> in MWh sales and/or peak demand, those amounts should be netted out of EE savings claims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3244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210550" cy="144780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                         EXAMPLE PERFORMANCE INCENTIVE</a:t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                      FROM CONSUMERS ENERGY (MICHIGAN)</a:t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6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/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2000" dirty="0">
                <a:latin typeface="+mn-lt"/>
              </a:rPr>
              <a:t>Company must achieve the 1.0% annual savings EERS target in order to qualify for any incentive,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then the metrics below come into play to calculate the incentive amount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5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algn="ctr"/>
            <a:r>
              <a:rPr lang="en-US" sz="2000" b="0" dirty="0" smtClean="0">
                <a:latin typeface="Comic Sans MS" panose="030F0702030302020204" pitchFamily="66" charset="0"/>
              </a:rPr>
              <a:t>EXAMPLE STATES WITH MULTI-FACTOR EE INCENTIVES</a:t>
            </a:r>
            <a:endParaRPr lang="en-US" sz="2000" b="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8305800" cy="43757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F08D-6EC5-4687-9E76-BFAB5182F5F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5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533400"/>
          </a:xfrm>
        </p:spPr>
        <p:txBody>
          <a:bodyPr/>
          <a:lstStyle/>
          <a:p>
            <a:pPr algn="ctr"/>
            <a:r>
              <a:rPr lang="en-US" sz="2800" b="0" dirty="0" smtClean="0">
                <a:latin typeface="Comic Sans MS" panose="030F0702030302020204" pitchFamily="66" charset="0"/>
              </a:rPr>
              <a:t>TOPICS</a:t>
            </a:r>
            <a:endParaRPr lang="en-US" sz="2800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Putting performance incentives in context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Utility business model issues, and effect on energy efficiency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National review of state policy approaches and results</a:t>
            </a:r>
          </a:p>
          <a:p>
            <a:pPr marL="0" indent="0"/>
            <a:endParaRPr lang="en-US" sz="1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Responses to the OCA February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presentation</a:t>
            </a:r>
          </a:p>
          <a:p>
            <a:pPr marL="0" indent="0"/>
            <a:endParaRPr lang="en-US" sz="1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Recommendations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F08D-6EC5-4687-9E76-BFAB5182F5F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58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457200"/>
          </a:xfrm>
        </p:spPr>
        <p:txBody>
          <a:bodyPr/>
          <a:lstStyle/>
          <a:p>
            <a:pPr algn="ctr"/>
            <a:r>
              <a:rPr lang="en-US" sz="2800" b="0" dirty="0" smtClean="0">
                <a:latin typeface="Comic Sans MS" panose="030F0702030302020204" pitchFamily="66" charset="0"/>
              </a:rPr>
              <a:t>RECOMMENDATIONS</a:t>
            </a:r>
            <a:endParaRPr lang="en-US" sz="2800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Focus the </a:t>
            </a:r>
            <a:r>
              <a:rPr lang="en-US" sz="2000" b="1" dirty="0" smtClean="0"/>
              <a:t>Energy</a:t>
            </a:r>
            <a:r>
              <a:rPr lang="en-US" sz="2000" dirty="0" smtClean="0"/>
              <a:t> </a:t>
            </a:r>
            <a:r>
              <a:rPr lang="en-US" sz="2000" b="1" dirty="0" smtClean="0"/>
              <a:t>Efficiency</a:t>
            </a:r>
            <a:r>
              <a:rPr lang="en-US" sz="2000" dirty="0" smtClean="0"/>
              <a:t> performance incentives structure on </a:t>
            </a:r>
            <a:r>
              <a:rPr lang="en-US" sz="2000" b="1" i="1" u="sng" dirty="0" smtClean="0"/>
              <a:t>Energy</a:t>
            </a:r>
            <a:r>
              <a:rPr lang="en-US" sz="2000" b="1" i="1" dirty="0" smtClean="0"/>
              <a:t> </a:t>
            </a:r>
            <a:r>
              <a:rPr lang="en-US" sz="2000" b="1" i="1" u="sng" dirty="0" smtClean="0"/>
              <a:t>Efficiency</a:t>
            </a:r>
            <a:r>
              <a:rPr lang="en-US" sz="2000" b="1" dirty="0" smtClean="0"/>
              <a:t> </a:t>
            </a:r>
            <a:r>
              <a:rPr lang="en-US" sz="2000" dirty="0" smtClean="0"/>
              <a:t>outcomes</a:t>
            </a:r>
          </a:p>
          <a:p>
            <a:pPr marL="685800" lvl="1"/>
            <a:r>
              <a:rPr lang="en-US" sz="1800" dirty="0" smtClean="0"/>
              <a:t>That is the area of the utility’s greatest reluctance</a:t>
            </a:r>
          </a:p>
          <a:p>
            <a:pPr marL="685800" lvl="1"/>
            <a:r>
              <a:rPr lang="en-US" sz="1800" dirty="0" smtClean="0"/>
              <a:t>Other areas (e.g., load shifting, energy optimization, etc.) can be addressed with separate goals, and incentives (if any) can be lower</a:t>
            </a:r>
          </a:p>
          <a:p>
            <a:pPr marL="400050" indent="-457200">
              <a:buFont typeface="+mj-lt"/>
              <a:buAutoNum type="arabicPeriod"/>
            </a:pPr>
            <a:r>
              <a:rPr lang="en-US" sz="2000" dirty="0" smtClean="0"/>
              <a:t>The earlier slide (w/ ACEEE comments) is a reasonable weighting of energy, peak and total resource benefits</a:t>
            </a:r>
          </a:p>
          <a:p>
            <a:pPr marL="400050" indent="-457200">
              <a:buFont typeface="+mj-lt"/>
              <a:buAutoNum type="arabicPeriod"/>
            </a:pPr>
            <a:r>
              <a:rPr lang="en-US" sz="2000" dirty="0" smtClean="0"/>
              <a:t>A multi-factor approach featuring additional goals (e.g., low income EE) could be incorporated</a:t>
            </a:r>
          </a:p>
          <a:p>
            <a:pPr marL="400050" indent="-457200">
              <a:buFont typeface="+mj-lt"/>
              <a:buAutoNum type="arabicPeriod"/>
            </a:pPr>
            <a:r>
              <a:rPr lang="en-US" sz="2000" dirty="0" smtClean="0"/>
              <a:t>Leaving NEI’s out of the total resource benefits is ok, as long as ‘utility cost’ is the cost metric used </a:t>
            </a:r>
            <a:r>
              <a:rPr lang="en-US" sz="2000" dirty="0" smtClean="0"/>
              <a:t> (</a:t>
            </a:r>
            <a:r>
              <a:rPr lang="en-US" sz="2000" dirty="0" smtClean="0"/>
              <a:t>i.e., participant costs not included</a:t>
            </a:r>
            <a:r>
              <a:rPr lang="en-US" sz="2000" dirty="0" smtClean="0"/>
              <a:t>)          See the new </a:t>
            </a:r>
            <a:r>
              <a:rPr lang="en-US" sz="2000" dirty="0" smtClean="0"/>
              <a:t>National Standard Practice Manual (NSPM)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nationalefficiencyscreening.org/wp-content/uploads/2017/05/NSPM_May-2017_final.pdf</a:t>
            </a:r>
            <a:r>
              <a:rPr lang="en-US" sz="1600" dirty="0" smtClean="0"/>
              <a:t> </a:t>
            </a:r>
            <a:endParaRPr lang="en-US" sz="2200" dirty="0" smtClean="0"/>
          </a:p>
          <a:p>
            <a:pPr marL="400050" indent="-457200">
              <a:buFont typeface="+mj-lt"/>
              <a:buAutoNum type="arabicPeriod"/>
            </a:pPr>
            <a:r>
              <a:rPr lang="en-US" sz="2000" dirty="0" smtClean="0"/>
              <a:t>Cost-effectiveness screening could be done at the portfolio level, or exceptions could be made for special program categories (e.g., low-income programs, pilot programs, etc.)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F08D-6EC5-4687-9E76-BFAB5182F5F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54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01516" y="381000"/>
            <a:ext cx="72566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9pPr>
          </a:lstStyle>
          <a:p>
            <a:pPr algn="ctr"/>
            <a:r>
              <a:rPr lang="en-US" sz="2100" b="0" kern="0" dirty="0">
                <a:latin typeface="Comic Sans MS" panose="030F0702030302020204" pitchFamily="66" charset="0"/>
              </a:rPr>
              <a:t>SOME KEY REFERENCES FOR EE </a:t>
            </a:r>
            <a:r>
              <a:rPr lang="en-US" sz="2100" b="0" kern="0" dirty="0" smtClean="0">
                <a:latin typeface="Comic Sans MS" panose="030F0702030302020204" pitchFamily="66" charset="0"/>
              </a:rPr>
              <a:t>INCENTIVES POLICY</a:t>
            </a:r>
            <a:endParaRPr lang="en-US" sz="2100" b="0" kern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9144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6" charset="0"/>
              <a:buChar char="•"/>
              <a:defRPr sz="2800">
                <a:solidFill>
                  <a:srgbClr val="32323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32323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2323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9pPr>
          </a:lstStyle>
          <a:p>
            <a:pPr defTabSz="685800">
              <a:buFont typeface="Arial" panose="020B0604020202020204" pitchFamily="34" charset="0"/>
              <a:buChar char="•"/>
            </a:pPr>
            <a:r>
              <a:rPr lang="en-US" sz="1650" b="1" i="1" kern="0" dirty="0" smtClean="0">
                <a:latin typeface="Arial"/>
                <a:ea typeface="Osaka"/>
              </a:rPr>
              <a:t>Carrots </a:t>
            </a:r>
            <a:r>
              <a:rPr lang="en-US" sz="1650" b="1" i="1" kern="0" dirty="0">
                <a:latin typeface="Arial"/>
                <a:ea typeface="Osaka"/>
              </a:rPr>
              <a:t>for Utilities: Providing Financial Returns for Utility Investments in Energy </a:t>
            </a:r>
            <a:r>
              <a:rPr lang="en-US" sz="1650" b="1" i="1" kern="0" dirty="0" smtClean="0">
                <a:latin typeface="Arial"/>
                <a:ea typeface="Osaka"/>
              </a:rPr>
              <a:t>Efficiency</a:t>
            </a:r>
            <a:r>
              <a:rPr lang="en-US" sz="1650" kern="0" dirty="0" smtClean="0">
                <a:latin typeface="Arial"/>
                <a:ea typeface="Osaka"/>
              </a:rPr>
              <a:t> </a:t>
            </a:r>
          </a:p>
          <a:p>
            <a:pPr marL="0" indent="0" defTabSz="685800"/>
            <a:r>
              <a:rPr lang="en-US" sz="1650" kern="0" dirty="0">
                <a:latin typeface="Arial"/>
                <a:ea typeface="Osaka"/>
              </a:rPr>
              <a:t> </a:t>
            </a:r>
            <a:r>
              <a:rPr lang="en-US" sz="1650" kern="0" dirty="0"/>
              <a:t>     ACEEE Research Report U111,  January </a:t>
            </a:r>
            <a:r>
              <a:rPr lang="en-US" sz="1650" kern="0" dirty="0">
                <a:latin typeface="Arial"/>
                <a:ea typeface="Osaka"/>
              </a:rPr>
              <a:t>2011</a:t>
            </a:r>
          </a:p>
          <a:p>
            <a:pPr marL="0" indent="0" defTabSz="685800"/>
            <a:r>
              <a:rPr lang="en-US" sz="1650" b="1" i="1" kern="0" dirty="0">
                <a:latin typeface="Arial"/>
                <a:ea typeface="Osaka"/>
              </a:rPr>
              <a:t>     </a:t>
            </a:r>
            <a:r>
              <a:rPr lang="en-US" sz="1650" kern="0" dirty="0">
                <a:latin typeface="Arial"/>
                <a:ea typeface="Osaka"/>
                <a:hlinkClick r:id="rId2"/>
              </a:rPr>
              <a:t>http://www.aceee.org/research-report/u111</a:t>
            </a:r>
            <a:r>
              <a:rPr lang="en-US" sz="1650" kern="0" dirty="0">
                <a:latin typeface="Arial"/>
                <a:ea typeface="Osaka"/>
              </a:rPr>
              <a:t> </a:t>
            </a:r>
            <a:endParaRPr lang="en-US" sz="1650" kern="0" dirty="0" smtClean="0">
              <a:latin typeface="Arial"/>
              <a:ea typeface="Osaka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650" b="1" i="1" kern="0" dirty="0"/>
              <a:t>Beyond Carrots for Utilities: A National Review of Performance Incentives for Energy Efficiency </a:t>
            </a:r>
          </a:p>
          <a:p>
            <a:pPr marL="0" indent="0" defTabSz="685800"/>
            <a:r>
              <a:rPr lang="en-US" sz="1650" kern="0" dirty="0" smtClean="0"/>
              <a:t>     ACEEE Research </a:t>
            </a:r>
            <a:r>
              <a:rPr lang="en-US" sz="1650" kern="0" dirty="0"/>
              <a:t>Report </a:t>
            </a:r>
            <a:r>
              <a:rPr lang="en-US" sz="1650" kern="0" dirty="0" smtClean="0"/>
              <a:t>2015</a:t>
            </a:r>
          </a:p>
          <a:p>
            <a:pPr marL="0" indent="0" defTabSz="685800"/>
            <a:r>
              <a:rPr lang="en-US" sz="1650" kern="0" dirty="0"/>
              <a:t>     </a:t>
            </a:r>
            <a:r>
              <a:rPr lang="en-US" sz="1650" kern="0" dirty="0">
                <a:hlinkClick r:id="rId3"/>
              </a:rPr>
              <a:t>https://</a:t>
            </a:r>
            <a:r>
              <a:rPr lang="en-US" sz="1650" kern="0" dirty="0" smtClean="0">
                <a:hlinkClick r:id="rId3"/>
              </a:rPr>
              <a:t>aceee.org/research-report/u1504</a:t>
            </a:r>
            <a:r>
              <a:rPr lang="en-US" sz="1650" kern="0" dirty="0" smtClean="0"/>
              <a:t> </a:t>
            </a:r>
            <a:endParaRPr lang="en-US" sz="1650" kern="0" dirty="0"/>
          </a:p>
          <a:p>
            <a:pPr marL="0" indent="0" defTabSz="685800"/>
            <a:r>
              <a:rPr lang="en-US" sz="400" kern="0" dirty="0" smtClean="0"/>
              <a:t> </a:t>
            </a:r>
            <a:endParaRPr lang="en-US" sz="400" kern="0" dirty="0" smtClean="0">
              <a:latin typeface="Arial"/>
              <a:ea typeface="Osaka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650" b="1" i="1" kern="0" dirty="0" smtClean="0"/>
              <a:t>Policies Matter: Creating a Foundation for an Energy-Efficient Utility of the Future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ACEEE White Paper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https://aceee.org/policies-matter-creating-foundation-energy</a:t>
            </a:r>
            <a:endParaRPr lang="en-US" sz="16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0000"/>
                </a:solidFill>
                <a:latin typeface="&amp;quot"/>
              </a:rPr>
              <a:t>Snapshot </a:t>
            </a:r>
            <a:r>
              <a:rPr lang="en-US" sz="1800" b="1" i="1" dirty="0">
                <a:solidFill>
                  <a:srgbClr val="000000"/>
                </a:solidFill>
                <a:latin typeface="&amp;quot"/>
              </a:rPr>
              <a:t>of Energy Efficiency Performance Incentives for Electric </a:t>
            </a:r>
            <a:r>
              <a:rPr lang="en-US" sz="1800" b="1" i="1" dirty="0" smtClean="0">
                <a:solidFill>
                  <a:srgbClr val="000000"/>
                </a:solidFill>
                <a:latin typeface="&amp;quot"/>
              </a:rPr>
              <a:t>Utilities</a:t>
            </a:r>
            <a:endParaRPr lang="en-US" sz="1800" b="1" i="1" dirty="0">
              <a:solidFill>
                <a:srgbClr val="000000"/>
              </a:solidFill>
              <a:latin typeface="&amp;quot"/>
            </a:endParaRPr>
          </a:p>
          <a:p>
            <a:pPr marL="0" lvl="0" indent="0">
              <a:spcBef>
                <a:spcPct val="0"/>
              </a:spcBef>
            </a:pPr>
            <a:r>
              <a:rPr lang="en-US" sz="1800" cap="all" dirty="0" smtClean="0">
                <a:solidFill>
                  <a:srgbClr val="000000"/>
                </a:solidFill>
                <a:latin typeface="&amp;quot"/>
              </a:rPr>
              <a:t>      </a:t>
            </a:r>
            <a:r>
              <a:rPr lang="en-US" sz="1650" cap="all" dirty="0" err="1" smtClean="0">
                <a:solidFill>
                  <a:srgbClr val="000000"/>
                </a:solidFill>
                <a:latin typeface="&amp;quot"/>
              </a:rPr>
              <a:t>aceee</a:t>
            </a:r>
            <a:r>
              <a:rPr lang="en-US" sz="1650" cap="all" dirty="0" smtClean="0">
                <a:solidFill>
                  <a:srgbClr val="000000"/>
                </a:solidFill>
                <a:latin typeface="&amp;quot"/>
              </a:rPr>
              <a:t> </a:t>
            </a:r>
            <a:r>
              <a:rPr lang="en-US" sz="1650" dirty="0" smtClean="0">
                <a:solidFill>
                  <a:srgbClr val="000000"/>
                </a:solidFill>
                <a:latin typeface="&amp;quot"/>
                <a:ea typeface="ヒラギノ角ゴ Pro W3" pitchFamily="-110" charset="-128"/>
              </a:rPr>
              <a:t>Topic Brief, December, </a:t>
            </a:r>
            <a:r>
              <a:rPr lang="en-US" sz="1650" dirty="0">
                <a:solidFill>
                  <a:srgbClr val="000000"/>
                </a:solidFill>
                <a:latin typeface="&amp;quot"/>
                <a:ea typeface="ヒラギノ角ゴ Pro W3" pitchFamily="-110" charset="-128"/>
              </a:rPr>
              <a:t>2018 </a:t>
            </a:r>
            <a:endParaRPr lang="en-US" sz="1650" dirty="0" smtClean="0">
              <a:solidFill>
                <a:srgbClr val="000000"/>
              </a:solidFill>
              <a:latin typeface="&amp;quot"/>
              <a:ea typeface="ヒラギノ角ゴ Pro W3" pitchFamily="-110" charset="-128"/>
            </a:endParaRPr>
          </a:p>
          <a:p>
            <a:pPr marL="0" lvl="0" indent="0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&amp;quot"/>
                <a:ea typeface="ヒラギノ角ゴ Pro W3" pitchFamily="-110" charset="-128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&amp;quot"/>
                <a:ea typeface="ヒラギノ角ゴ Pro W3" pitchFamily="-110" charset="-128"/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latin typeface="&amp;quot"/>
                <a:ea typeface="ヒラギノ角ゴ Pro W3" pitchFamily="-110" charset="-128"/>
                <a:hlinkClick r:id="rId5"/>
              </a:rPr>
              <a:t>https</a:t>
            </a:r>
            <a:r>
              <a:rPr lang="en-US" sz="1800" dirty="0">
                <a:solidFill>
                  <a:srgbClr val="000000"/>
                </a:solidFill>
                <a:latin typeface="&amp;quot"/>
                <a:ea typeface="ヒラギノ角ゴ Pro W3" pitchFamily="-110" charset="-128"/>
                <a:hlinkClick r:id="rId5"/>
              </a:rPr>
              <a:t>://</a:t>
            </a:r>
            <a:r>
              <a:rPr lang="en-US" sz="1800" dirty="0" smtClean="0">
                <a:solidFill>
                  <a:srgbClr val="000000"/>
                </a:solidFill>
                <a:latin typeface="&amp;quot"/>
                <a:ea typeface="ヒラギノ角ゴ Pro W3" pitchFamily="-110" charset="-128"/>
                <a:hlinkClick r:id="rId5"/>
              </a:rPr>
              <a:t>aceee.org/topic-brief/pims-121118</a:t>
            </a:r>
            <a:r>
              <a:rPr lang="en-US" sz="1800" dirty="0" smtClean="0">
                <a:solidFill>
                  <a:srgbClr val="000000"/>
                </a:solidFill>
                <a:latin typeface="&amp;quot"/>
                <a:ea typeface="ヒラギノ角ゴ Pro W3" pitchFamily="-110" charset="-128"/>
              </a:rPr>
              <a:t> </a:t>
            </a:r>
            <a:endParaRPr lang="en-US" sz="1800" dirty="0">
              <a:solidFill>
                <a:srgbClr val="000000"/>
              </a:solidFill>
              <a:latin typeface="&amp;quot"/>
              <a:ea typeface="ヒラギノ角ゴ Pro W3" pitchFamily="-110" charset="-128"/>
            </a:endParaRPr>
          </a:p>
          <a:p>
            <a:r>
              <a:rPr lang="en-US" sz="1800" cap="all" dirty="0">
                <a:solidFill>
                  <a:srgbClr val="000000"/>
                </a:solidFill>
                <a:latin typeface="&amp;quot"/>
              </a:rPr>
              <a:t>      </a:t>
            </a:r>
            <a:endParaRPr lang="en-US" sz="1650" kern="0" dirty="0">
              <a:latin typeface="Arial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09499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 bwMode="auto">
          <a:xfrm>
            <a:off x="5772150" y="5543550"/>
            <a:ext cx="742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9pPr>
          </a:lstStyle>
          <a:p>
            <a:pPr>
              <a:defRPr/>
            </a:pPr>
            <a:endParaRPr lang="en-US" sz="1050" dirty="0">
              <a:solidFill>
                <a:srgbClr val="969696"/>
              </a:solidFill>
              <a:ea typeface="Osak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14350" y="1028700"/>
            <a:ext cx="764667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8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Comic Sans MS" panose="030F0702030302020204" pitchFamily="66" charset="0"/>
              </a:rPr>
              <a:t>THE CORE CHALLENGE…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71847" y="1771650"/>
            <a:ext cx="652757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8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3pPr>
            <a:lvl4pPr marL="1600200" indent="-228600">
              <a:spcBef>
                <a:spcPct val="20000"/>
              </a:spcBef>
              <a:buChar char="o"/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 pitchFamily="-16" charset="-128"/>
              </a:defRPr>
            </a:lvl9pPr>
          </a:lstStyle>
          <a:p>
            <a:pPr marL="257175" indent="-257175" defTabSz="685800" eaLnBrk="1" hangingPunct="1"/>
            <a:r>
              <a:rPr lang="en-US" altLang="en-US" sz="2100" b="1" i="1" kern="0" dirty="0"/>
              <a:t>Utilities do not voluntarily engage in (or fund)</a:t>
            </a:r>
          </a:p>
          <a:p>
            <a:pPr marL="257175" indent="-257175" defTabSz="685800" eaLnBrk="1" hangingPunct="1"/>
            <a:r>
              <a:rPr lang="en-US" altLang="en-US" sz="2100" b="1" i="1" kern="0" dirty="0"/>
              <a:t> “serious” customer energy efficiency programs</a:t>
            </a:r>
          </a:p>
          <a:p>
            <a:pPr marL="257175" indent="-257175" defTabSz="685800" eaLnBrk="1" hangingPunct="1"/>
            <a:endParaRPr lang="en-US" altLang="en-US" sz="525" b="1" i="1" kern="0" dirty="0"/>
          </a:p>
          <a:p>
            <a:pPr marL="257175" indent="-257175" defTabSz="685800" eaLnBrk="1" hangingPunct="1"/>
            <a:r>
              <a:rPr lang="en-US" altLang="en-US" sz="1800" i="1" kern="0" dirty="0"/>
              <a:t>	         	 </a:t>
            </a:r>
            <a:endParaRPr lang="en-US" altLang="en-US" sz="1800" kern="0" dirty="0"/>
          </a:p>
          <a:p>
            <a:pPr marL="257175" indent="-257175" defTabSz="685800" eaLnBrk="1" hangingPunct="1"/>
            <a:r>
              <a:rPr lang="en-US" altLang="en-US" sz="1950" b="1" i="1" kern="0" dirty="0"/>
              <a:t>Why not?</a:t>
            </a:r>
          </a:p>
          <a:p>
            <a:pPr marL="257175" indent="-257175" defTabSz="685800" eaLnBrk="1" hangingPunct="1"/>
            <a:r>
              <a:rPr lang="en-US" altLang="en-US" sz="1950" b="1" i="1" kern="0" dirty="0"/>
              <a:t>  Economics</a:t>
            </a:r>
          </a:p>
          <a:p>
            <a:pPr marL="557213" lvl="1" indent="-214313" defTabSz="685800" eaLnBrk="1" hangingPunct="1"/>
            <a:r>
              <a:rPr lang="en-US" altLang="en-US" sz="1950" kern="0" dirty="0"/>
              <a:t>Higher energy sales typically means higher profit (and vice-versa)</a:t>
            </a:r>
          </a:p>
          <a:p>
            <a:pPr marL="257175" indent="-257175" defTabSz="685800" eaLnBrk="1" hangingPunct="1"/>
            <a:r>
              <a:rPr lang="en-US" altLang="en-US" sz="1950" b="1" i="1" kern="0" dirty="0"/>
              <a:t>  Organizational Traditions</a:t>
            </a:r>
          </a:p>
          <a:p>
            <a:pPr marL="557213" lvl="1" indent="-214313" defTabSz="685800" eaLnBrk="1" hangingPunct="1"/>
            <a:r>
              <a:rPr lang="en-US" altLang="en-US" sz="1950" kern="0" dirty="0"/>
              <a:t>Institutional focus traditionally on supply side</a:t>
            </a:r>
          </a:p>
          <a:p>
            <a:pPr marL="257175" indent="-257175" defTabSz="685800" eaLnBrk="1" hangingPunct="1"/>
            <a:endParaRPr lang="en-US" alt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118456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 bwMode="auto">
          <a:xfrm>
            <a:off x="5790570" y="5543550"/>
            <a:ext cx="92911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9pPr>
          </a:lstStyle>
          <a:p>
            <a:pPr defTabSz="685800">
              <a:defRPr/>
            </a:pPr>
            <a:fld id="{0CF229B7-4A1B-4004-8E49-A17CF071A12A}" type="slidenum">
              <a:rPr lang="en-US" sz="1050">
                <a:solidFill>
                  <a:srgbClr val="969696"/>
                </a:solidFill>
              </a:rPr>
              <a:pPr defTabSz="685800">
                <a:defRPr/>
              </a:pPr>
              <a:t>5</a:t>
            </a:fld>
            <a:endParaRPr lang="en-US" sz="1050">
              <a:solidFill>
                <a:srgbClr val="969696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94383" y="1143000"/>
            <a:ext cx="8362056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pitchFamily="34" charset="0"/>
                <a:ea typeface="Osaka" pitchFamily="-16" charset="-128"/>
              </a:defRPr>
            </a:lvl9pPr>
          </a:lstStyle>
          <a:p>
            <a:pPr algn="ctr"/>
            <a:r>
              <a:rPr lang="en-US" altLang="en-US" sz="1800" b="0" kern="0">
                <a:solidFill>
                  <a:srgbClr val="000000"/>
                </a:solidFill>
                <a:latin typeface="Comic Sans MS" panose="030F0702030302020204" pitchFamily="66" charset="0"/>
              </a:rPr>
              <a:t>UTILITIES HAVE 3 SPECIFIC REGULATORY CONCERNS REGARDING THE FINANCIAL EFFECTS OF EE PROGRAMS</a:t>
            </a:r>
            <a:endParaRPr lang="en-US" altLang="en-US" sz="2700" kern="0">
              <a:latin typeface="Arial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98763" y="2072986"/>
            <a:ext cx="7861762" cy="34705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16" charset="0"/>
              <a:buChar char="•"/>
              <a:defRPr sz="2800">
                <a:solidFill>
                  <a:srgbClr val="32323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32323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rgbClr val="32323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Cost recovery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for the direct costs of a program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Addressing the disincentives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“lost revenues” resulting from energy efficiency improvements that reduce customer energy use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Providing an opportunity for earnings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from energy efficiency program activity (to reflect the fact that they can generate earnings from supply-side investment)</a:t>
            </a:r>
          </a:p>
          <a:p>
            <a:endParaRPr lang="en-US" altLang="en-US" sz="2400" kern="0" dirty="0">
              <a:latin typeface="Arial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5904870" y="5657850"/>
            <a:ext cx="92911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defTabSz="685800">
              <a:spcBef>
                <a:spcPct val="0"/>
              </a:spcBef>
            </a:pPr>
            <a:fld id="{34897261-EDB0-4C31-8E65-92CA4A431B2C}" type="slidenum">
              <a:rPr lang="en-US" altLang="en-US" sz="1050">
                <a:solidFill>
                  <a:srgbClr val="969696"/>
                </a:solidFill>
              </a:rPr>
              <a:pPr defTabSz="685800">
                <a:spcBef>
                  <a:spcPct val="0"/>
                </a:spcBef>
              </a:pPr>
              <a:t>5</a:t>
            </a:fld>
            <a:endParaRPr lang="en-US" altLang="en-US" sz="105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4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 bwMode="auto">
          <a:xfrm>
            <a:off x="5827741" y="5543550"/>
            <a:ext cx="8369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16" charset="-128"/>
                <a:cs typeface="+mn-cs"/>
              </a:defRPr>
            </a:lvl9pPr>
          </a:lstStyle>
          <a:p>
            <a:pPr defTabSz="685800">
              <a:defRPr/>
            </a:pPr>
            <a:endParaRPr lang="en-US" sz="1050" dirty="0">
              <a:solidFill>
                <a:srgbClr val="96969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16232" y="685800"/>
            <a:ext cx="6695902" cy="7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23232"/>
                </a:solidFill>
                <a:latin typeface="Arial" charset="0"/>
                <a:ea typeface="Osaka" pitchFamily="-16" charset="-128"/>
              </a:defRPr>
            </a:lvl9pPr>
          </a:lstStyle>
          <a:p>
            <a:pPr>
              <a:defRPr/>
            </a:pPr>
            <a:r>
              <a:rPr lang="en-US" sz="2100" b="0" kern="0" dirty="0" smtClean="0">
                <a:latin typeface="Comic Sans MS" panose="030F0702030302020204" pitchFamily="66" charset="0"/>
              </a:rPr>
              <a:t>3 LEGS OF THE FINANCIAL STOOL FOR UTILITY ENERGY EFFICIENCY PROGRAMS</a:t>
            </a:r>
            <a:endParaRPr lang="en-US" sz="2100" b="0" kern="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2438" y="1943100"/>
            <a:ext cx="3458561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defRPr sz="32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8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o"/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23232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marL="342900" indent="-342900" algn="ctr" defTabSz="685800" eaLnBrk="1" hangingPunct="1">
              <a:buFontTx/>
              <a:buAutoNum type="arabicPeriod"/>
            </a:pPr>
            <a:r>
              <a:rPr lang="en-US" altLang="en-US" sz="1600" kern="0" dirty="0"/>
              <a:t>Cost recovery (of expenditures on programs, incl. customer incentives and program costs)</a:t>
            </a:r>
          </a:p>
          <a:p>
            <a:pPr marL="342900" indent="-342900" algn="ctr" defTabSz="685800" eaLnBrk="1" hangingPunct="1">
              <a:buFontTx/>
              <a:buAutoNum type="arabicPeriod"/>
            </a:pPr>
            <a:endParaRPr lang="en-US" altLang="en-US" sz="900" kern="0" dirty="0"/>
          </a:p>
          <a:p>
            <a:pPr marL="342900" indent="-342900" algn="ctr" defTabSz="685800" eaLnBrk="1" hangingPunct="1">
              <a:buFontTx/>
              <a:buAutoNum type="arabicPeriod"/>
            </a:pPr>
            <a:r>
              <a:rPr lang="en-US" altLang="en-US" sz="1600" kern="0" dirty="0"/>
              <a:t>Addressing “Through-put incentive” (more sales = more revenue).</a:t>
            </a:r>
          </a:p>
          <a:p>
            <a:pPr marL="0" indent="0" algn="ctr" defTabSz="685800" eaLnBrk="1" hangingPunct="1"/>
            <a:r>
              <a:rPr lang="en-US" altLang="en-US" sz="1600" kern="0" dirty="0"/>
              <a:t>[policy: “decoupling”]</a:t>
            </a:r>
          </a:p>
          <a:p>
            <a:pPr marL="0" indent="0" algn="ctr" defTabSz="685800" eaLnBrk="1" hangingPunct="1"/>
            <a:endParaRPr lang="en-US" altLang="en-US" sz="900" kern="0" dirty="0"/>
          </a:p>
          <a:p>
            <a:pPr marL="342900" indent="-342900" algn="ctr" defTabSz="685800" eaLnBrk="1" hangingPunct="1">
              <a:buFont typeface="+mj-lt"/>
              <a:buAutoNum type="arabicPeriod" startAt="3"/>
            </a:pPr>
            <a:r>
              <a:rPr lang="en-US" altLang="en-US" sz="1600" kern="0" dirty="0"/>
              <a:t>Opportunity to earn on investments (comparable to supply-side)</a:t>
            </a:r>
          </a:p>
          <a:p>
            <a:pPr marL="0" indent="0" algn="ctr" defTabSz="685800" eaLnBrk="1" hangingPunct="1"/>
            <a:r>
              <a:rPr lang="en-US" altLang="en-US" sz="1600" kern="0" dirty="0"/>
              <a:t>[policy: performance incentives]</a:t>
            </a:r>
          </a:p>
        </p:txBody>
      </p:sp>
      <p:pic>
        <p:nvPicPr>
          <p:cNvPr id="7" name="Picture 4" descr="C:\Documents and Settings\Dan York\Local Settings\Temporary Internet Files\Content.IE5\ZF4V33WW\MC90029551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2236"/>
            <a:ext cx="3388190" cy="3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396240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400" i="1" dirty="0"/>
              <a:t>NATIONAL REVIEW OF STATE </a:t>
            </a:r>
            <a:r>
              <a:rPr lang="en-US" sz="2400" i="1" dirty="0" smtClean="0"/>
              <a:t>POLICIES</a:t>
            </a:r>
          </a:p>
          <a:p>
            <a:pPr marL="0" indent="0" algn="ctr"/>
            <a:endParaRPr lang="en-US" sz="2400" i="1" dirty="0"/>
          </a:p>
          <a:p>
            <a:pPr marL="0" indent="0" algn="ctr"/>
            <a:endParaRPr lang="en-US" sz="2400" i="1" dirty="0" smtClean="0"/>
          </a:p>
          <a:p>
            <a:pPr marL="0" indent="0" algn="ctr"/>
            <a:endParaRPr lang="en-US" sz="2400" i="1" dirty="0" smtClean="0"/>
          </a:p>
          <a:p>
            <a:pPr marL="0" indent="0" algn="ctr"/>
            <a:endParaRPr lang="en-US" sz="2400" i="1" dirty="0" smtClean="0"/>
          </a:p>
          <a:p>
            <a:pPr marL="0" indent="0"/>
            <a:r>
              <a:rPr lang="en-US" sz="1800" dirty="0" smtClean="0"/>
              <a:t>From: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Matter: Creating a Foundation for an Energy-Efficient Utility of the Future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ACEEE White Paper, Maggie Molina and Marty Kushler, 2015</a:t>
            </a:r>
          </a:p>
          <a:p>
            <a:r>
              <a:rPr lang="en-US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https://aceee.org/policies-matter-creating-foundation-energy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434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531A-6CB5-4915-AFDF-1B219EEF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4842"/>
            <a:ext cx="7886700" cy="9040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25" dirty="0">
                <a:latin typeface="Comic Sans MS" panose="030F0702030302020204" pitchFamily="66" charset="0"/>
              </a:rPr>
              <a:t>NUMBER OF STATES WITH EACH TYPE OF UTILITY EE POLICY </a:t>
            </a: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/>
              <a:t>(As of our 2015 Analysis)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006696-38B5-4BEF-A3C2-F6D687F3E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65161"/>
              </p:ext>
            </p:extLst>
          </p:nvPr>
        </p:nvGraphicFramePr>
        <p:xfrm>
          <a:off x="1390303" y="2057402"/>
          <a:ext cx="5841770" cy="358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9239">
                  <a:extLst>
                    <a:ext uri="{9D8B030D-6E8A-4147-A177-3AD203B41FA5}">
                      <a16:colId xmlns:a16="http://schemas.microsoft.com/office/drawing/2014/main" val="1844755935"/>
                    </a:ext>
                  </a:extLst>
                </a:gridCol>
                <a:gridCol w="1752531">
                  <a:extLst>
                    <a:ext uri="{9D8B030D-6E8A-4147-A177-3AD203B41FA5}">
                      <a16:colId xmlns:a16="http://schemas.microsoft.com/office/drawing/2014/main" val="2534322684"/>
                    </a:ext>
                  </a:extLst>
                </a:gridCol>
              </a:tblGrid>
              <a:tr h="15257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>
                          <a:effectLst/>
                        </a:rPr>
                        <a:t>Policy for Electric Utility Sector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u="sng" dirty="0" smtClean="0">
                          <a:effectLst/>
                        </a:rPr>
                        <a:t># </a:t>
                      </a:r>
                      <a:r>
                        <a:rPr lang="en-US" sz="1500" u="sng" dirty="0">
                          <a:effectLst/>
                        </a:rPr>
                        <a:t>of </a:t>
                      </a:r>
                      <a:r>
                        <a:rPr lang="en-US" sz="1500" u="sng" dirty="0" smtClean="0">
                          <a:effectLst/>
                        </a:rPr>
                        <a:t>States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3860468310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Energy</a:t>
                      </a:r>
                      <a:r>
                        <a:rPr lang="en-US" sz="1500" baseline="0" dirty="0" smtClean="0">
                          <a:effectLst/>
                        </a:rPr>
                        <a:t> Efficiency Resource Standard (</a:t>
                      </a:r>
                      <a:r>
                        <a:rPr lang="en-US" sz="1500" dirty="0" smtClean="0">
                          <a:effectLst/>
                        </a:rPr>
                        <a:t>EERS)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26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835159174"/>
                  </a:ext>
                </a:extLst>
              </a:tr>
              <a:tr h="4555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Utility Performance </a:t>
                      </a:r>
                      <a:r>
                        <a:rPr lang="en-US" sz="1500" dirty="0" smtClean="0">
                          <a:effectLst/>
                        </a:rPr>
                        <a:t>Incentives</a:t>
                      </a:r>
                      <a:endParaRPr lang="en-US" sz="1500" dirty="0">
                        <a:effectLst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25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4108347034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Decoupling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12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479026487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LRAM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14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4159270262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IRP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40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156380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88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C1BB-EAAA-47F6-B525-83B00EDD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50" dirty="0">
                <a:latin typeface="Comic Sans MS" panose="030F0702030302020204" pitchFamily="66" charset="0"/>
              </a:rPr>
              <a:t>PRESENCE OF EERS </a:t>
            </a:r>
            <a:br>
              <a:rPr lang="en-US" sz="1650" dirty="0">
                <a:latin typeface="Comic Sans MS" panose="030F0702030302020204" pitchFamily="66" charset="0"/>
              </a:rPr>
            </a:br>
            <a:r>
              <a:rPr lang="en-US" sz="300" dirty="0">
                <a:latin typeface="Comic Sans MS" panose="030F0702030302020204" pitchFamily="66" charset="0"/>
              </a:rPr>
              <a:t> </a:t>
            </a:r>
            <a:r>
              <a:rPr lang="en-US" sz="1650" dirty="0">
                <a:latin typeface="Comic Sans MS" panose="030F0702030302020204" pitchFamily="66" charset="0"/>
              </a:rPr>
              <a:t/>
            </a:r>
            <a:br>
              <a:rPr lang="en-US" sz="1650" dirty="0">
                <a:latin typeface="Comic Sans MS" panose="030F0702030302020204" pitchFamily="66" charset="0"/>
              </a:rPr>
            </a:br>
            <a:r>
              <a:rPr lang="en-US" sz="1650" dirty="0">
                <a:latin typeface="Comic Sans MS" panose="030F0702030302020204" pitchFamily="66" charset="0"/>
              </a:rPr>
              <a:t>VS. UTILITY EE PERFORMANCE INDICATORS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B7D0-CA11-4EAB-A07C-87CD363E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53000"/>
            <a:ext cx="7886700" cy="380999"/>
          </a:xfrm>
        </p:spPr>
        <p:txBody>
          <a:bodyPr>
            <a:normAutofit fontScale="47500" lnSpcReduction="20000"/>
          </a:bodyPr>
          <a:lstStyle/>
          <a:p>
            <a:pPr marL="0" indent="0"/>
            <a:r>
              <a:rPr lang="en-US" dirty="0"/>
              <a:t>Note: all of these figures in this and subsequent tables are reported as simple averages.</a:t>
            </a:r>
          </a:p>
          <a:p>
            <a:pPr marL="0" indent="0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A417D5-4134-4C2E-B899-004D6DB0B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71928"/>
              </p:ext>
            </p:extLst>
          </p:nvPr>
        </p:nvGraphicFramePr>
        <p:xfrm>
          <a:off x="1447800" y="1447801"/>
          <a:ext cx="6324601" cy="3200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2564">
                  <a:extLst>
                    <a:ext uri="{9D8B030D-6E8A-4147-A177-3AD203B41FA5}">
                      <a16:colId xmlns:a16="http://schemas.microsoft.com/office/drawing/2014/main" val="2044988096"/>
                    </a:ext>
                  </a:extLst>
                </a:gridCol>
                <a:gridCol w="824651">
                  <a:extLst>
                    <a:ext uri="{9D8B030D-6E8A-4147-A177-3AD203B41FA5}">
                      <a16:colId xmlns:a16="http://schemas.microsoft.com/office/drawing/2014/main" val="2059017786"/>
                    </a:ext>
                  </a:extLst>
                </a:gridCol>
                <a:gridCol w="1395561">
                  <a:extLst>
                    <a:ext uri="{9D8B030D-6E8A-4147-A177-3AD203B41FA5}">
                      <a16:colId xmlns:a16="http://schemas.microsoft.com/office/drawing/2014/main" val="1369688870"/>
                    </a:ext>
                  </a:extLst>
                </a:gridCol>
                <a:gridCol w="1141825">
                  <a:extLst>
                    <a:ext uri="{9D8B030D-6E8A-4147-A177-3AD203B41FA5}">
                      <a16:colId xmlns:a16="http://schemas.microsoft.com/office/drawing/2014/main" val="3759917506"/>
                    </a:ext>
                  </a:extLst>
                </a:gridCol>
              </a:tblGrid>
              <a:tr h="19290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                  </a:t>
                      </a:r>
                      <a:r>
                        <a:rPr lang="en-US" sz="1500" u="sng" dirty="0" smtClean="0">
                          <a:effectLst/>
                        </a:rPr>
                        <a:t>Policy</a:t>
                      </a:r>
                      <a:endParaRPr lang="en-US" sz="1500" u="sng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No. of States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 smtClean="0">
                          <a:effectLst/>
                        </a:rPr>
                        <a:t>spending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as % of revenues*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Average EE </a:t>
                      </a:r>
                      <a:r>
                        <a:rPr lang="en-US" sz="1500" b="1" dirty="0">
                          <a:effectLst/>
                        </a:rPr>
                        <a:t>savings</a:t>
                      </a:r>
                      <a:r>
                        <a:rPr lang="en-US" sz="1500" dirty="0">
                          <a:effectLst/>
                        </a:rPr>
                        <a:t> as % of sales*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b"/>
                </a:tc>
                <a:extLst>
                  <a:ext uri="{0D108BD9-81ED-4DB2-BD59-A6C34878D82A}">
                    <a16:rowId xmlns:a16="http://schemas.microsoft.com/office/drawing/2014/main" val="1990390926"/>
                  </a:ext>
                </a:extLst>
              </a:tr>
              <a:tr h="63565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No EERS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24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0.7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0.3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2721733118"/>
                  </a:ext>
                </a:extLst>
              </a:tr>
              <a:tr h="63565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Yes EERS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26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effectLst/>
                        </a:rPr>
                        <a:t>2.6</a:t>
                      </a:r>
                      <a:endParaRPr lang="en-US" sz="150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effectLst/>
                        </a:rPr>
                        <a:t>1.1</a:t>
                      </a:r>
                      <a:endParaRPr lang="en-US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Futura"/>
                      </a:endParaRPr>
                    </a:p>
                  </a:txBody>
                  <a:tcPr marL="56198" marR="56198" marT="0" marB="0" anchor="ctr"/>
                </a:tc>
                <a:extLst>
                  <a:ext uri="{0D108BD9-81ED-4DB2-BD59-A6C34878D82A}">
                    <a16:rowId xmlns:a16="http://schemas.microsoft.com/office/drawing/2014/main" val="338806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176427"/>
      </p:ext>
    </p:extLst>
  </p:cSld>
  <p:clrMapOvr>
    <a:masterClrMapping/>
  </p:clrMapOvr>
</p:sld>
</file>

<file path=ppt/theme/theme1.xml><?xml version="1.0" encoding="utf-8"?>
<a:theme xmlns:a="http://schemas.openxmlformats.org/drawingml/2006/main" name="ACEEE_Presentation">
  <a:themeElements>
    <a:clrScheme name="ACEEE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EE_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0" charset="-128"/>
          </a:defRPr>
        </a:defPPr>
      </a:lstStyle>
    </a:lnDef>
  </a:objectDefaults>
  <a:extraClrSchemeLst>
    <a:extraClrScheme>
      <a:clrScheme name="ACEE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E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E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ACEEE_Presentation</Template>
  <TotalTime>14379</TotalTime>
  <Words>2152</Words>
  <Application>Microsoft Office PowerPoint</Application>
  <PresentationFormat>On-screen Show (4:3)</PresentationFormat>
  <Paragraphs>427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&amp;quot</vt:lpstr>
      <vt:lpstr>Arial</vt:lpstr>
      <vt:lpstr>Book Antiqua</vt:lpstr>
      <vt:lpstr>Calibri</vt:lpstr>
      <vt:lpstr>Comic Sans MS</vt:lpstr>
      <vt:lpstr>Franklin Gothic Book</vt:lpstr>
      <vt:lpstr>Franklin Gothic Medium Cond</vt:lpstr>
      <vt:lpstr>Futura</vt:lpstr>
      <vt:lpstr>Futura Condensed</vt:lpstr>
      <vt:lpstr>Helvetica</vt:lpstr>
      <vt:lpstr>Lucida Sans Unicode</vt:lpstr>
      <vt:lpstr>Osaka</vt:lpstr>
      <vt:lpstr>Times</vt:lpstr>
      <vt:lpstr>Times New Roman</vt:lpstr>
      <vt:lpstr>Verdana</vt:lpstr>
      <vt:lpstr>Wingdings</vt:lpstr>
      <vt:lpstr>Wingdings 2</vt:lpstr>
      <vt:lpstr>Wingdings 3</vt:lpstr>
      <vt:lpstr>ヒラギノ角ゴ Pro W3</vt:lpstr>
      <vt:lpstr>ACEEE_Presentation</vt:lpstr>
      <vt:lpstr>THOUGHTS ON PERFORMANCE INCENTIVES  FOR UTILITY ENERGY EFFICIENCY ACHIEVEMENTS   </vt:lpstr>
      <vt:lpstr>THE AMERICAN COUNCIL FOR AN  ENERGY-EFFICIENT ECONOMY (ACEEE) </vt:lpstr>
      <vt:lpstr>TOPICS</vt:lpstr>
      <vt:lpstr>PowerPoint Presentation</vt:lpstr>
      <vt:lpstr>PowerPoint Presentation</vt:lpstr>
      <vt:lpstr>PowerPoint Presentation</vt:lpstr>
      <vt:lpstr> </vt:lpstr>
      <vt:lpstr>NUMBER OF STATES WITH EACH TYPE OF UTILITY EE POLICY  (As of our 2015 Analysis) </vt:lpstr>
      <vt:lpstr>PRESENCE OF EERS    VS. UTILITY EE PERFORMANCE INDICATORS </vt:lpstr>
      <vt:lpstr>UTILITY PERFORMANCE INCENTIVES, w and w/o EERS     VS. UTILITY EE PERFORMANCE INDICATORS </vt:lpstr>
      <vt:lpstr>PRESENCE OF DECOUPLING, w and w/o EERS   VS. UTILITY EE PERFORMANCE INDICATORS </vt:lpstr>
      <vt:lpstr>PRESENCE OF LRAM (LOST REVENUE ADJUSTMENT MECHANISM) w and w/o EERS    VS. UTILITY EE PERFORMANCE INDICATORS </vt:lpstr>
      <vt:lpstr>PRESENCE OF IRP, w and w/o EERS   VS. UTILITY EE PERFORMANCE INDICATORS </vt:lpstr>
      <vt:lpstr>PowerPoint Presentation</vt:lpstr>
      <vt:lpstr> </vt:lpstr>
      <vt:lpstr>PRESENCE OF COMPREHENSIVE APPROACH   VS. AVERAGE UTILITY EE PERFORMANCE INDICATORS </vt:lpstr>
      <vt:lpstr> </vt:lpstr>
      <vt:lpstr>STATE POLICIES REGARDING UTILITY EE PERFORMANCE INCENTIVES</vt:lpstr>
      <vt:lpstr>FUNDAMENTAL PURPOSES OF UTILITY PERFORMANCE INCENTIVES:</vt:lpstr>
      <vt:lpstr>TYPICAL UTILITY ORDER OF PREFERENCE REGARDING DEMAND SIDE OPTIONS</vt:lpstr>
      <vt:lpstr>RESPONSE TO THE FEBRUARY 21ST OCA PRESENTATION*   (* which was presented by Phil Mosenthal of Optimal Energy)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ITEMS FOR FEEDBACK</vt:lpstr>
      <vt:lpstr>                         EXAMPLE PERFORMANCE INCENTIVE                       FROM CONSUMERS ENERGY (MICHIGAN)   Company must achieve the 1.0% annual savings EERS target in order to qualify for any incentive, then the metrics below come into play to calculate the incentive amount</vt:lpstr>
      <vt:lpstr>EXAMPLE STATES WITH MULTI-FACTOR EE INCENTIVES</vt:lpstr>
      <vt:lpstr>RECOMMENDATIONS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</dc:creator>
  <cp:lastModifiedBy>Martin Kushler</cp:lastModifiedBy>
  <cp:revision>194</cp:revision>
  <cp:lastPrinted>2019-03-15T14:52:38Z</cp:lastPrinted>
  <dcterms:created xsi:type="dcterms:W3CDTF">2008-06-26T17:05:01Z</dcterms:created>
  <dcterms:modified xsi:type="dcterms:W3CDTF">2019-03-18T21:03:21Z</dcterms:modified>
</cp:coreProperties>
</file>