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329" r:id="rId2"/>
    <p:sldId id="325" r:id="rId3"/>
    <p:sldId id="326" r:id="rId4"/>
    <p:sldId id="324" r:id="rId5"/>
    <p:sldId id="330" r:id="rId6"/>
    <p:sldId id="331" r:id="rId7"/>
    <p:sldId id="332" r:id="rId8"/>
    <p:sldId id="333" r:id="rId9"/>
    <p:sldId id="334" r:id="rId10"/>
    <p:sldId id="310" r:id="rId11"/>
  </p:sldIdLst>
  <p:sldSz cx="9144000" cy="6858000" type="screen4x3"/>
  <p:notesSz cx="6980238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wnes, Mary" initials="DM" lastIdx="6" clrIdx="0">
    <p:extLst>
      <p:ext uri="{19B8F6BF-5375-455C-9EA6-DF929625EA0E}">
        <p15:presenceInfo xmlns:p15="http://schemas.microsoft.com/office/powerpoint/2012/main" userId="S-1-5-21-4222474-2113893562-1287535205-1590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93" autoAdjust="0"/>
  </p:normalViewPr>
  <p:slideViewPr>
    <p:cSldViewPr>
      <p:cViewPr varScale="1">
        <p:scale>
          <a:sx n="111" d="100"/>
          <a:sy n="111" d="100"/>
        </p:scale>
        <p:origin x="115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188" cy="457200"/>
          </a:xfrm>
          <a:prstGeom prst="rect">
            <a:avLst/>
          </a:prstGeom>
        </p:spPr>
        <p:txBody>
          <a:bodyPr vert="horz" lIns="91424" tIns="45713" rIns="91424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4464" y="0"/>
            <a:ext cx="3024187" cy="457200"/>
          </a:xfrm>
          <a:prstGeom prst="rect">
            <a:avLst/>
          </a:prstGeom>
        </p:spPr>
        <p:txBody>
          <a:bodyPr vert="horz" lIns="91424" tIns="45713" rIns="91424" bIns="45713" rtlCol="0"/>
          <a:lstStyle>
            <a:lvl1pPr algn="r">
              <a:defRPr sz="1200"/>
            </a:lvl1pPr>
          </a:lstStyle>
          <a:p>
            <a:fld id="{62B3D123-D5EF-430F-98B3-3A6F3746B3AF}" type="datetimeFigureOut">
              <a:rPr lang="en-US" smtClean="0"/>
              <a:t>02/20/2019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3024188" cy="457200"/>
          </a:xfrm>
          <a:prstGeom prst="rect">
            <a:avLst/>
          </a:prstGeom>
        </p:spPr>
        <p:txBody>
          <a:bodyPr vert="horz" lIns="91424" tIns="45713" rIns="91424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4464" y="8685213"/>
            <a:ext cx="3024187" cy="457200"/>
          </a:xfrm>
          <a:prstGeom prst="rect">
            <a:avLst/>
          </a:prstGeom>
        </p:spPr>
        <p:txBody>
          <a:bodyPr vert="horz" lIns="91424" tIns="45713" rIns="91424" bIns="45713" rtlCol="0" anchor="b"/>
          <a:lstStyle>
            <a:lvl1pPr algn="r">
              <a:defRPr sz="1200"/>
            </a:lvl1pPr>
          </a:lstStyle>
          <a:p>
            <a:fld id="{A38C771E-2286-4785-B004-8CCA09820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6088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770" cy="457200"/>
          </a:xfrm>
          <a:prstGeom prst="rect">
            <a:avLst/>
          </a:prstGeom>
        </p:spPr>
        <p:txBody>
          <a:bodyPr vert="horz" lIns="91424" tIns="45713" rIns="91424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3853" y="0"/>
            <a:ext cx="3024770" cy="457200"/>
          </a:xfrm>
          <a:prstGeom prst="rect">
            <a:avLst/>
          </a:prstGeom>
        </p:spPr>
        <p:txBody>
          <a:bodyPr vert="horz" lIns="91424" tIns="45713" rIns="91424" bIns="45713" rtlCol="0"/>
          <a:lstStyle>
            <a:lvl1pPr algn="r">
              <a:defRPr sz="1200"/>
            </a:lvl1pPr>
          </a:lstStyle>
          <a:p>
            <a:fld id="{C88C5881-A40F-47DD-9078-B9C77D1B6DAE}" type="datetimeFigureOut">
              <a:rPr lang="en-US" smtClean="0"/>
              <a:t>02/20/2019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685800"/>
            <a:ext cx="4573588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3" rIns="91424" bIns="4571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024" y="4343400"/>
            <a:ext cx="5584190" cy="4114800"/>
          </a:xfrm>
          <a:prstGeom prst="rect">
            <a:avLst/>
          </a:prstGeom>
        </p:spPr>
        <p:txBody>
          <a:bodyPr vert="horz" lIns="91424" tIns="45713" rIns="91424" bIns="4571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3024770" cy="457200"/>
          </a:xfrm>
          <a:prstGeom prst="rect">
            <a:avLst/>
          </a:prstGeom>
        </p:spPr>
        <p:txBody>
          <a:bodyPr vert="horz" lIns="91424" tIns="45713" rIns="91424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3853" y="8685213"/>
            <a:ext cx="3024770" cy="457200"/>
          </a:xfrm>
          <a:prstGeom prst="rect">
            <a:avLst/>
          </a:prstGeom>
        </p:spPr>
        <p:txBody>
          <a:bodyPr vert="horz" lIns="91424" tIns="45713" rIns="91424" bIns="45713" rtlCol="0" anchor="b"/>
          <a:lstStyle>
            <a:lvl1pPr algn="r">
              <a:defRPr sz="1200"/>
            </a:lvl1pPr>
          </a:lstStyle>
          <a:p>
            <a:fld id="{EC32A76A-7C81-440B-85FD-17F22ED4B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423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65EE3-B722-4C13-B400-132BC102D2BD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397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400" b="1">
                <a:ln>
                  <a:noFill/>
                </a:ln>
                <a:solidFill>
                  <a:srgbClr val="2570B5"/>
                </a:solidFill>
                <a:effectLst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5544-560B-4F6F-8077-BD81D28E9993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02/20/2019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183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1090D-C89C-4FA5-8DD7-39E8D049D7EA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02/20/2019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204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76E0A-AFA5-43F6-A40E-B4048D070074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02/20/2019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615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2570B5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buClr>
                <a:srgbClr val="96D161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Clr>
                <a:srgbClr val="01BBFD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Clr>
                <a:srgbClr val="2570B5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Clr>
                <a:srgbClr val="96D161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23DA-7612-4E16-9D03-B77573B9ACB6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02/20/2019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3400" y="6380360"/>
            <a:ext cx="762000" cy="365125"/>
          </a:xfrm>
        </p:spPr>
        <p:txBody>
          <a:bodyPr/>
          <a:lstStyle>
            <a:lvl1pPr>
              <a:defRPr sz="900"/>
            </a:lvl1pPr>
          </a:lstStyle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135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16736"/>
            <a:ext cx="9067800" cy="664464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ctr" rtl="0">
              <a:spcBef>
                <a:spcPct val="0"/>
              </a:spcBef>
              <a:buNone/>
              <a:defRPr lang="en-US" sz="4400" b="1" cap="none" baseline="0" dirty="0">
                <a:ln w="635">
                  <a:noFill/>
                </a:ln>
                <a:solidFill>
                  <a:srgbClr val="2570B5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4F896-A2DB-4413-A2A1-46838BA67595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02/20/2019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21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buClr>
                <a:srgbClr val="2570B5"/>
              </a:buClr>
              <a:defRPr sz="2600"/>
            </a:lvl1pPr>
            <a:lvl2pPr>
              <a:buClr>
                <a:srgbClr val="96D161"/>
              </a:buClr>
              <a:defRPr sz="2400"/>
            </a:lvl2pPr>
            <a:lvl3pPr>
              <a:buClr>
                <a:srgbClr val="01BBFD"/>
              </a:buClr>
              <a:defRPr sz="2000"/>
            </a:lvl3pPr>
            <a:lvl4pPr>
              <a:buClr>
                <a:srgbClr val="2570B5"/>
              </a:buClr>
              <a:defRPr sz="1800"/>
            </a:lvl4pPr>
            <a:lvl5pPr>
              <a:buClr>
                <a:srgbClr val="96D161"/>
              </a:buClr>
              <a:defRPr sz="18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buClr>
                <a:srgbClr val="2570B5"/>
              </a:buClr>
              <a:defRPr sz="2600"/>
            </a:lvl1pPr>
            <a:lvl2pPr>
              <a:buClr>
                <a:srgbClr val="96D161"/>
              </a:buClr>
              <a:defRPr sz="2400"/>
            </a:lvl2pPr>
            <a:lvl3pPr>
              <a:buClr>
                <a:srgbClr val="01BBFD"/>
              </a:buClr>
              <a:defRPr sz="2000"/>
            </a:lvl3pPr>
            <a:lvl4pPr>
              <a:buClr>
                <a:srgbClr val="2570B5"/>
              </a:buClr>
              <a:defRPr sz="1800"/>
            </a:lvl4pPr>
            <a:lvl5pPr>
              <a:buClr>
                <a:srgbClr val="96D161"/>
              </a:buClr>
              <a:defRPr sz="18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8C34-7263-4827-8E9F-F63ED50EAF66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02/20/2019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86200" y="6356350"/>
            <a:ext cx="762000" cy="365125"/>
          </a:xfrm>
        </p:spPr>
        <p:txBody>
          <a:bodyPr/>
          <a:lstStyle>
            <a:lvl1pPr>
              <a:defRPr sz="900"/>
            </a:lvl1pPr>
          </a:lstStyle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418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rgbClr val="01BBFD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rgbClr val="01BBFD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buClr>
                <a:srgbClr val="2570B5"/>
              </a:buClr>
              <a:defRPr sz="2200"/>
            </a:lvl1pPr>
            <a:lvl2pPr>
              <a:buClr>
                <a:srgbClr val="96D161"/>
              </a:buClr>
              <a:defRPr sz="2000"/>
            </a:lvl2pPr>
            <a:lvl3pPr>
              <a:buClr>
                <a:srgbClr val="01BBFD"/>
              </a:buClr>
              <a:defRPr sz="1800"/>
            </a:lvl3pPr>
            <a:lvl4pPr>
              <a:buClr>
                <a:srgbClr val="2570B5"/>
              </a:buClr>
              <a:defRPr sz="1600"/>
            </a:lvl4pPr>
            <a:lvl5pPr>
              <a:buClr>
                <a:srgbClr val="96D161"/>
              </a:buClr>
              <a:defRPr sz="16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buClr>
                <a:srgbClr val="2570B5"/>
              </a:buClr>
              <a:defRPr sz="2200"/>
            </a:lvl1pPr>
            <a:lvl2pPr>
              <a:buClr>
                <a:srgbClr val="96D161"/>
              </a:buClr>
              <a:defRPr sz="2000"/>
            </a:lvl2pPr>
            <a:lvl3pPr>
              <a:buClr>
                <a:srgbClr val="01BBFD"/>
              </a:buClr>
              <a:defRPr sz="1800"/>
            </a:lvl3pPr>
            <a:lvl4pPr>
              <a:buClr>
                <a:srgbClr val="2570B5"/>
              </a:buClr>
              <a:defRPr sz="1600"/>
            </a:lvl4pPr>
            <a:lvl5pPr>
              <a:buClr>
                <a:srgbClr val="96D161"/>
              </a:buClr>
              <a:defRPr sz="16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7005-43A6-4347-93F0-88FC5A8BA019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02/20/2019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937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305800" cy="6858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ctr" rtl="0">
              <a:spcBef>
                <a:spcPct val="0"/>
              </a:spcBef>
              <a:buNone/>
              <a:defRPr sz="4400" b="1">
                <a:ln>
                  <a:noFill/>
                </a:ln>
                <a:solidFill>
                  <a:srgbClr val="2570B5"/>
                </a:solidFill>
                <a:effectLst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6E96-56E8-40B6-BC14-AEDAA83DB1EA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02/20/2019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297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754D-9198-42F3-A03F-7AAF2265657E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02/20/2019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038600" y="6356350"/>
            <a:ext cx="762000" cy="365125"/>
          </a:xfrm>
        </p:spPr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371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E7E9-5804-4033-861D-85C1A6B92031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02/20/2019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20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E5639-C290-4059-9C1A-A311BD8E69DE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02/20/2019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331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1070154"/>
            <a:ext cx="8229600" cy="77693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4F1C43-7DB2-4679-BD11-9E6DA24E09A7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02/20/2019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3178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400" b="1" kern="1200">
          <a:ln>
            <a:noFill/>
          </a:ln>
          <a:solidFill>
            <a:srgbClr val="2570B5"/>
          </a:solidFill>
          <a:effectLst/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414" y="1695450"/>
            <a:ext cx="8534400" cy="2514600"/>
          </a:xfrm>
          <a:effectLst>
            <a:glow rad="127000">
              <a:schemeClr val="bg1"/>
            </a:glow>
          </a:effectLst>
        </p:spPr>
        <p:txBody>
          <a:bodyPr>
            <a:noAutofit/>
          </a:bodyPr>
          <a:lstStyle/>
          <a:p>
            <a:pPr algn="ctr"/>
            <a:br>
              <a:rPr lang="en-US" sz="4000" b="0" dirty="0">
                <a:effectLst/>
                <a:latin typeface="Arial Black" panose="020B0A04020102020204" pitchFamily="34" charset="0"/>
              </a:rPr>
            </a:br>
            <a:br>
              <a:rPr lang="en-US" sz="4000" b="0" dirty="0">
                <a:effectLst/>
                <a:latin typeface="Arial Black" panose="020B0A04020102020204" pitchFamily="34" charset="0"/>
              </a:rPr>
            </a:br>
            <a:br>
              <a:rPr lang="en-US" sz="4000" b="0" dirty="0">
                <a:effectLst/>
                <a:latin typeface="Arial Black" panose="020B0A04020102020204" pitchFamily="34" charset="0"/>
              </a:rPr>
            </a:br>
            <a:r>
              <a:rPr lang="en-US" sz="3200" b="0" dirty="0">
                <a:effectLst/>
                <a:latin typeface="Arial Black" panose="020B0A04020102020204" pitchFamily="34" charset="0"/>
              </a:rPr>
              <a:t>Performance Incentive Working Group</a:t>
            </a:r>
            <a:br>
              <a:rPr lang="en-US" sz="4000" b="0" dirty="0">
                <a:effectLst/>
                <a:latin typeface="Arial Black" panose="020B0A04020102020204" pitchFamily="34" charset="0"/>
              </a:rPr>
            </a:br>
            <a:br>
              <a:rPr lang="en-US" sz="4000" b="0" dirty="0">
                <a:latin typeface="Arial Black" panose="020B0A04020102020204" pitchFamily="34" charset="0"/>
              </a:rPr>
            </a:br>
            <a:endParaRPr lang="en-US" sz="2800" b="0" dirty="0">
              <a:effectLst/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1228" y="3276600"/>
            <a:ext cx="7700772" cy="1524000"/>
          </a:xfrm>
        </p:spPr>
        <p:txBody>
          <a:bodyPr>
            <a:normAutofit/>
          </a:bodyPr>
          <a:lstStyle/>
          <a:p>
            <a:pPr algn="ctr"/>
            <a:endParaRPr lang="en-US" sz="2000" b="1" dirty="0">
              <a:solidFill>
                <a:srgbClr val="2570B5"/>
              </a:solidFill>
              <a:latin typeface="Helvetica" pitchFamily="34" charset="0"/>
            </a:endParaRPr>
          </a:p>
          <a:p>
            <a:pPr algn="ctr"/>
            <a:r>
              <a:rPr lang="en-US" sz="2000" b="1" dirty="0">
                <a:solidFill>
                  <a:srgbClr val="2570B5"/>
                </a:solidFill>
                <a:latin typeface="Helvetica" pitchFamily="34" charset="0"/>
              </a:rPr>
              <a:t>February 21, 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CBCEA-CD2A-435A-8FB3-657DF0FE0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96280"/>
            <a:ext cx="9144000" cy="81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528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76717-A5CC-44B5-ADB4-77BBBB6CF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4095991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6A843-387D-4C3C-AD5A-D33D0AD56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Illustration of Modified MA Model, Discussed at January Working Group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538D4-29C0-4B24-B2FF-B75329F31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utilities used the modified MA model discussed at the January Meeting and created illustrations of how it might look, using 2017 Program data</a:t>
            </a:r>
          </a:p>
          <a:p>
            <a:r>
              <a:rPr lang="en-US" dirty="0"/>
              <a:t>These models are illustrative and not a proposal</a:t>
            </a:r>
          </a:p>
          <a:p>
            <a:r>
              <a:rPr lang="en-US" dirty="0"/>
              <a:t>They contain multiple elements that can be adjusted based on further conversation with the group</a:t>
            </a:r>
          </a:p>
          <a:p>
            <a:endParaRPr lang="en-US" dirty="0"/>
          </a:p>
          <a:p>
            <a:r>
              <a:rPr lang="en-US" dirty="0"/>
              <a:t>Note that 2017 data provides an illustration, but may not be reflective of how programs will look going forward. For instance, Eversource significantly exceeded kWh goals for the C&amp;I sector in 2017, which will not be the case in 2018, and will likely not be the case going forward as goals change and program measures change.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9888D5-3D60-4161-8AE6-707DF3D70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69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7E58A-8E21-42FB-915B-F72A02B87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295400"/>
            <a:ext cx="8229600" cy="776934"/>
          </a:xfrm>
        </p:spPr>
        <p:txBody>
          <a:bodyPr>
            <a:noAutofit/>
          </a:bodyPr>
          <a:lstStyle/>
          <a:p>
            <a:r>
              <a:rPr lang="en-US" sz="2800" dirty="0"/>
              <a:t>Continue to focus on how PI mechanism can encourage the results desired by Working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2920B-1F7F-4EB8-8B01-D9FA494B2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2286000"/>
            <a:ext cx="8305800" cy="4038600"/>
          </a:xfrm>
        </p:spPr>
        <p:txBody>
          <a:bodyPr>
            <a:normAutofit/>
          </a:bodyPr>
          <a:lstStyle/>
          <a:p>
            <a:r>
              <a:rPr lang="en-US" b="1" dirty="0"/>
              <a:t>Meet EERS Goals (already determined for 2020, may shift in next 3-Year Plan)</a:t>
            </a:r>
          </a:p>
          <a:p>
            <a:r>
              <a:rPr lang="en-US" b="1" dirty="0"/>
              <a:t>Pave the way for inclusion of Demand Reduction, and potentially other goals beyond kWh savings</a:t>
            </a:r>
          </a:p>
          <a:p>
            <a:r>
              <a:rPr lang="en-US" b="1" dirty="0"/>
              <a:t>Reward Cost-Effective Portfolio, while maintaining flexibility</a:t>
            </a:r>
          </a:p>
          <a:p>
            <a:r>
              <a:rPr lang="en-US" b="1" dirty="0"/>
              <a:t>Support Income Eligible program, by reducing disincentives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051386-3ABA-4A9B-B4AA-62F7D14F9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3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958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4BE09-00D2-40A8-8E77-57DC3990B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76934"/>
          </a:xfrm>
        </p:spPr>
        <p:txBody>
          <a:bodyPr>
            <a:normAutofit/>
          </a:bodyPr>
          <a:lstStyle/>
          <a:p>
            <a:r>
              <a:rPr lang="en-US" sz="2800" dirty="0"/>
              <a:t>Eversource Example - Inputs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555F084-C279-4BCE-AC8F-4BE1900A3C1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18989" y="1440718"/>
          <a:ext cx="6582222" cy="5043365"/>
        </p:xfrm>
        <a:graphic>
          <a:graphicData uri="http://schemas.openxmlformats.org/drawingml/2006/table">
            <a:tbl>
              <a:tblPr/>
              <a:tblGrid>
                <a:gridCol w="1006199">
                  <a:extLst>
                    <a:ext uri="{9D8B030D-6E8A-4147-A177-3AD203B41FA5}">
                      <a16:colId xmlns:a16="http://schemas.microsoft.com/office/drawing/2014/main" val="2516992444"/>
                    </a:ext>
                  </a:extLst>
                </a:gridCol>
                <a:gridCol w="246891">
                  <a:extLst>
                    <a:ext uri="{9D8B030D-6E8A-4147-A177-3AD203B41FA5}">
                      <a16:colId xmlns:a16="http://schemas.microsoft.com/office/drawing/2014/main" val="3541637455"/>
                    </a:ext>
                  </a:extLst>
                </a:gridCol>
                <a:gridCol w="1322966">
                  <a:extLst>
                    <a:ext uri="{9D8B030D-6E8A-4147-A177-3AD203B41FA5}">
                      <a16:colId xmlns:a16="http://schemas.microsoft.com/office/drawing/2014/main" val="609534740"/>
                    </a:ext>
                  </a:extLst>
                </a:gridCol>
                <a:gridCol w="754650">
                  <a:extLst>
                    <a:ext uri="{9D8B030D-6E8A-4147-A177-3AD203B41FA5}">
                      <a16:colId xmlns:a16="http://schemas.microsoft.com/office/drawing/2014/main" val="2677301497"/>
                    </a:ext>
                  </a:extLst>
                </a:gridCol>
                <a:gridCol w="913033">
                  <a:extLst>
                    <a:ext uri="{9D8B030D-6E8A-4147-A177-3AD203B41FA5}">
                      <a16:colId xmlns:a16="http://schemas.microsoft.com/office/drawing/2014/main" val="3882015499"/>
                    </a:ext>
                  </a:extLst>
                </a:gridCol>
                <a:gridCol w="1024833">
                  <a:extLst>
                    <a:ext uri="{9D8B030D-6E8A-4147-A177-3AD203B41FA5}">
                      <a16:colId xmlns:a16="http://schemas.microsoft.com/office/drawing/2014/main" val="3716655674"/>
                    </a:ext>
                  </a:extLst>
                </a:gridCol>
                <a:gridCol w="698750">
                  <a:extLst>
                    <a:ext uri="{9D8B030D-6E8A-4147-A177-3AD203B41FA5}">
                      <a16:colId xmlns:a16="http://schemas.microsoft.com/office/drawing/2014/main" val="3513909809"/>
                    </a:ext>
                  </a:extLst>
                </a:gridCol>
                <a:gridCol w="614900">
                  <a:extLst>
                    <a:ext uri="{9D8B030D-6E8A-4147-A177-3AD203B41FA5}">
                      <a16:colId xmlns:a16="http://schemas.microsoft.com/office/drawing/2014/main" val="1000965418"/>
                    </a:ext>
                  </a:extLst>
                </a:gridCol>
              </a:tblGrid>
              <a:tr h="11294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This Example is Provided for Illustrative Purposes only</a:t>
                      </a: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1552501"/>
                  </a:ext>
                </a:extLst>
              </a:tr>
              <a:tr h="11294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1799040"/>
                  </a:ext>
                </a:extLst>
              </a:tr>
              <a:tr h="1129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 Year</a:t>
                      </a: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2755165"/>
                  </a:ext>
                </a:extLst>
              </a:tr>
              <a:tr h="1129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Utility</a:t>
                      </a: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Eversource</a:t>
                      </a: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3499004"/>
                  </a:ext>
                </a:extLst>
              </a:tr>
              <a:tr h="112949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4081635"/>
                  </a:ext>
                </a:extLst>
              </a:tr>
              <a:tr h="22589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source / calculation</a:t>
                      </a: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Planned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Threshold %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Threshold Amount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 / Plan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5190936"/>
                  </a:ext>
                </a:extLst>
              </a:tr>
              <a:tr h="11294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line 5 divided by line 7</a:t>
                      </a: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95" marR="3895" marT="38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Portfolio B/C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1.7804 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2.1820 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7506047"/>
                  </a:ext>
                </a:extLst>
              </a:tr>
              <a:tr h="11294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Benefits - annual report</a:t>
                      </a: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95" marR="3895" marT="38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Portfolio Lifetime Benefits 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65,821,877 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90,671,826 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42,784,220 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138%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2581691"/>
                  </a:ext>
                </a:extLst>
              </a:tr>
              <a:tr h="17215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Annual Savings - annual report</a:t>
                      </a: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95" marR="3895" marT="38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Portfolio Annual Savings (MWh)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49,938 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67,877 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32,460 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136%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1419987"/>
                  </a:ext>
                </a:extLst>
              </a:tr>
              <a:tr h="11294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line 2 divided by line 7</a:t>
                      </a: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95" marR="3895" marT="38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Portfolio Net Benefits (Utility Cost)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45,525,622 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71,264,228 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29,591,654 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157%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8644063"/>
                  </a:ext>
                </a:extLst>
              </a:tr>
              <a:tr h="11294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line 2 divided by line 12</a:t>
                      </a: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895" marR="3895" marT="38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Portfolio Net Benefits (TRC)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28,852,011 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49,117,721 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170%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8798676"/>
                  </a:ext>
                </a:extLst>
              </a:tr>
              <a:tr h="17215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Summer Capacity benefits (Ben Tab)</a:t>
                      </a: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95" marR="3895" marT="38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Summer kW Benefits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10,932,863 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18,086,394 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165%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3699244"/>
                  </a:ext>
                </a:extLst>
              </a:tr>
              <a:tr h="11294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Winter Capacity Benefits (Ben Tab)</a:t>
                      </a: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95" marR="3895" marT="38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Winter kW Benefits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-   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   -   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9495565"/>
                  </a:ext>
                </a:extLst>
              </a:tr>
              <a:tr h="11294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line 6 + line 7</a:t>
                      </a: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95" marR="3895" marT="38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Passive Demand Benefits Combined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10,932,863 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18,086,394 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165%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079666"/>
                  </a:ext>
                </a:extLst>
              </a:tr>
              <a:tr h="11294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1078753"/>
                  </a:ext>
                </a:extLst>
              </a:tr>
              <a:tr h="11294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TBD</a:t>
                      </a: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95" marR="3895" marT="38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Metric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4833246"/>
                  </a:ext>
                </a:extLst>
              </a:tr>
              <a:tr h="11294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6856278"/>
                  </a:ext>
                </a:extLst>
              </a:tr>
              <a:tr h="11294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Utility Costs - annual report</a:t>
                      </a: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95" marR="3895" marT="38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Portfolio Budget/Spending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20,296,255 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19,407,598 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4477145"/>
                  </a:ext>
                </a:extLst>
              </a:tr>
              <a:tr h="17215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customer costs - annual report</a:t>
                      </a: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95" marR="3895" marT="38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Customer Contribution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16,673,610 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22,146,507 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3710232"/>
                  </a:ext>
                </a:extLst>
              </a:tr>
              <a:tr h="11294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line 9 + line 10</a:t>
                      </a: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95" marR="3895" marT="38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Resource Costs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36,969,865 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41,554,105 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929212"/>
                  </a:ext>
                </a:extLst>
              </a:tr>
              <a:tr h="11294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1763358"/>
                  </a:ext>
                </a:extLst>
              </a:tr>
              <a:tr h="11294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 Agreement</a:t>
                      </a: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95" marR="3895" marT="38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 PI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5.500%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1334560"/>
                  </a:ext>
                </a:extLst>
              </a:tr>
              <a:tr h="11294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125% x Target PI</a:t>
                      </a: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895" marR="3895" marT="38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Maximum PI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6.875%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361817"/>
                  </a:ext>
                </a:extLst>
              </a:tr>
              <a:tr h="11294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185188"/>
                  </a:ext>
                </a:extLst>
              </a:tr>
              <a:tr h="416744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of PI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 Multiplier (if actual/planned = 100%)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Maximum Multiplier (if actual/planned &gt; 100%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8247085"/>
                  </a:ext>
                </a:extLst>
              </a:tr>
              <a:tr h="209541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 Agreement</a:t>
                      </a: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95" marR="3895" marT="38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of PI allocated to Savings Component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3.300%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4.1250%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3936915"/>
                  </a:ext>
                </a:extLst>
              </a:tr>
              <a:tr h="11294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 Agreement</a:t>
                      </a: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95" marR="3895" marT="38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of PI allocated to Value Component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1.980%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2.4750%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8421357"/>
                  </a:ext>
                </a:extLst>
              </a:tr>
              <a:tr h="209541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 Agreement</a:t>
                      </a: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95" marR="3895" marT="38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of PI allocated to Demand Component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0.110%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0.1375%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5748284"/>
                  </a:ext>
                </a:extLst>
              </a:tr>
              <a:tr h="11294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 Agreement</a:t>
                      </a: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95" marR="3895" marT="38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of PI allocated to Other Metric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0.110%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0.1375%</a:t>
                      </a: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6452712"/>
                  </a:ext>
                </a:extLst>
              </a:tr>
              <a:tr h="11294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5.500%</a:t>
                      </a: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6.8750%</a:t>
                      </a: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3854239"/>
                  </a:ext>
                </a:extLst>
              </a:tr>
              <a:tr h="11294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7138850"/>
                  </a:ext>
                </a:extLst>
              </a:tr>
              <a:tr h="209541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inputs in green cells are from the Annual Report Cost Effectiveness or Benefits tabs (planned and actual)</a:t>
                      </a: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599874"/>
                  </a:ext>
                </a:extLst>
              </a:tr>
              <a:tr h="11294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7120207"/>
                  </a:ext>
                </a:extLst>
              </a:tr>
              <a:tr h="11294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Items in Orange to be determined through Working Group discussion.</a:t>
                      </a: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95" marR="3895" marT="3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6661783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C4A455-2EB8-4742-ACA9-95970B86E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503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4BE09-00D2-40A8-8E77-57DC3990B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776934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Eversource Example – Calculation</a:t>
            </a:r>
            <a:br>
              <a:rPr lang="en-US" sz="2800" dirty="0"/>
            </a:br>
            <a:r>
              <a:rPr lang="en-US" sz="2800" dirty="0"/>
              <a:t>Based on Budget and Utility Net Benefits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C4A455-2EB8-4742-ACA9-95970B86E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F033AB-571E-45C6-B0DB-75A764F70A10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BE4724A-7070-43F6-B860-DDA09E42D49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199" y="1974369"/>
          <a:ext cx="8229602" cy="4311025"/>
        </p:xfrm>
        <a:graphic>
          <a:graphicData uri="http://schemas.openxmlformats.org/drawingml/2006/table">
            <a:tbl>
              <a:tblPr/>
              <a:tblGrid>
                <a:gridCol w="1189249">
                  <a:extLst>
                    <a:ext uri="{9D8B030D-6E8A-4147-A177-3AD203B41FA5}">
                      <a16:colId xmlns:a16="http://schemas.microsoft.com/office/drawing/2014/main" val="1919074760"/>
                    </a:ext>
                  </a:extLst>
                </a:gridCol>
                <a:gridCol w="202172">
                  <a:extLst>
                    <a:ext uri="{9D8B030D-6E8A-4147-A177-3AD203B41FA5}">
                      <a16:colId xmlns:a16="http://schemas.microsoft.com/office/drawing/2014/main" val="3401199336"/>
                    </a:ext>
                  </a:extLst>
                </a:gridCol>
                <a:gridCol w="998969">
                  <a:extLst>
                    <a:ext uri="{9D8B030D-6E8A-4147-A177-3AD203B41FA5}">
                      <a16:colId xmlns:a16="http://schemas.microsoft.com/office/drawing/2014/main" val="4116673383"/>
                    </a:ext>
                  </a:extLst>
                </a:gridCol>
                <a:gridCol w="202172">
                  <a:extLst>
                    <a:ext uri="{9D8B030D-6E8A-4147-A177-3AD203B41FA5}">
                      <a16:colId xmlns:a16="http://schemas.microsoft.com/office/drawing/2014/main" val="123723828"/>
                    </a:ext>
                  </a:extLst>
                </a:gridCol>
                <a:gridCol w="570839">
                  <a:extLst>
                    <a:ext uri="{9D8B030D-6E8A-4147-A177-3AD203B41FA5}">
                      <a16:colId xmlns:a16="http://schemas.microsoft.com/office/drawing/2014/main" val="3928338392"/>
                    </a:ext>
                  </a:extLst>
                </a:gridCol>
                <a:gridCol w="166495">
                  <a:extLst>
                    <a:ext uri="{9D8B030D-6E8A-4147-A177-3AD203B41FA5}">
                      <a16:colId xmlns:a16="http://schemas.microsoft.com/office/drawing/2014/main" val="2460235893"/>
                    </a:ext>
                  </a:extLst>
                </a:gridCol>
                <a:gridCol w="701657">
                  <a:extLst>
                    <a:ext uri="{9D8B030D-6E8A-4147-A177-3AD203B41FA5}">
                      <a16:colId xmlns:a16="http://schemas.microsoft.com/office/drawing/2014/main" val="2717128007"/>
                    </a:ext>
                  </a:extLst>
                </a:gridCol>
                <a:gridCol w="214065">
                  <a:extLst>
                    <a:ext uri="{9D8B030D-6E8A-4147-A177-3AD203B41FA5}">
                      <a16:colId xmlns:a16="http://schemas.microsoft.com/office/drawing/2014/main" val="2761016226"/>
                    </a:ext>
                  </a:extLst>
                </a:gridCol>
                <a:gridCol w="773012">
                  <a:extLst>
                    <a:ext uri="{9D8B030D-6E8A-4147-A177-3AD203B41FA5}">
                      <a16:colId xmlns:a16="http://schemas.microsoft.com/office/drawing/2014/main" val="2548323683"/>
                    </a:ext>
                  </a:extLst>
                </a:gridCol>
                <a:gridCol w="1082216">
                  <a:extLst>
                    <a:ext uri="{9D8B030D-6E8A-4147-A177-3AD203B41FA5}">
                      <a16:colId xmlns:a16="http://schemas.microsoft.com/office/drawing/2014/main" val="249983796"/>
                    </a:ext>
                  </a:extLst>
                </a:gridCol>
                <a:gridCol w="190280">
                  <a:extLst>
                    <a:ext uri="{9D8B030D-6E8A-4147-A177-3AD203B41FA5}">
                      <a16:colId xmlns:a16="http://schemas.microsoft.com/office/drawing/2014/main" val="2681543466"/>
                    </a:ext>
                  </a:extLst>
                </a:gridCol>
                <a:gridCol w="951399">
                  <a:extLst>
                    <a:ext uri="{9D8B030D-6E8A-4147-A177-3AD203B41FA5}">
                      <a16:colId xmlns:a16="http://schemas.microsoft.com/office/drawing/2014/main" val="2855272566"/>
                    </a:ext>
                  </a:extLst>
                </a:gridCol>
                <a:gridCol w="190280">
                  <a:extLst>
                    <a:ext uri="{9D8B030D-6E8A-4147-A177-3AD203B41FA5}">
                      <a16:colId xmlns:a16="http://schemas.microsoft.com/office/drawing/2014/main" val="2933066632"/>
                    </a:ext>
                  </a:extLst>
                </a:gridCol>
                <a:gridCol w="796797">
                  <a:extLst>
                    <a:ext uri="{9D8B030D-6E8A-4147-A177-3AD203B41FA5}">
                      <a16:colId xmlns:a16="http://schemas.microsoft.com/office/drawing/2014/main" val="3679400451"/>
                    </a:ext>
                  </a:extLst>
                </a:gridCol>
              </a:tblGrid>
              <a:tr h="172441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This Example is Provided for Illustrative Purposes only</a:t>
                      </a: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6542356"/>
                  </a:ext>
                </a:extLst>
              </a:tr>
              <a:tr h="17244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7743954"/>
                  </a:ext>
                </a:extLst>
              </a:tr>
              <a:tr h="172441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Savings Element - Must meet Lifetime Benefits and Annual Savings Thresholds</a:t>
                      </a: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8467834"/>
                  </a:ext>
                </a:extLst>
              </a:tr>
              <a:tr h="517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 Portfolio Lifetime Benefits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/ 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Planned Portfolio Lifetime Benefits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= 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Planned/Actual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* 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 Multiplier at goal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=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 Multiplier (no cap)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 Multiplier (not to exceed Max)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= 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Savings PI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345898"/>
                  </a:ext>
                </a:extLst>
              </a:tr>
              <a:tr h="172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90,671,826 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/ 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65,821,877 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= 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138%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*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3.30%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=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4.546%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4.125%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20,296,255 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=  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837,221 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1004091"/>
                  </a:ext>
                </a:extLst>
              </a:tr>
              <a:tr h="17244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7724133"/>
                  </a:ext>
                </a:extLst>
              </a:tr>
              <a:tr h="17244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6024457"/>
                  </a:ext>
                </a:extLst>
              </a:tr>
              <a:tr h="172441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 Element - Must meet Threshold for Net Benefits calculated using Utility Cost</a:t>
                      </a: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1988264"/>
                  </a:ext>
                </a:extLst>
              </a:tr>
              <a:tr h="517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 Portfolio Lifetime Net Benefits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/ 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Planned Portfolio Lifetime Net Benefits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= 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Planned/Actual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* 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 Multiplier at goal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=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 Multiplier (no cap)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 Multiplier (not to exceed Max)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= 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 PI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1720711"/>
                  </a:ext>
                </a:extLst>
              </a:tr>
              <a:tr h="172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71,264,228 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45,525,622 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157%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1.980%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3.10%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2.475%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20,296,255 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502,332 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8045743"/>
                  </a:ext>
                </a:extLst>
              </a:tr>
              <a:tr h="17244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288929"/>
                  </a:ext>
                </a:extLst>
              </a:tr>
              <a:tr h="17244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3338009"/>
                  </a:ext>
                </a:extLst>
              </a:tr>
              <a:tr h="172441">
                <a:tc gridSpan="10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Demand Element - Must meet Threshold for Lifetime Benefits from combined Summer and Winter Peak</a:t>
                      </a: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9689446"/>
                  </a:ext>
                </a:extLst>
              </a:tr>
              <a:tr h="517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 Demand Lifetime  Benefits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/ 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Planned Demand Lifetime  Benefits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= 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Planned/Actual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* 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 Multiplier at goal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=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 Multiplier (no cap)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 Multiplier (not to exceed Max)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= 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Demand PI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213499"/>
                  </a:ext>
                </a:extLst>
              </a:tr>
              <a:tr h="172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18,086,394 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10,932,863 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165%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0.11%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0.182%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0.138%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20,296,255 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27,907 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7175164"/>
                  </a:ext>
                </a:extLst>
              </a:tr>
              <a:tr h="17244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2237587"/>
                  </a:ext>
                </a:extLst>
              </a:tr>
              <a:tr h="172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Element - TBD</a:t>
                      </a: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501933"/>
                  </a:ext>
                </a:extLst>
              </a:tr>
              <a:tr h="17244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659599"/>
                  </a:ext>
                </a:extLst>
              </a:tr>
              <a:tr h="17244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PI</a:t>
                      </a: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1,367,460 </a:t>
                      </a: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1336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6467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4BE09-00D2-40A8-8E77-57DC3990B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776934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Eversource Example – Calculation</a:t>
            </a:r>
            <a:br>
              <a:rPr lang="en-US" sz="2800" dirty="0"/>
            </a:br>
            <a:r>
              <a:rPr lang="en-US" sz="2800" dirty="0"/>
              <a:t>Based on Actual Spending and Utility Net Benefits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C4A455-2EB8-4742-ACA9-95970B86E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F033AB-571E-45C6-B0DB-75A764F70A10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41BFB38-1AB9-477A-92C0-417346199BD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939555"/>
          <a:ext cx="8229599" cy="4380653"/>
        </p:xfrm>
        <a:graphic>
          <a:graphicData uri="http://schemas.openxmlformats.org/drawingml/2006/table">
            <a:tbl>
              <a:tblPr/>
              <a:tblGrid>
                <a:gridCol w="1208458">
                  <a:extLst>
                    <a:ext uri="{9D8B030D-6E8A-4147-A177-3AD203B41FA5}">
                      <a16:colId xmlns:a16="http://schemas.microsoft.com/office/drawing/2014/main" val="434766562"/>
                    </a:ext>
                  </a:extLst>
                </a:gridCol>
                <a:gridCol w="205438">
                  <a:extLst>
                    <a:ext uri="{9D8B030D-6E8A-4147-A177-3AD203B41FA5}">
                      <a16:colId xmlns:a16="http://schemas.microsoft.com/office/drawing/2014/main" val="3170548560"/>
                    </a:ext>
                  </a:extLst>
                </a:gridCol>
                <a:gridCol w="1015105">
                  <a:extLst>
                    <a:ext uri="{9D8B030D-6E8A-4147-A177-3AD203B41FA5}">
                      <a16:colId xmlns:a16="http://schemas.microsoft.com/office/drawing/2014/main" val="3500698255"/>
                    </a:ext>
                  </a:extLst>
                </a:gridCol>
                <a:gridCol w="205438">
                  <a:extLst>
                    <a:ext uri="{9D8B030D-6E8A-4147-A177-3AD203B41FA5}">
                      <a16:colId xmlns:a16="http://schemas.microsoft.com/office/drawing/2014/main" val="3770824172"/>
                    </a:ext>
                  </a:extLst>
                </a:gridCol>
                <a:gridCol w="580060">
                  <a:extLst>
                    <a:ext uri="{9D8B030D-6E8A-4147-A177-3AD203B41FA5}">
                      <a16:colId xmlns:a16="http://schemas.microsoft.com/office/drawing/2014/main" val="3770057085"/>
                    </a:ext>
                  </a:extLst>
                </a:gridCol>
                <a:gridCol w="169184">
                  <a:extLst>
                    <a:ext uri="{9D8B030D-6E8A-4147-A177-3AD203B41FA5}">
                      <a16:colId xmlns:a16="http://schemas.microsoft.com/office/drawing/2014/main" val="2754582525"/>
                    </a:ext>
                  </a:extLst>
                </a:gridCol>
                <a:gridCol w="580060">
                  <a:extLst>
                    <a:ext uri="{9D8B030D-6E8A-4147-A177-3AD203B41FA5}">
                      <a16:colId xmlns:a16="http://schemas.microsoft.com/office/drawing/2014/main" val="2475589516"/>
                    </a:ext>
                  </a:extLst>
                </a:gridCol>
                <a:gridCol w="217522">
                  <a:extLst>
                    <a:ext uri="{9D8B030D-6E8A-4147-A177-3AD203B41FA5}">
                      <a16:colId xmlns:a16="http://schemas.microsoft.com/office/drawing/2014/main" val="2766418470"/>
                    </a:ext>
                  </a:extLst>
                </a:gridCol>
                <a:gridCol w="785498">
                  <a:extLst>
                    <a:ext uri="{9D8B030D-6E8A-4147-A177-3AD203B41FA5}">
                      <a16:colId xmlns:a16="http://schemas.microsoft.com/office/drawing/2014/main" val="823347678"/>
                    </a:ext>
                  </a:extLst>
                </a:gridCol>
                <a:gridCol w="1099697">
                  <a:extLst>
                    <a:ext uri="{9D8B030D-6E8A-4147-A177-3AD203B41FA5}">
                      <a16:colId xmlns:a16="http://schemas.microsoft.com/office/drawing/2014/main" val="798822311"/>
                    </a:ext>
                  </a:extLst>
                </a:gridCol>
                <a:gridCol w="193353">
                  <a:extLst>
                    <a:ext uri="{9D8B030D-6E8A-4147-A177-3AD203B41FA5}">
                      <a16:colId xmlns:a16="http://schemas.microsoft.com/office/drawing/2014/main" val="1061316966"/>
                    </a:ext>
                  </a:extLst>
                </a:gridCol>
                <a:gridCol w="966766">
                  <a:extLst>
                    <a:ext uri="{9D8B030D-6E8A-4147-A177-3AD203B41FA5}">
                      <a16:colId xmlns:a16="http://schemas.microsoft.com/office/drawing/2014/main" val="3527048291"/>
                    </a:ext>
                  </a:extLst>
                </a:gridCol>
                <a:gridCol w="193353">
                  <a:extLst>
                    <a:ext uri="{9D8B030D-6E8A-4147-A177-3AD203B41FA5}">
                      <a16:colId xmlns:a16="http://schemas.microsoft.com/office/drawing/2014/main" val="3734857340"/>
                    </a:ext>
                  </a:extLst>
                </a:gridCol>
                <a:gridCol w="809667">
                  <a:extLst>
                    <a:ext uri="{9D8B030D-6E8A-4147-A177-3AD203B41FA5}">
                      <a16:colId xmlns:a16="http://schemas.microsoft.com/office/drawing/2014/main" val="2475743960"/>
                    </a:ext>
                  </a:extLst>
                </a:gridCol>
              </a:tblGrid>
              <a:tr h="175226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This Example is Provided for Illustrative Purposes only</a:t>
                      </a: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1417325"/>
                  </a:ext>
                </a:extLst>
              </a:tr>
              <a:tr h="17522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4424838"/>
                  </a:ext>
                </a:extLst>
              </a:tr>
              <a:tr h="175226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Savings Element - Must meet Lifetime Benefits and Annual Savings as Thresholds</a:t>
                      </a: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5929121"/>
                  </a:ext>
                </a:extLst>
              </a:tr>
              <a:tr h="52567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 Portfolio Lifetime Benefits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/ 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Planned Portfolio Lifetime Benefits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= 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Planned/Actual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* 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 Multiplier at goal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=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 Multiplier (no cap)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 Multiplier (not to exceed Max)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 Spending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= 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Savings PI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967222"/>
                  </a:ext>
                </a:extLst>
              </a:tr>
              <a:tr h="175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90,671,826 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/ 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65,821,877 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= 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138%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*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3.30%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=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4.546%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4.125%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19,407,598 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=  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800,563 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019525"/>
                  </a:ext>
                </a:extLst>
              </a:tr>
              <a:tr h="17522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0878250"/>
                  </a:ext>
                </a:extLst>
              </a:tr>
              <a:tr h="17522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308252"/>
                  </a:ext>
                </a:extLst>
              </a:tr>
              <a:tr h="175226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 Element - Must meet Threshold for Net Benefits calculated using Utility Cost</a:t>
                      </a: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8387460"/>
                  </a:ext>
                </a:extLst>
              </a:tr>
              <a:tr h="52567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 Portfolio Lifetime Net Benefits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/ 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Planned Portfolio Lifetime Net Benefits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= 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Planned/Actual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* 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 Multiplier at goal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=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 Multiplier (no cap)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 Multiplier (not to exceed Max)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 Spending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= 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 PI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116344"/>
                  </a:ext>
                </a:extLst>
              </a:tr>
              <a:tr h="175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71,264,228 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45,525,622 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157%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1.980%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3.10%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2.475%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19,407,598 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480,338 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5731239"/>
                  </a:ext>
                </a:extLst>
              </a:tr>
              <a:tr h="17522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7863571"/>
                  </a:ext>
                </a:extLst>
              </a:tr>
              <a:tr h="17522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2816379"/>
                  </a:ext>
                </a:extLst>
              </a:tr>
              <a:tr h="175226">
                <a:tc gridSpan="10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Demand Element - Must meet Threshold for Lifetime Benefits from combined Summer and Winter Peak</a:t>
                      </a: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3211410"/>
                  </a:ext>
                </a:extLst>
              </a:tr>
              <a:tr h="52567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 Demand Lifetime  Benefits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/ 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Planned Demand Lifetime  Benefits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= 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Planned/Actual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* 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 Multiplier at goal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=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 Multiplier (no cap)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 Multiplier (not to exceed Max)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 Spending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= 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Demand PI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730003"/>
                  </a:ext>
                </a:extLst>
              </a:tr>
              <a:tr h="175226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18086393.61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10932863.36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165%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0.110%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0.182%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0.138%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19,407,598 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26,685 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5920349"/>
                  </a:ext>
                </a:extLst>
              </a:tr>
              <a:tr h="17522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7816513"/>
                  </a:ext>
                </a:extLst>
              </a:tr>
              <a:tr h="175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Element - TBD</a:t>
                      </a: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621253"/>
                  </a:ext>
                </a:extLst>
              </a:tr>
              <a:tr h="17522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8175514"/>
                  </a:ext>
                </a:extLst>
              </a:tr>
              <a:tr h="17522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PI</a:t>
                      </a: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1,307,587 </a:t>
                      </a: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155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5727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4BE09-00D2-40A8-8E77-57DC3990B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76934"/>
          </a:xfrm>
        </p:spPr>
        <p:txBody>
          <a:bodyPr>
            <a:normAutofit/>
          </a:bodyPr>
          <a:lstStyle/>
          <a:p>
            <a:r>
              <a:rPr lang="en-US" sz="2800" dirty="0"/>
              <a:t>Unitil Gas Example - Inputs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C4A455-2EB8-4742-ACA9-95970B86E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F033AB-571E-45C6-B0DB-75A764F70A10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7D90AC8-F7C7-47C6-AAF4-1659F41EFE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4146758"/>
              </p:ext>
            </p:extLst>
          </p:nvPr>
        </p:nvGraphicFramePr>
        <p:xfrm>
          <a:off x="1245567" y="1447800"/>
          <a:ext cx="7136432" cy="4885057"/>
        </p:xfrm>
        <a:graphic>
          <a:graphicData uri="http://schemas.openxmlformats.org/drawingml/2006/table">
            <a:tbl>
              <a:tblPr/>
              <a:tblGrid>
                <a:gridCol w="1153048">
                  <a:extLst>
                    <a:ext uri="{9D8B030D-6E8A-4147-A177-3AD203B41FA5}">
                      <a16:colId xmlns:a16="http://schemas.microsoft.com/office/drawing/2014/main" val="472345341"/>
                    </a:ext>
                  </a:extLst>
                </a:gridCol>
                <a:gridCol w="259695">
                  <a:extLst>
                    <a:ext uri="{9D8B030D-6E8A-4147-A177-3AD203B41FA5}">
                      <a16:colId xmlns:a16="http://schemas.microsoft.com/office/drawing/2014/main" val="2298033745"/>
                    </a:ext>
                  </a:extLst>
                </a:gridCol>
                <a:gridCol w="1391968">
                  <a:extLst>
                    <a:ext uri="{9D8B030D-6E8A-4147-A177-3AD203B41FA5}">
                      <a16:colId xmlns:a16="http://schemas.microsoft.com/office/drawing/2014/main" val="3401357575"/>
                    </a:ext>
                  </a:extLst>
                </a:gridCol>
                <a:gridCol w="1018007">
                  <a:extLst>
                    <a:ext uri="{9D8B030D-6E8A-4147-A177-3AD203B41FA5}">
                      <a16:colId xmlns:a16="http://schemas.microsoft.com/office/drawing/2014/main" val="254858434"/>
                    </a:ext>
                  </a:extLst>
                </a:gridCol>
                <a:gridCol w="955679">
                  <a:extLst>
                    <a:ext uri="{9D8B030D-6E8A-4147-A177-3AD203B41FA5}">
                      <a16:colId xmlns:a16="http://schemas.microsoft.com/office/drawing/2014/main" val="234287113"/>
                    </a:ext>
                  </a:extLst>
                </a:gridCol>
                <a:gridCol w="997231">
                  <a:extLst>
                    <a:ext uri="{9D8B030D-6E8A-4147-A177-3AD203B41FA5}">
                      <a16:colId xmlns:a16="http://schemas.microsoft.com/office/drawing/2014/main" val="3948538925"/>
                    </a:ext>
                  </a:extLst>
                </a:gridCol>
                <a:gridCol w="685596">
                  <a:extLst>
                    <a:ext uri="{9D8B030D-6E8A-4147-A177-3AD203B41FA5}">
                      <a16:colId xmlns:a16="http://schemas.microsoft.com/office/drawing/2014/main" val="1937357782"/>
                    </a:ext>
                  </a:extLst>
                </a:gridCol>
                <a:gridCol w="675208">
                  <a:extLst>
                    <a:ext uri="{9D8B030D-6E8A-4147-A177-3AD203B41FA5}">
                      <a16:colId xmlns:a16="http://schemas.microsoft.com/office/drawing/2014/main" val="3470007214"/>
                    </a:ext>
                  </a:extLst>
                </a:gridCol>
              </a:tblGrid>
              <a:tr h="129958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This Example is Provided for Illustrative Purposes only</a:t>
                      </a: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8874567"/>
                  </a:ext>
                </a:extLst>
              </a:tr>
              <a:tr h="129958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5822935"/>
                  </a:ext>
                </a:extLst>
              </a:tr>
              <a:tr h="12995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 Year</a:t>
                      </a: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9111186"/>
                  </a:ext>
                </a:extLst>
              </a:tr>
              <a:tr h="12995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Utility</a:t>
                      </a: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Unitil Gas</a:t>
                      </a: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9526278"/>
                  </a:ext>
                </a:extLst>
              </a:tr>
              <a:tr h="129958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4582571"/>
                  </a:ext>
                </a:extLst>
              </a:tr>
              <a:tr h="25991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source / calculation</a:t>
                      </a: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Planned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Threshold %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Threshold Amount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 / Plan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9260567"/>
                  </a:ext>
                </a:extLst>
              </a:tr>
              <a:tr h="12995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line 5 divided by line 7</a:t>
                      </a: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042" marR="4042" marT="40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Portfolio B/C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118%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7913606"/>
                  </a:ext>
                </a:extLst>
              </a:tr>
              <a:tr h="12995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Benefits (annual report)</a:t>
                      </a: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042" marR="4042" marT="40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Portfolio Lifetime Benefits 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5,433,413 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4,731,153 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3,531,718 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437265"/>
                  </a:ext>
                </a:extLst>
              </a:tr>
              <a:tr h="207247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Annual Savings (annual report)</a:t>
                      </a: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042" marR="4042" marT="40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Portfolio Annual Savings (MMBtu)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30,576 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32,277 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19,874 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106%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9574357"/>
                  </a:ext>
                </a:extLst>
              </a:tr>
              <a:tr h="12995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line 2 divided by line 7</a:t>
                      </a: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042" marR="4042" marT="40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Portfolio Net Benefits (Utility Cost)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4,015,238 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3,343,748 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2,609,905 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7518752"/>
                  </a:ext>
                </a:extLst>
              </a:tr>
              <a:tr h="12995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line 2 divided by line 12</a:t>
                      </a: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042" marR="4042" marT="40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Portfolio Net Benefits (TRC)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2,361,772.98 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2,470,724.40 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105%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0561409"/>
                  </a:ext>
                </a:extLst>
              </a:tr>
              <a:tr h="12995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TBD</a:t>
                      </a: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042" marR="4042" marT="40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Metric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3637117"/>
                  </a:ext>
                </a:extLst>
              </a:tr>
              <a:tr h="129958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0989421"/>
                  </a:ext>
                </a:extLst>
              </a:tr>
              <a:tr h="12995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Utility Costs (annual report)</a:t>
                      </a: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042" marR="4042" marT="40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Portfolio Budget/Spending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1,418,175 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1,387,405 </a:t>
                      </a: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2789638"/>
                  </a:ext>
                </a:extLst>
              </a:tr>
              <a:tr h="207247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customer costs (annual report)</a:t>
                      </a: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042" marR="4042" marT="40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Customer Contribution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1,653,465 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873,024 </a:t>
                      </a: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1454859"/>
                  </a:ext>
                </a:extLst>
              </a:tr>
              <a:tr h="12995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line 7 + line 8</a:t>
                      </a: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042" marR="4042" marT="40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Resource Costs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3,071,640 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2,260,429 </a:t>
                      </a: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7586844"/>
                  </a:ext>
                </a:extLst>
              </a:tr>
              <a:tr h="129958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1680212"/>
                  </a:ext>
                </a:extLst>
              </a:tr>
              <a:tr h="12995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 Agreement</a:t>
                      </a: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042" marR="4042" marT="40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 PI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5.500%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1705347"/>
                  </a:ext>
                </a:extLst>
              </a:tr>
              <a:tr h="12995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125% x Target PI</a:t>
                      </a: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042" marR="4042" marT="40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Maximum PI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6.875%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5572879"/>
                  </a:ext>
                </a:extLst>
              </a:tr>
              <a:tr h="129958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108348"/>
                  </a:ext>
                </a:extLst>
              </a:tr>
              <a:tr h="479503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of PI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 Multiplier (if actual/planned = 100%)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Maximum Multiplier (if actual/planned &gt; 100%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6851205"/>
                  </a:ext>
                </a:extLst>
              </a:tr>
              <a:tr h="241096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 Agreement</a:t>
                      </a: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042" marR="4042" marT="40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of PI allocated to Savings Component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3.300%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4.1250%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0658367"/>
                  </a:ext>
                </a:extLst>
              </a:tr>
              <a:tr h="241096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 Agreement</a:t>
                      </a: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4042" marR="4042" marT="40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of PI allocated to Value Component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1.980%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2.4750%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1776139"/>
                  </a:ext>
                </a:extLst>
              </a:tr>
              <a:tr h="12995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 Agreement</a:t>
                      </a: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4042" marR="4042" marT="40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of PI allocated to Other Metric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0.220%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0.2750%</a:t>
                      </a: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7904958"/>
                  </a:ext>
                </a:extLst>
              </a:tr>
              <a:tr h="129958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5.500%</a:t>
                      </a: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6.8750%</a:t>
                      </a: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6850983"/>
                  </a:ext>
                </a:extLst>
              </a:tr>
              <a:tr h="129958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8223429"/>
                  </a:ext>
                </a:extLst>
              </a:tr>
              <a:tr h="129958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9804700"/>
                  </a:ext>
                </a:extLst>
              </a:tr>
              <a:tr h="129958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8435333"/>
                  </a:ext>
                </a:extLst>
              </a:tr>
              <a:tr h="129958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inputs in green cells are from the Annual Report Cost Effectiveness tab (planned and actual)</a:t>
                      </a: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4736652"/>
                  </a:ext>
                </a:extLst>
              </a:tr>
              <a:tr h="129958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7114923"/>
                  </a:ext>
                </a:extLst>
              </a:tr>
              <a:tr h="129958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Items in Orange to be determined through Working Group discussion.</a:t>
                      </a: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2" marR="4042" marT="4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629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6237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4BE09-00D2-40A8-8E77-57DC3990B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776934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Unitil Gas Example – Calculation</a:t>
            </a:r>
            <a:br>
              <a:rPr lang="en-US" sz="2800" dirty="0"/>
            </a:br>
            <a:r>
              <a:rPr lang="en-US" sz="2800" dirty="0"/>
              <a:t>Based on Budget and Utility Net Benefits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C4A455-2EB8-4742-ACA9-95970B86E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F033AB-571E-45C6-B0DB-75A764F70A10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190D0A1-4FC4-48A2-86E5-300C29EC6AB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199" y="1974369"/>
          <a:ext cx="8229602" cy="4311025"/>
        </p:xfrm>
        <a:graphic>
          <a:graphicData uri="http://schemas.openxmlformats.org/drawingml/2006/table">
            <a:tbl>
              <a:tblPr/>
              <a:tblGrid>
                <a:gridCol w="1189249">
                  <a:extLst>
                    <a:ext uri="{9D8B030D-6E8A-4147-A177-3AD203B41FA5}">
                      <a16:colId xmlns:a16="http://schemas.microsoft.com/office/drawing/2014/main" val="4136503947"/>
                    </a:ext>
                  </a:extLst>
                </a:gridCol>
                <a:gridCol w="202172">
                  <a:extLst>
                    <a:ext uri="{9D8B030D-6E8A-4147-A177-3AD203B41FA5}">
                      <a16:colId xmlns:a16="http://schemas.microsoft.com/office/drawing/2014/main" val="471658095"/>
                    </a:ext>
                  </a:extLst>
                </a:gridCol>
                <a:gridCol w="998969">
                  <a:extLst>
                    <a:ext uri="{9D8B030D-6E8A-4147-A177-3AD203B41FA5}">
                      <a16:colId xmlns:a16="http://schemas.microsoft.com/office/drawing/2014/main" val="3124744085"/>
                    </a:ext>
                  </a:extLst>
                </a:gridCol>
                <a:gridCol w="202172">
                  <a:extLst>
                    <a:ext uri="{9D8B030D-6E8A-4147-A177-3AD203B41FA5}">
                      <a16:colId xmlns:a16="http://schemas.microsoft.com/office/drawing/2014/main" val="3475944"/>
                    </a:ext>
                  </a:extLst>
                </a:gridCol>
                <a:gridCol w="570839">
                  <a:extLst>
                    <a:ext uri="{9D8B030D-6E8A-4147-A177-3AD203B41FA5}">
                      <a16:colId xmlns:a16="http://schemas.microsoft.com/office/drawing/2014/main" val="3787282007"/>
                    </a:ext>
                  </a:extLst>
                </a:gridCol>
                <a:gridCol w="166495">
                  <a:extLst>
                    <a:ext uri="{9D8B030D-6E8A-4147-A177-3AD203B41FA5}">
                      <a16:colId xmlns:a16="http://schemas.microsoft.com/office/drawing/2014/main" val="1668652994"/>
                    </a:ext>
                  </a:extLst>
                </a:gridCol>
                <a:gridCol w="701657">
                  <a:extLst>
                    <a:ext uri="{9D8B030D-6E8A-4147-A177-3AD203B41FA5}">
                      <a16:colId xmlns:a16="http://schemas.microsoft.com/office/drawing/2014/main" val="3615823284"/>
                    </a:ext>
                  </a:extLst>
                </a:gridCol>
                <a:gridCol w="214065">
                  <a:extLst>
                    <a:ext uri="{9D8B030D-6E8A-4147-A177-3AD203B41FA5}">
                      <a16:colId xmlns:a16="http://schemas.microsoft.com/office/drawing/2014/main" val="682800255"/>
                    </a:ext>
                  </a:extLst>
                </a:gridCol>
                <a:gridCol w="773012">
                  <a:extLst>
                    <a:ext uri="{9D8B030D-6E8A-4147-A177-3AD203B41FA5}">
                      <a16:colId xmlns:a16="http://schemas.microsoft.com/office/drawing/2014/main" val="2755778104"/>
                    </a:ext>
                  </a:extLst>
                </a:gridCol>
                <a:gridCol w="1082216">
                  <a:extLst>
                    <a:ext uri="{9D8B030D-6E8A-4147-A177-3AD203B41FA5}">
                      <a16:colId xmlns:a16="http://schemas.microsoft.com/office/drawing/2014/main" val="3368124410"/>
                    </a:ext>
                  </a:extLst>
                </a:gridCol>
                <a:gridCol w="190280">
                  <a:extLst>
                    <a:ext uri="{9D8B030D-6E8A-4147-A177-3AD203B41FA5}">
                      <a16:colId xmlns:a16="http://schemas.microsoft.com/office/drawing/2014/main" val="670722169"/>
                    </a:ext>
                  </a:extLst>
                </a:gridCol>
                <a:gridCol w="951399">
                  <a:extLst>
                    <a:ext uri="{9D8B030D-6E8A-4147-A177-3AD203B41FA5}">
                      <a16:colId xmlns:a16="http://schemas.microsoft.com/office/drawing/2014/main" val="2760978743"/>
                    </a:ext>
                  </a:extLst>
                </a:gridCol>
                <a:gridCol w="190280">
                  <a:extLst>
                    <a:ext uri="{9D8B030D-6E8A-4147-A177-3AD203B41FA5}">
                      <a16:colId xmlns:a16="http://schemas.microsoft.com/office/drawing/2014/main" val="4279076148"/>
                    </a:ext>
                  </a:extLst>
                </a:gridCol>
                <a:gridCol w="796797">
                  <a:extLst>
                    <a:ext uri="{9D8B030D-6E8A-4147-A177-3AD203B41FA5}">
                      <a16:colId xmlns:a16="http://schemas.microsoft.com/office/drawing/2014/main" val="2957911302"/>
                    </a:ext>
                  </a:extLst>
                </a:gridCol>
              </a:tblGrid>
              <a:tr h="172441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This Example is Provided for Illustrative Purposes only</a:t>
                      </a: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449513"/>
                  </a:ext>
                </a:extLst>
              </a:tr>
              <a:tr h="17244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6094030"/>
                  </a:ext>
                </a:extLst>
              </a:tr>
              <a:tr h="172441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Savings Element - Must meet Lifetime Benefits and Annual Savings Thresholds</a:t>
                      </a: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8988715"/>
                  </a:ext>
                </a:extLst>
              </a:tr>
              <a:tr h="517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 Portfolio Lifetime Benefits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/ 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Planned Portfolio Lifetime Benefits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= 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Planned/Actual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* 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 Multiplier at goal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=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 Multiplier (no cap)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 Multiplier (not to exceed Max)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= 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Savings PI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427161"/>
                  </a:ext>
                </a:extLst>
              </a:tr>
              <a:tr h="172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4,731,153 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/ 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5,433,413 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= 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*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3.30%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=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2.873%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4.125%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1,418,175 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=  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40,751 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2174359"/>
                  </a:ext>
                </a:extLst>
              </a:tr>
              <a:tr h="17244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958938"/>
                  </a:ext>
                </a:extLst>
              </a:tr>
              <a:tr h="17244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7020567"/>
                  </a:ext>
                </a:extLst>
              </a:tr>
              <a:tr h="172441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 Element - Must meet Threshold for Net Benefits calculated using Utility Cost</a:t>
                      </a: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600620"/>
                  </a:ext>
                </a:extLst>
              </a:tr>
              <a:tr h="517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 Portfolio Lifetime Net Benefits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/ 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Planned Portfolio Lifetime Net Benefits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= 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Planned/Actual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* 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 Multiplier at goal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=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 Multiplier (no cap)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 Multiplier (not to exceed Max)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= 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 PI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692802"/>
                  </a:ext>
                </a:extLst>
              </a:tr>
              <a:tr h="172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3,343,748 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4,015,238 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1.980%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1.65%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2.475%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1,418,175 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23,384 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5261004"/>
                  </a:ext>
                </a:extLst>
              </a:tr>
              <a:tr h="17244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080185"/>
                  </a:ext>
                </a:extLst>
              </a:tr>
              <a:tr h="17244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6590718"/>
                  </a:ext>
                </a:extLst>
              </a:tr>
              <a:tr h="172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Element - TBD</a:t>
                      </a: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8854712"/>
                  </a:ext>
                </a:extLst>
              </a:tr>
              <a:tr h="517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 Result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/ 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Planned Result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= 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Planned/Actual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* 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 Multiplier at goal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=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 Multiplier (no cap)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 Multiplier (not to exceed Max)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= 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Demand PI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674789"/>
                  </a:ext>
                </a:extLst>
              </a:tr>
              <a:tr h="172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0.000%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0.000%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1,418,175 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-   </a:t>
                      </a:r>
                    </a:p>
                  </a:txBody>
                  <a:tcPr marL="5946" marR="5946" marT="59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2913465"/>
                  </a:ext>
                </a:extLst>
              </a:tr>
              <a:tr h="17244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5683783"/>
                  </a:ext>
                </a:extLst>
              </a:tr>
              <a:tr h="17244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8353249"/>
                  </a:ext>
                </a:extLst>
              </a:tr>
              <a:tr h="17244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2243259"/>
                  </a:ext>
                </a:extLst>
              </a:tr>
              <a:tr h="17244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PI</a:t>
                      </a: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64,135 </a:t>
                      </a:r>
                    </a:p>
                  </a:txBody>
                  <a:tcPr marL="5946" marR="5946" marT="5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55274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653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4BE09-00D2-40A8-8E77-57DC3990B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776934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Unitil Gas Example – Calculation</a:t>
            </a:r>
            <a:br>
              <a:rPr lang="en-US" sz="2800" dirty="0"/>
            </a:br>
            <a:r>
              <a:rPr lang="en-US" sz="2800" dirty="0"/>
              <a:t>Based on Actual Spending and Utility Net Benefits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C4A455-2EB8-4742-ACA9-95970B86E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F033AB-571E-45C6-B0DB-75A764F70A10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AD5D273-4746-4E35-9779-C7F581F5D75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939555"/>
          <a:ext cx="8229599" cy="4380653"/>
        </p:xfrm>
        <a:graphic>
          <a:graphicData uri="http://schemas.openxmlformats.org/drawingml/2006/table">
            <a:tbl>
              <a:tblPr/>
              <a:tblGrid>
                <a:gridCol w="1208458">
                  <a:extLst>
                    <a:ext uri="{9D8B030D-6E8A-4147-A177-3AD203B41FA5}">
                      <a16:colId xmlns:a16="http://schemas.microsoft.com/office/drawing/2014/main" val="3935832232"/>
                    </a:ext>
                  </a:extLst>
                </a:gridCol>
                <a:gridCol w="205438">
                  <a:extLst>
                    <a:ext uri="{9D8B030D-6E8A-4147-A177-3AD203B41FA5}">
                      <a16:colId xmlns:a16="http://schemas.microsoft.com/office/drawing/2014/main" val="2712180184"/>
                    </a:ext>
                  </a:extLst>
                </a:gridCol>
                <a:gridCol w="1015105">
                  <a:extLst>
                    <a:ext uri="{9D8B030D-6E8A-4147-A177-3AD203B41FA5}">
                      <a16:colId xmlns:a16="http://schemas.microsoft.com/office/drawing/2014/main" val="2137985711"/>
                    </a:ext>
                  </a:extLst>
                </a:gridCol>
                <a:gridCol w="205438">
                  <a:extLst>
                    <a:ext uri="{9D8B030D-6E8A-4147-A177-3AD203B41FA5}">
                      <a16:colId xmlns:a16="http://schemas.microsoft.com/office/drawing/2014/main" val="479279510"/>
                    </a:ext>
                  </a:extLst>
                </a:gridCol>
                <a:gridCol w="580060">
                  <a:extLst>
                    <a:ext uri="{9D8B030D-6E8A-4147-A177-3AD203B41FA5}">
                      <a16:colId xmlns:a16="http://schemas.microsoft.com/office/drawing/2014/main" val="3416396082"/>
                    </a:ext>
                  </a:extLst>
                </a:gridCol>
                <a:gridCol w="169184">
                  <a:extLst>
                    <a:ext uri="{9D8B030D-6E8A-4147-A177-3AD203B41FA5}">
                      <a16:colId xmlns:a16="http://schemas.microsoft.com/office/drawing/2014/main" val="4015354549"/>
                    </a:ext>
                  </a:extLst>
                </a:gridCol>
                <a:gridCol w="580060">
                  <a:extLst>
                    <a:ext uri="{9D8B030D-6E8A-4147-A177-3AD203B41FA5}">
                      <a16:colId xmlns:a16="http://schemas.microsoft.com/office/drawing/2014/main" val="4054147269"/>
                    </a:ext>
                  </a:extLst>
                </a:gridCol>
                <a:gridCol w="217522">
                  <a:extLst>
                    <a:ext uri="{9D8B030D-6E8A-4147-A177-3AD203B41FA5}">
                      <a16:colId xmlns:a16="http://schemas.microsoft.com/office/drawing/2014/main" val="2611502678"/>
                    </a:ext>
                  </a:extLst>
                </a:gridCol>
                <a:gridCol w="785498">
                  <a:extLst>
                    <a:ext uri="{9D8B030D-6E8A-4147-A177-3AD203B41FA5}">
                      <a16:colId xmlns:a16="http://schemas.microsoft.com/office/drawing/2014/main" val="3485566065"/>
                    </a:ext>
                  </a:extLst>
                </a:gridCol>
                <a:gridCol w="1099697">
                  <a:extLst>
                    <a:ext uri="{9D8B030D-6E8A-4147-A177-3AD203B41FA5}">
                      <a16:colId xmlns:a16="http://schemas.microsoft.com/office/drawing/2014/main" val="1681443142"/>
                    </a:ext>
                  </a:extLst>
                </a:gridCol>
                <a:gridCol w="193353">
                  <a:extLst>
                    <a:ext uri="{9D8B030D-6E8A-4147-A177-3AD203B41FA5}">
                      <a16:colId xmlns:a16="http://schemas.microsoft.com/office/drawing/2014/main" val="2457964244"/>
                    </a:ext>
                  </a:extLst>
                </a:gridCol>
                <a:gridCol w="966766">
                  <a:extLst>
                    <a:ext uri="{9D8B030D-6E8A-4147-A177-3AD203B41FA5}">
                      <a16:colId xmlns:a16="http://schemas.microsoft.com/office/drawing/2014/main" val="1129612692"/>
                    </a:ext>
                  </a:extLst>
                </a:gridCol>
                <a:gridCol w="193353">
                  <a:extLst>
                    <a:ext uri="{9D8B030D-6E8A-4147-A177-3AD203B41FA5}">
                      <a16:colId xmlns:a16="http://schemas.microsoft.com/office/drawing/2014/main" val="3559269749"/>
                    </a:ext>
                  </a:extLst>
                </a:gridCol>
                <a:gridCol w="809667">
                  <a:extLst>
                    <a:ext uri="{9D8B030D-6E8A-4147-A177-3AD203B41FA5}">
                      <a16:colId xmlns:a16="http://schemas.microsoft.com/office/drawing/2014/main" val="4168235684"/>
                    </a:ext>
                  </a:extLst>
                </a:gridCol>
              </a:tblGrid>
              <a:tr h="175226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This Example is Provided for Illustrative Purposes only</a:t>
                      </a: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4163180"/>
                  </a:ext>
                </a:extLst>
              </a:tr>
              <a:tr h="17522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0418643"/>
                  </a:ext>
                </a:extLst>
              </a:tr>
              <a:tr h="175226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Savings Element - Must meet Lifetime Benefits and Annual Savings as Thresholds</a:t>
                      </a: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3815476"/>
                  </a:ext>
                </a:extLst>
              </a:tr>
              <a:tr h="52567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 Portfolio Lifetime Benefits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/ 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Planned Portfolio Lifetime Benefits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= 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Planned/Actual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* 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 Multiplier at goal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=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 Multiplier (no cap)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 Multiplier (not to exceed Max)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 Spending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= 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Savings PI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770918"/>
                  </a:ext>
                </a:extLst>
              </a:tr>
              <a:tr h="175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4,731,153 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/ 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5,433,413 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= 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*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3.30%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=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2.873%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4.125%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1,387,405 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=  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39,867 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5261178"/>
                  </a:ext>
                </a:extLst>
              </a:tr>
              <a:tr h="17522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9514476"/>
                  </a:ext>
                </a:extLst>
              </a:tr>
              <a:tr h="17522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3139399"/>
                  </a:ext>
                </a:extLst>
              </a:tr>
              <a:tr h="175226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 Element - Must meet Threshold for Net Benefits calculated using Utility Cost</a:t>
                      </a: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4630381"/>
                  </a:ext>
                </a:extLst>
              </a:tr>
              <a:tr h="52567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 Portfolio Lifetime Net Benefits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/ 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Planned Portfolio Lifetime Net Benefits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= 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Planned/Actual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* 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 Multiplier at goal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=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 Multiplier (no cap)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 Multiplier (not to exceed Max)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 Spending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= 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 PI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917173"/>
                  </a:ext>
                </a:extLst>
              </a:tr>
              <a:tr h="175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3,343,748 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4,015,238 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1.980%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1.65%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2.475%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1,387,405 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22,877 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7707802"/>
                  </a:ext>
                </a:extLst>
              </a:tr>
              <a:tr h="17522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3403750"/>
                  </a:ext>
                </a:extLst>
              </a:tr>
              <a:tr h="17522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9550271"/>
                  </a:ext>
                </a:extLst>
              </a:tr>
              <a:tr h="175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Element - TBD</a:t>
                      </a: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077737"/>
                  </a:ext>
                </a:extLst>
              </a:tr>
              <a:tr h="52567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 Result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/ 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Planned Result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= 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Planned/Actual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* 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 Multiplier at goal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=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 Multiplier (no cap)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 Multiplier (not to exceed Max)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= 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Demand PI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274925"/>
                  </a:ext>
                </a:extLst>
              </a:tr>
              <a:tr h="175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0.000%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0.000%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1,418,175 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-   </a:t>
                      </a:r>
                    </a:p>
                  </a:txBody>
                  <a:tcPr marL="6042" marR="6042" marT="6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2241879"/>
                  </a:ext>
                </a:extLst>
              </a:tr>
              <a:tr h="17522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022715"/>
                  </a:ext>
                </a:extLst>
              </a:tr>
              <a:tr h="17522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4412138"/>
                  </a:ext>
                </a:extLst>
              </a:tr>
              <a:tr h="17522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3773417"/>
                  </a:ext>
                </a:extLst>
              </a:tr>
              <a:tr h="17522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PI</a:t>
                      </a: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62,743 </a:t>
                      </a:r>
                    </a:p>
                  </a:txBody>
                  <a:tcPr marL="6042" marR="6042" marT="60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5423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94834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1795</TotalTime>
  <Words>1900</Words>
  <Application>Microsoft Office PowerPoint</Application>
  <PresentationFormat>On-screen Show (4:3)</PresentationFormat>
  <Paragraphs>677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Helvetica</vt:lpstr>
      <vt:lpstr>Wingdings 2</vt:lpstr>
      <vt:lpstr>Flow</vt:lpstr>
      <vt:lpstr>   Performance Incentive Working Group  </vt:lpstr>
      <vt:lpstr>Illustration of Modified MA Model, Discussed at January Working Group Meeting</vt:lpstr>
      <vt:lpstr>Continue to focus on how PI mechanism can encourage the results desired by Working Group</vt:lpstr>
      <vt:lpstr>Eversource Example - Inputs</vt:lpstr>
      <vt:lpstr>Eversource Example – Calculation Based on Budget and Utility Net Benefits</vt:lpstr>
      <vt:lpstr>Eversource Example – Calculation Based on Actual Spending and Utility Net Benefits</vt:lpstr>
      <vt:lpstr>Unitil Gas Example - Inputs</vt:lpstr>
      <vt:lpstr>Unitil Gas Example – Calculation Based on Budget and Utility Net Benefits</vt:lpstr>
      <vt:lpstr>Unitil Gas Example – Calculation Based on Actual Spending and Utility Net Benefits</vt:lpstr>
      <vt:lpstr>PowerPoint Presentation</vt:lpstr>
    </vt:vector>
  </TitlesOfParts>
  <Company>Northeast Utilities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Residential  Existing Home Weatherization</dc:title>
  <dc:creator>Katherine W Peters</dc:creator>
  <cp:lastModifiedBy>Peters, Katherine W</cp:lastModifiedBy>
  <cp:revision>122</cp:revision>
  <cp:lastPrinted>2018-02-20T15:21:53Z</cp:lastPrinted>
  <dcterms:created xsi:type="dcterms:W3CDTF">2017-01-24T17:28:36Z</dcterms:created>
  <dcterms:modified xsi:type="dcterms:W3CDTF">2019-02-20T16:21:38Z</dcterms:modified>
</cp:coreProperties>
</file>