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86" r:id="rId4"/>
    <p:sldId id="275" r:id="rId5"/>
    <p:sldId id="259" r:id="rId6"/>
    <p:sldId id="260" r:id="rId7"/>
    <p:sldId id="269" r:id="rId8"/>
    <p:sldId id="266" r:id="rId9"/>
    <p:sldId id="268" r:id="rId10"/>
    <p:sldId id="261" r:id="rId11"/>
    <p:sldId id="276" r:id="rId12"/>
    <p:sldId id="262" r:id="rId13"/>
    <p:sldId id="278" r:id="rId14"/>
    <p:sldId id="281" r:id="rId15"/>
    <p:sldId id="277" r:id="rId16"/>
    <p:sldId id="283" r:id="rId17"/>
    <p:sldId id="284" r:id="rId18"/>
    <p:sldId id="272" r:id="rId19"/>
    <p:sldId id="285" r:id="rId20"/>
    <p:sldId id="274" r:id="rId21"/>
    <p:sldId id="279" r:id="rId22"/>
    <p:sldId id="263" r:id="rId23"/>
    <p:sldId id="264" r:id="rId24"/>
    <p:sldId id="265" r:id="rId25"/>
    <p:sldId id="26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4" autoAdjust="0"/>
    <p:restoredTop sz="79759" autoAdjust="0"/>
  </p:normalViewPr>
  <p:slideViewPr>
    <p:cSldViewPr>
      <p:cViewPr varScale="1">
        <p:scale>
          <a:sx n="57" d="100"/>
          <a:sy n="57" d="100"/>
        </p:scale>
        <p:origin x="15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2298" y="-5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13B8-682A-4138-A3D6-AED477B551F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0C12-533C-4B60-BFA6-1A0722FB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8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clear how they would allocate between benefits and savings (62% combined)</a:t>
            </a:r>
          </a:p>
          <a:p>
            <a:r>
              <a:rPr lang="en-US" dirty="0"/>
              <a:t>Not clear why suggesting possible removal of threshold.</a:t>
            </a:r>
          </a:p>
          <a:p>
            <a:endParaRPr lang="en-US" dirty="0"/>
          </a:p>
          <a:p>
            <a:r>
              <a:rPr lang="en-US" dirty="0"/>
              <a:t>KW only possible for future, but Order requires it.</a:t>
            </a:r>
          </a:p>
          <a:p>
            <a:endParaRPr lang="en-US" dirty="0"/>
          </a:p>
          <a:p>
            <a:r>
              <a:rPr lang="en-US" dirty="0"/>
              <a:t>Referents NSPM and value based on total net benefits.</a:t>
            </a:r>
          </a:p>
          <a:p>
            <a:r>
              <a:rPr lang="en-US" dirty="0"/>
              <a:t>  -- recommend going to TRB less utility cost.</a:t>
            </a:r>
          </a:p>
          <a:p>
            <a:endParaRPr lang="en-US" dirty="0"/>
          </a:p>
          <a:p>
            <a:r>
              <a:rPr lang="en-US" dirty="0"/>
              <a:t>Demand listed but not recommended to have any weight.</a:t>
            </a:r>
          </a:p>
          <a:p>
            <a:endParaRPr lang="en-US" dirty="0"/>
          </a:p>
          <a:p>
            <a:r>
              <a:rPr lang="en-US" dirty="0"/>
              <a:t>Like concept of 2% on other related to LI</a:t>
            </a:r>
          </a:p>
          <a:p>
            <a:r>
              <a:rPr lang="en-US" dirty="0"/>
              <a:t> --- would recommend 2-3 metrics and perhaps 2% of money on each ($50k </a:t>
            </a:r>
            <a:r>
              <a:rPr lang="en-US" dirty="0" err="1"/>
              <a:t>eversource</a:t>
            </a:r>
            <a:r>
              <a:rPr lang="en-US" dirty="0"/>
              <a:t>)</a:t>
            </a:r>
          </a:p>
          <a:p>
            <a:r>
              <a:rPr lang="en-US" dirty="0"/>
              <a:t>	smaller utilities might need more than 2%</a:t>
            </a:r>
          </a:p>
          <a:p>
            <a:r>
              <a:rPr lang="en-US" dirty="0"/>
              <a:t>	floor of $25,000?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2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value, but should be TRB-UCT</a:t>
            </a:r>
          </a:p>
          <a:p>
            <a:r>
              <a:rPr lang="en-US" dirty="0"/>
              <a:t> -- can consider eliminating TRB then and just putting all weight to value.</a:t>
            </a:r>
          </a:p>
          <a:p>
            <a:r>
              <a:rPr lang="en-US" dirty="0"/>
              <a:t> -- HB317 interpretation may dictate this.</a:t>
            </a:r>
          </a:p>
          <a:p>
            <a:endParaRPr lang="en-US" dirty="0"/>
          </a:p>
          <a:p>
            <a:r>
              <a:rPr lang="en-US" dirty="0"/>
              <a:t>Threshold and stretch appear to be fixed amounts, but if flexibility recommend inflection point.</a:t>
            </a:r>
          </a:p>
          <a:p>
            <a:endParaRPr lang="en-US" dirty="0"/>
          </a:p>
          <a:p>
            <a:r>
              <a:rPr lang="en-US" dirty="0"/>
              <a:t>Suggest lowering Demand to total 20%</a:t>
            </a:r>
          </a:p>
          <a:p>
            <a:endParaRPr lang="en-US" dirty="0"/>
          </a:p>
          <a:p>
            <a:r>
              <a:rPr lang="en-US" dirty="0"/>
              <a:t>DR should not be in this, and once a plan developed can have its own PIs, and they likely don’t need to be as large.</a:t>
            </a:r>
          </a:p>
          <a:p>
            <a:endParaRPr lang="en-US" dirty="0"/>
          </a:p>
          <a:p>
            <a:r>
              <a:rPr lang="en-US" dirty="0"/>
              <a:t>If just minimum, then really should be BCR &gt; 1.2</a:t>
            </a:r>
          </a:p>
          <a:p>
            <a:r>
              <a:rPr lang="en-US" dirty="0"/>
              <a:t> --- if &lt;1.0 than complete failure, clearly not deserving PI and some parties likely to push for not full cost recovery.</a:t>
            </a:r>
          </a:p>
          <a:p>
            <a:r>
              <a:rPr lang="en-US" dirty="0"/>
              <a:t> --- 1.2 would still clearly be a failure too for most electric plans at least.</a:t>
            </a:r>
          </a:p>
          <a:p>
            <a:r>
              <a:rPr lang="en-US" dirty="0"/>
              <a:t> --- do we really need?</a:t>
            </a:r>
          </a:p>
          <a:p>
            <a:r>
              <a:rPr lang="en-US" dirty="0"/>
              <a:t>EVT history of why this is there.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changes from original OCA testimony: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Increased weight on lifetime savings – this pushes toward more comprehensiveness and persisting benefits.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MWh still equal to lifetime because actual goals are annual.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Demand reduced to total 20% weight from 30%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Not as critical as energy, comes anyway, but want to encourage broad range of comprehensiveness and not just focus on the “peakiest” things.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Consider combing TRB and Value: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Given budget is capped, in a way this is same thing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If HB317 stands, then should all be value because only thing that can be pursued for stretch. 100% weight on value, remove from demand because can’t pursue passive demand without some energy savings.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Leaves 5% for countervailing metrics: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Suggest at least one on equity (LI? MF? Small Biz?)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Suggest one on comprehensiveness (average % savings for a particular segment or program?)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Consider overarching policy goals as have been expressed by legislature and all stakeholders in setting.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Different than Minimums, not penalty but extra earnings.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leaves 5% for countervailing for gas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7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7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98901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cost-effective goal seems contradictory to HB317. Ditto for demand reduction goal.</a:t>
            </a:r>
          </a:p>
          <a:p>
            <a:r>
              <a:rPr lang="en-US" dirty="0"/>
              <a:t>NH and ME growth a function of less pursuit of EE. Better load factors.</a:t>
            </a:r>
          </a:p>
          <a:p>
            <a:endParaRPr lang="en-US" dirty="0"/>
          </a:p>
          <a:p>
            <a:r>
              <a:rPr lang="en-US" dirty="0"/>
              <a:t>Delete ICAP tags</a:t>
            </a:r>
          </a:p>
          <a:p>
            <a:endParaRPr lang="en-US" dirty="0"/>
          </a:p>
          <a:p>
            <a:r>
              <a:rPr lang="en-US" dirty="0"/>
              <a:t>Commissioners consistently pushing each regulated electric utility in last year’s default service hearing to hear how they’re trying to reduce ICAP tags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98901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cost-effective goal seems contradictory to HB317. Ditto for demand reduction goal.</a:t>
            </a:r>
          </a:p>
          <a:p>
            <a:r>
              <a:rPr lang="en-US" dirty="0"/>
              <a:t>NH and ME growth a function of less pursuit of EE. Better load factors.</a:t>
            </a:r>
          </a:p>
          <a:p>
            <a:endParaRPr lang="en-US" dirty="0"/>
          </a:p>
          <a:p>
            <a:r>
              <a:rPr lang="en-US" dirty="0"/>
              <a:t>Delete ICAP tags</a:t>
            </a:r>
          </a:p>
          <a:p>
            <a:endParaRPr lang="en-US" dirty="0"/>
          </a:p>
          <a:p>
            <a:r>
              <a:rPr lang="en-US" dirty="0"/>
              <a:t>Commissioners consistently pushing each regulated electric utility in last year’s default service hearing to hear how they’re trying to reduce ICAP tags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4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100%, threshold 75% and stretch 125%.</a:t>
            </a:r>
          </a:p>
          <a:p>
            <a:endParaRPr lang="en-US" dirty="0"/>
          </a:p>
          <a:p>
            <a:r>
              <a:rPr lang="en-US" dirty="0"/>
              <a:t>Stretch payout 50% higher than first band. </a:t>
            </a:r>
          </a:p>
          <a:p>
            <a:r>
              <a:rPr lang="en-US" dirty="0"/>
              <a:t>	Is the 6.875 and/or the 5.5% set in stone?</a:t>
            </a:r>
          </a:p>
          <a:p>
            <a:endParaRPr lang="en-US" dirty="0"/>
          </a:p>
          <a:p>
            <a:r>
              <a:rPr lang="en-US" dirty="0"/>
              <a:t>VT has lots of countervailing metrics – will discuss below and recommend some.</a:t>
            </a:r>
          </a:p>
          <a:p>
            <a:endParaRPr lang="en-US" dirty="0"/>
          </a:p>
          <a:p>
            <a:r>
              <a:rPr lang="en-US" dirty="0"/>
              <a:t>VT and RI weights for Demand approx. 30%, but MA only 4%</a:t>
            </a:r>
          </a:p>
          <a:p>
            <a:r>
              <a:rPr lang="en-US" dirty="0"/>
              <a:t>	- recommend somewhat less, discuss below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0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with the strict testimony approach.</a:t>
            </a:r>
          </a:p>
          <a:p>
            <a:endParaRPr lang="en-US" dirty="0"/>
          </a:p>
          <a:p>
            <a:r>
              <a:rPr lang="en-US" dirty="0"/>
              <a:t>Things to consider and discuss later:</a:t>
            </a:r>
          </a:p>
          <a:p>
            <a:r>
              <a:rPr lang="en-US" dirty="0"/>
              <a:t>	- can we do non-linear scaling? </a:t>
            </a:r>
          </a:p>
          <a:p>
            <a:r>
              <a:rPr lang="en-US" dirty="0"/>
              <a:t>	- 6.875/5.5% issues</a:t>
            </a:r>
          </a:p>
          <a:p>
            <a:r>
              <a:rPr lang="en-US" dirty="0"/>
              <a:t>HB317 and contradictions/limitations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 have TRB metric, just </a:t>
            </a:r>
            <a:r>
              <a:rPr lang="en-US" dirty="0" err="1"/>
              <a:t>exprested</a:t>
            </a:r>
            <a:r>
              <a:rPr lang="en-US" dirty="0"/>
              <a:t> as lifetime savings gas benefits.</a:t>
            </a:r>
          </a:p>
          <a:p>
            <a:endParaRPr lang="en-US" dirty="0"/>
          </a:p>
          <a:p>
            <a:r>
              <a:rPr lang="en-US" dirty="0"/>
              <a:t>Lifetime 30%, and should be less of an issue than Electric because hasn’t traditionally been a problem with gas programs. Recommend consider higher weight for lifetime for NH</a:t>
            </a:r>
          </a:p>
          <a:p>
            <a:endParaRPr lang="en-US" dirty="0"/>
          </a:p>
          <a:p>
            <a:r>
              <a:rPr lang="en-US" dirty="0"/>
              <a:t>Peak Day: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Does NH have peak day goals?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not, should they?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Pipeline capacity?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Weight for peak is half of elec.</a:t>
            </a:r>
          </a:p>
          <a:p>
            <a:endParaRPr lang="en-US" dirty="0"/>
          </a:p>
          <a:p>
            <a:r>
              <a:rPr lang="en-US" dirty="0"/>
              <a:t>Market transformation goal is really a milestone metric, not a performance one.</a:t>
            </a:r>
          </a:p>
          <a:p>
            <a:endParaRPr lang="en-US" dirty="0"/>
          </a:p>
          <a:p>
            <a:r>
              <a:rPr lang="en-US" dirty="0"/>
              <a:t>Comprehensiveness is example of countervailing concept.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only 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no TRB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Believe this was oversight because in VT bundled in one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Regardless, it doesn’t make sense to eliminate a TRB goal if have one for electric.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0C12-533C-4B60-BFA6-1A0722FBD1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9D32D6-5C82-462B-AA4E-C10E4339336E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C45BD8-0CFE-4B7E-949B-2A9A821908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pQE50E9icAnQRxnuoDSqzjqsmmmf7hg/view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_GVagy5KjHyEGKzQbjrWenUaTnOIy17/view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c.state.nh.us/regulatory/Orders/2016orders/25932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c.nh.gov/Regulatory/Orders/1973-1997orders/1991orders.pdf" TargetMode="External"/><Relationship Id="rId4" Type="http://schemas.openxmlformats.org/officeDocument/2006/relationships/hyperlink" Target="https://www.puc.nh.gov/Regulatory/Orders/1973-1997orders/1992orders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rive.google.com/file/d/1TioHRzhBUON27te1rPfnvI4Q9mGbCYEc/vie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rive.google.com/file/d/1TioHRzhBUON27te1rPfnvI4Q9mGbCYEc/vie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rive.google.com/file/d/1TioHRzhBUON27te1rPfnvI4Q9mGbCYEc/vie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rive.google.com/file/d/14cM_AtyR2WH_K6O3SLPWOMQKCCqeT0Ll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ioHRzhBUON27te1rPfnvI4Q9mGbCYEc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c.nh.gov/regulatory/Docketbk/2017/17-136/TESTIMONY/17-136_2018-11-02_OCA_DTESTIMONY_LOIT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c.nh.gov/regulatory/Docketbk/2017/17-136/TESTIMONY/17-136_2018-11-02_OCA_DTESTIMONY_LOITE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4cM_AtyR2WH_K6O3SLPWOMQKCCqeT0Ll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c.nh.gov/regulatory/Docketbk/2017/17-136/TESTIMONY/17-136_2018-11-02_OCA_DTESTIMONY_LOITE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1"/>
            <a:ext cx="8839200" cy="182976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Efficiency Program Administration Performance Incentives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New Hampshire </a:t>
            </a:r>
          </a:p>
          <a:p>
            <a:r>
              <a:rPr lang="en-US" sz="2000" dirty="0"/>
              <a:t>Office of the Consumer Advocate</a:t>
            </a:r>
          </a:p>
        </p:txBody>
      </p:sp>
    </p:spTree>
    <p:extLst>
      <p:ext uri="{BB962C8B-B14F-4D97-AF65-F5344CB8AC3E}">
        <p14:creationId xmlns:p14="http://schemas.microsoft.com/office/powerpoint/2010/main" val="30489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Joint Utilities’ January Presentation</a:t>
            </a:r>
            <a:br>
              <a:rPr lang="en-US" dirty="0"/>
            </a:br>
            <a:r>
              <a:rPr lang="en-US" sz="3100" dirty="0"/>
              <a:t>Potential 2020 Performance Incentive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219200"/>
            <a:ext cx="8321040" cy="47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Agree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Portfolio-wide screen allows for program innovation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Agree to savings and value as components, with value component utilizing utility cost</a:t>
            </a:r>
          </a:p>
          <a:p>
            <a:pPr lvl="1"/>
            <a:r>
              <a:rPr lang="en-US" dirty="0"/>
              <a:t>Threshold for PI should be 75% of each target (5.5 percent spend), and should scale linearly to 125% of target (6.85% of spend)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Recommendation/Clarification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Further demand reduction emphasis; VT and RI place 30% of PI on passive demand reduction, while Mass is only 4% because ADR is new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Passive demand savings set for 2020 at current target and should be component of current PI pool, not additional PI</a:t>
            </a:r>
          </a:p>
          <a:p>
            <a:pPr lvl="1"/>
            <a:r>
              <a:rPr lang="en-US" dirty="0"/>
              <a:t>Moving to portfolio wide screen could be accompanied by move to benefit-cost threshold of 1.2:1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Utility Illustrative Proposal</a:t>
            </a:r>
            <a:br>
              <a:rPr lang="en-US" dirty="0"/>
            </a:br>
            <a:r>
              <a:rPr lang="en-US" sz="3100" dirty="0"/>
              <a:t>OCA Assessment</a:t>
            </a:r>
          </a:p>
        </p:txBody>
      </p:sp>
    </p:spTree>
    <p:extLst>
      <p:ext uri="{BB962C8B-B14F-4D97-AF65-F5344CB8AC3E}">
        <p14:creationId xmlns:p14="http://schemas.microsoft.com/office/powerpoint/2010/main" val="373085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OCA Proposed Framework</a:t>
            </a:r>
            <a:br>
              <a:rPr lang="en-US" dirty="0"/>
            </a:br>
            <a:r>
              <a:rPr lang="en-US" sz="3100" dirty="0"/>
              <a:t>Electric Programs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35327"/>
              </p:ext>
            </p:extLst>
          </p:nvPr>
        </p:nvGraphicFramePr>
        <p:xfrm>
          <a:off x="4425950" y="5584459"/>
          <a:ext cx="4718050" cy="1237488"/>
        </p:xfrm>
        <a:graphic>
          <a:graphicData uri="http://schemas.openxmlformats.org/drawingml/2006/table">
            <a:tbl>
              <a:tblPr firstRow="1" firstCol="1" bandRow="1"/>
              <a:tblGrid>
                <a:gridCol w="1251585">
                  <a:extLst>
                    <a:ext uri="{9D8B030D-6E8A-4147-A177-3AD203B41FA5}">
                      <a16:colId xmlns:a16="http://schemas.microsoft.com/office/drawing/2014/main" val="301239680"/>
                    </a:ext>
                  </a:extLst>
                </a:gridCol>
                <a:gridCol w="3466465">
                  <a:extLst>
                    <a:ext uri="{9D8B030D-6E8A-4147-A177-3AD203B41FA5}">
                      <a16:colId xmlns:a16="http://schemas.microsoft.com/office/drawing/2014/main" val="421456953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Program Minimum Performance Requirements: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performance incentive award if utility fails to achieve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05232"/>
                  </a:ext>
                </a:extLst>
              </a:tr>
              <a:tr h="227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Requirement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95464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Benefit/Cost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benefits divided by total costs is greater than 1.2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669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 for Low-Income Customers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on low-income programs is at least 17% of total program spending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2488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23592"/>
              </p:ext>
            </p:extLst>
          </p:nvPr>
        </p:nvGraphicFramePr>
        <p:xfrm>
          <a:off x="539750" y="1415163"/>
          <a:ext cx="7772399" cy="4005715"/>
        </p:xfrm>
        <a:graphic>
          <a:graphicData uri="http://schemas.openxmlformats.org/drawingml/2006/table">
            <a:tbl>
              <a:tblPr firstRow="1" firstCol="1" bandRow="1"/>
              <a:tblGrid>
                <a:gridCol w="826129">
                  <a:extLst>
                    <a:ext uri="{9D8B030D-6E8A-4147-A177-3AD203B41FA5}">
                      <a16:colId xmlns:a16="http://schemas.microsoft.com/office/drawing/2014/main" val="1592176804"/>
                    </a:ext>
                  </a:extLst>
                </a:gridCol>
                <a:gridCol w="1975526">
                  <a:extLst>
                    <a:ext uri="{9D8B030D-6E8A-4147-A177-3AD203B41FA5}">
                      <a16:colId xmlns:a16="http://schemas.microsoft.com/office/drawing/2014/main" val="695946920"/>
                    </a:ext>
                  </a:extLst>
                </a:gridCol>
                <a:gridCol w="3516595">
                  <a:extLst>
                    <a:ext uri="{9D8B030D-6E8A-4147-A177-3AD203B41FA5}">
                      <a16:colId xmlns:a16="http://schemas.microsoft.com/office/drawing/2014/main" val="2371370122"/>
                    </a:ext>
                  </a:extLst>
                </a:gridCol>
                <a:gridCol w="1454149">
                  <a:extLst>
                    <a:ext uri="{9D8B030D-6E8A-4147-A177-3AD203B41FA5}">
                      <a16:colId xmlns:a16="http://schemas.microsoft.com/office/drawing/2014/main" val="1372907463"/>
                    </a:ext>
                  </a:extLst>
                </a:gridCol>
              </a:tblGrid>
              <a:tr h="39167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Program Quantifiable Performance Indicators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22253"/>
                  </a:ext>
                </a:extLst>
              </a:tr>
              <a:tr h="263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QPI 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 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24959"/>
                  </a:ext>
                </a:extLst>
              </a:tr>
              <a:tr h="54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Electricity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incremental MWh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3088"/>
                  </a:ext>
                </a:extLst>
              </a:tr>
              <a:tr h="54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Electricity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incremental MWh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40585"/>
                  </a:ext>
                </a:extLst>
              </a:tr>
              <a:tr h="54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Peak Demand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net summer peak kW demand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98317"/>
                  </a:ext>
                </a:extLst>
              </a:tr>
              <a:tr h="54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Peak Demand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Cumulative net winter peak kW demand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83162"/>
                  </a:ext>
                </a:extLst>
              </a:tr>
              <a:tr h="54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worth of lifetime resource benefits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41681"/>
                  </a:ext>
                </a:extLst>
              </a:tr>
              <a:tr h="364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savings minus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utility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14712"/>
                  </a:ext>
                </a:extLst>
              </a:tr>
              <a:tr h="2630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846288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2133600" y="4572000"/>
            <a:ext cx="213772" cy="8870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762999" y="5200650"/>
            <a:ext cx="6350" cy="1013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9923" y="4190563"/>
            <a:ext cx="94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1:1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1:1.2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20BF445-3EB8-416F-A605-91CCE5995AE3}"/>
              </a:ext>
            </a:extLst>
          </p:cNvPr>
          <p:cNvSpPr/>
          <p:nvPr/>
        </p:nvSpPr>
        <p:spPr>
          <a:xfrm>
            <a:off x="274840" y="4267200"/>
            <a:ext cx="204098" cy="10668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5F1F54-1332-45E6-9C57-1E781845C4A7}"/>
              </a:ext>
            </a:extLst>
          </p:cNvPr>
          <p:cNvCxnSpPr>
            <a:cxnSpLocks/>
          </p:cNvCxnSpPr>
          <p:nvPr/>
        </p:nvCxnSpPr>
        <p:spPr>
          <a:xfrm flipH="1" flipV="1">
            <a:off x="147507" y="4623387"/>
            <a:ext cx="81653" cy="961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5C4B1FA-0D63-49F2-8FAA-42B6B7739A18}"/>
              </a:ext>
            </a:extLst>
          </p:cNvPr>
          <p:cNvSpPr txBox="1"/>
          <p:nvPr/>
        </p:nvSpPr>
        <p:spPr>
          <a:xfrm>
            <a:off x="168524" y="5459029"/>
            <a:ext cx="139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combining into single Value?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A62BD-A958-4500-B567-DEBA854B5C70}"/>
              </a:ext>
            </a:extLst>
          </p:cNvPr>
          <p:cNvSpPr txBox="1"/>
          <p:nvPr/>
        </p:nvSpPr>
        <p:spPr>
          <a:xfrm>
            <a:off x="2011975" y="5464539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 = Electric, gas, unregulated fuels, and water only. No NEIs</a:t>
            </a:r>
          </a:p>
        </p:txBody>
      </p:sp>
    </p:spTree>
    <p:extLst>
      <p:ext uri="{BB962C8B-B14F-4D97-AF65-F5344CB8AC3E}">
        <p14:creationId xmlns:p14="http://schemas.microsoft.com/office/powerpoint/2010/main" val="208154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30467"/>
              </p:ext>
            </p:extLst>
          </p:nvPr>
        </p:nvGraphicFramePr>
        <p:xfrm>
          <a:off x="4419600" y="5540756"/>
          <a:ext cx="4706471" cy="1294638"/>
        </p:xfrm>
        <a:graphic>
          <a:graphicData uri="http://schemas.openxmlformats.org/drawingml/2006/table">
            <a:tbl>
              <a:tblPr firstRow="1" firstCol="1" bandRow="1"/>
              <a:tblGrid>
                <a:gridCol w="1330721">
                  <a:extLst>
                    <a:ext uri="{9D8B030D-6E8A-4147-A177-3AD203B41FA5}">
                      <a16:colId xmlns:a16="http://schemas.microsoft.com/office/drawing/2014/main" val="1951380913"/>
                    </a:ext>
                  </a:extLst>
                </a:gridCol>
                <a:gridCol w="3375750">
                  <a:extLst>
                    <a:ext uri="{9D8B030D-6E8A-4147-A177-3AD203B41FA5}">
                      <a16:colId xmlns:a16="http://schemas.microsoft.com/office/drawing/2014/main" val="265761071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Program Minimum Performance Requirements: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performance incentive award if utility fails to achieve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3729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Requirement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6577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Benefit/Cost Ratio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benefits divided by total costs is greater than 1.2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71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 for Low-Income Customers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 on low-income programs is at least 17% of total program spending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7235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OCA Proposed Framework</a:t>
            </a:r>
            <a:br>
              <a:rPr lang="en-US" dirty="0"/>
            </a:br>
            <a:r>
              <a:rPr lang="en-US" sz="3100" dirty="0"/>
              <a:t>Gas Programs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15840"/>
              </p:ext>
            </p:extLst>
          </p:nvPr>
        </p:nvGraphicFramePr>
        <p:xfrm>
          <a:off x="495301" y="1554936"/>
          <a:ext cx="7848598" cy="3748127"/>
        </p:xfrm>
        <a:graphic>
          <a:graphicData uri="http://schemas.openxmlformats.org/drawingml/2006/table">
            <a:tbl>
              <a:tblPr firstRow="1" firstCol="1" bandRow="1"/>
              <a:tblGrid>
                <a:gridCol w="702774">
                  <a:extLst>
                    <a:ext uri="{9D8B030D-6E8A-4147-A177-3AD203B41FA5}">
                      <a16:colId xmlns:a16="http://schemas.microsoft.com/office/drawing/2014/main" val="3837555745"/>
                    </a:ext>
                  </a:extLst>
                </a:gridCol>
                <a:gridCol w="1583225">
                  <a:extLst>
                    <a:ext uri="{9D8B030D-6E8A-4147-A177-3AD203B41FA5}">
                      <a16:colId xmlns:a16="http://schemas.microsoft.com/office/drawing/2014/main" val="215143019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400271218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007374151"/>
                    </a:ext>
                  </a:extLst>
                </a:gridCol>
              </a:tblGrid>
              <a:tr h="36285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Program Quantifiable Performance Indicators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79015"/>
                  </a:ext>
                </a:extLst>
              </a:tr>
              <a:tr h="279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QPI 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 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116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Natural Gas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Incremental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Mcf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886983"/>
                  </a:ext>
                </a:extLst>
              </a:tr>
              <a:tr h="44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Natural Gas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 incremental Mcf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50724"/>
                  </a:ext>
                </a:extLst>
              </a:tr>
              <a:tr h="587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Day Natural Gas Savings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Day Incremental Savings (Mcf)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3404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Benefits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worth of lifetime resource benefits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55690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resource savings minus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utility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561275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885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8840788" y="5185522"/>
            <a:ext cx="6350" cy="1013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8200" y="4239780"/>
            <a:ext cx="777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1:1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1:1.2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2018506" y="4253228"/>
            <a:ext cx="191294" cy="1127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9123" y="540019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 = Electric, gas, unregulated fuels, and water only. No NEIs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BE9B089-5844-4000-BEE3-9B4DD1A06461}"/>
              </a:ext>
            </a:extLst>
          </p:cNvPr>
          <p:cNvSpPr/>
          <p:nvPr/>
        </p:nvSpPr>
        <p:spPr>
          <a:xfrm>
            <a:off x="234053" y="3886200"/>
            <a:ext cx="204098" cy="10668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74EF16-4861-43EB-84BF-77B44D5D38FF}"/>
              </a:ext>
            </a:extLst>
          </p:cNvPr>
          <p:cNvCxnSpPr>
            <a:cxnSpLocks/>
          </p:cNvCxnSpPr>
          <p:nvPr/>
        </p:nvCxnSpPr>
        <p:spPr>
          <a:xfrm flipH="1" flipV="1">
            <a:off x="152400" y="4419600"/>
            <a:ext cx="81653" cy="961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9A4024-3B3B-407D-BC39-706081145FFB}"/>
              </a:ext>
            </a:extLst>
          </p:cNvPr>
          <p:cNvSpPr txBox="1"/>
          <p:nvPr/>
        </p:nvSpPr>
        <p:spPr>
          <a:xfrm>
            <a:off x="152400" y="5400194"/>
            <a:ext cx="139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combining into single Value?</a:t>
            </a:r>
          </a:p>
        </p:txBody>
      </p:sp>
    </p:spTree>
    <p:extLst>
      <p:ext uri="{BB962C8B-B14F-4D97-AF65-F5344CB8AC3E}">
        <p14:creationId xmlns:p14="http://schemas.microsoft.com/office/powerpoint/2010/main" val="205173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Massachusetts PI Framework</a:t>
            </a:r>
            <a:br>
              <a:rPr lang="en-US" dirty="0"/>
            </a:br>
            <a:r>
              <a:rPr lang="en-US" sz="3100" dirty="0"/>
              <a:t>PI Inputs and MA DPU 2019-21 EE Plan Order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6083"/>
              </p:ext>
            </p:extLst>
          </p:nvPr>
        </p:nvGraphicFramePr>
        <p:xfrm>
          <a:off x="304800" y="1219200"/>
          <a:ext cx="8610600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8243387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1300036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391875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600" dirty="0"/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Approve?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80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Removes participant cost from value component of PI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 DOER argued unsuccessfully against this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54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Active Demand</a:t>
                      </a:r>
                      <a:r>
                        <a:rPr lang="en-US" sz="1600" baseline="0" dirty="0"/>
                        <a:t> Reduction PI Component (~4%)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Only included in plan at last minute after settlement with AG/DOER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37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Renter PI 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DPU says utilities should already be tracking</a:t>
                      </a:r>
                      <a:r>
                        <a:rPr lang="en-US" sz="1400" baseline="0" dirty="0"/>
                        <a:t>/targeting renters, and don’t deserve extra PI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07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Programs screen at sector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But PI pool reduces for</a:t>
                      </a:r>
                      <a:r>
                        <a:rPr lang="en-US" sz="1400" baseline="0" dirty="0"/>
                        <a:t> programs that don’t screen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49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Energy Optimization benefits/costs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Yes/No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Accepted</a:t>
                      </a:r>
                      <a:r>
                        <a:rPr lang="en-US" sz="1400" baseline="0" dirty="0"/>
                        <a:t> energy optimization as a strategy, but were concerned about accuracy of inputs and asked for another filing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28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GHG Benefit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Yes/No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Rejected DOER</a:t>
                      </a:r>
                      <a:r>
                        <a:rPr lang="en-US" sz="1400" baseline="0" dirty="0"/>
                        <a:t> Report’s value for EE GHG Benefits, and instead accepted localized marginal abatement cost 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(which is essentially offshore wind cost)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87328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3600" y="6280919"/>
            <a:ext cx="3276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>
                <a:hlinkClick r:id="rId3"/>
              </a:rPr>
              <a:t>https://drive.google.com/file/d/1vpQE50E9icAnQRxnuoDSqzjqsmmmf7hg/view?usp=sharing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11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183" y="1166018"/>
            <a:ext cx="88392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OCA recommends no additional incentive to encourage the electric utilities to embrace “energy optimization” because utilities already have an incentive to fuel switch via </a:t>
            </a:r>
            <a:r>
              <a:rPr lang="en-US" sz="1800" dirty="0" err="1"/>
              <a:t>Averch</a:t>
            </a:r>
            <a:r>
              <a:rPr lang="en-US" sz="1800" dirty="0"/>
              <a:t>-Johnson effect: </a:t>
            </a:r>
            <a:r>
              <a:rPr lang="en-US" sz="1600" dirty="0"/>
              <a:t>load growth&gt;rate base growth&gt;more utility ROE&gt;more utility profits</a:t>
            </a:r>
          </a:p>
          <a:p>
            <a:pPr>
              <a:spcAft>
                <a:spcPts val="600"/>
              </a:spcAft>
            </a:pPr>
            <a:r>
              <a:rPr lang="en-US" sz="1800" dirty="0" err="1"/>
              <a:t>Averch</a:t>
            </a:r>
            <a:r>
              <a:rPr lang="en-US" sz="1800" dirty="0"/>
              <a:t>-Johnson effect has led regulators to be skeptical of utilities encouraging load growth — including NH — because it has the potential to be detrimental to ratepayers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Because of strong inherent incentive, need to ensure only appropriate energy optimization is happening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Should be only both cost-effective (TRC BCR&gt;1.0) </a:t>
            </a:r>
            <a:r>
              <a:rPr lang="en-US" sz="2000" u="sng" dirty="0"/>
              <a:t>AND</a:t>
            </a:r>
            <a:r>
              <a:rPr lang="en-US" sz="1600" dirty="0"/>
              <a:t> positive </a:t>
            </a:r>
            <a:r>
              <a:rPr lang="en-US" sz="1600" i="1" dirty="0"/>
              <a:t>source</a:t>
            </a:r>
            <a:r>
              <a:rPr lang="en-US" sz="1600" dirty="0"/>
              <a:t> Btu savings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Understand a separate working group will be dealing with this regarding cost-effectiveness</a:t>
            </a:r>
          </a:p>
          <a:p>
            <a:pPr lvl="2">
              <a:spcAft>
                <a:spcPts val="600"/>
              </a:spcAft>
            </a:pPr>
            <a:r>
              <a:rPr lang="en-US" sz="1200" dirty="0"/>
              <a:t>Savings claims are the important issue to resolve:  recommend source Btu savings converted back to kWh at source for kWh savings claims (or just have MMBtu goals)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Energy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3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1313145"/>
            <a:ext cx="88392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What’s changed?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Successful EE programs reducing overall usage more than peak load growth, leading to </a:t>
            </a:r>
            <a:r>
              <a:rPr lang="en-US" sz="1600" b="1" u="sng" dirty="0"/>
              <a:t>declining load factor </a:t>
            </a:r>
            <a:r>
              <a:rPr lang="en-US" sz="1600" dirty="0"/>
              <a:t>(we use less </a:t>
            </a:r>
            <a:r>
              <a:rPr lang="en-US" sz="1600" dirty="0" err="1"/>
              <a:t>kWhs</a:t>
            </a:r>
            <a:r>
              <a:rPr lang="en-US" sz="1600" dirty="0"/>
              <a:t>, but the </a:t>
            </a:r>
            <a:r>
              <a:rPr lang="en-US" sz="1600" dirty="0" err="1"/>
              <a:t>kWs</a:t>
            </a:r>
            <a:r>
              <a:rPr lang="en-US" sz="1600" dirty="0"/>
              <a:t> continue to cost more)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NY PSC: “In cases of conversion from oil or propane, heat pumps present a near-term benefit to non-participating customers by increasing the number of electricity sales units across which the utility revenue requirement is recovered.” (</a:t>
            </a:r>
            <a:r>
              <a:rPr lang="en-US" sz="1600" dirty="0">
                <a:hlinkClick r:id="rId3"/>
              </a:rPr>
              <a:t>December 2018</a:t>
            </a:r>
            <a:r>
              <a:rPr lang="en-US" sz="1600" dirty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Technologies have evolved so that we can encourage conversion from delivered fuels to highly efficient end uses technologies which build load during the non-peaking hours of the system but can also be dependably dispatched/controlled during peak hours.  </a:t>
            </a:r>
          </a:p>
          <a:p>
            <a:r>
              <a:rPr lang="en-US" sz="2000" dirty="0"/>
              <a:t>Any performance incentive associated with energy optimization should be demand or active demand management-based to ensure its as good for ratepayers as it is utilities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Energy Optimization, cont.</a:t>
            </a:r>
          </a:p>
        </p:txBody>
      </p:sp>
    </p:spTree>
    <p:extLst>
      <p:ext uri="{BB962C8B-B14F-4D97-AF65-F5344CB8AC3E}">
        <p14:creationId xmlns:p14="http://schemas.microsoft.com/office/powerpoint/2010/main" val="372655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1313145"/>
            <a:ext cx="8839200" cy="4525963"/>
          </a:xfrm>
        </p:spPr>
        <p:txBody>
          <a:bodyPr>
            <a:noAutofit/>
          </a:bodyPr>
          <a:lstStyle/>
          <a:p>
            <a:r>
              <a:rPr lang="en-US" sz="2000" dirty="0"/>
              <a:t>Original OCA Testimony proposed no stretch incentives on MWh or </a:t>
            </a:r>
            <a:r>
              <a:rPr lang="en-US" sz="2000" dirty="0" err="1"/>
              <a:t>Therms</a:t>
            </a:r>
            <a:r>
              <a:rPr lang="en-US" sz="2000" dirty="0"/>
              <a:t>. All stretch PI weight put on Demand and Benefits.</a:t>
            </a:r>
          </a:p>
          <a:p>
            <a:pPr lvl="1"/>
            <a:r>
              <a:rPr lang="en-US" sz="1600" dirty="0"/>
              <a:t>Result of response to HB317 Interpretation and EER Settlement</a:t>
            </a:r>
          </a:p>
          <a:p>
            <a:r>
              <a:rPr lang="en-US" sz="2000" dirty="0"/>
              <a:t>OCA believes, however, that interpreting statute as restricting increased savings, rather than only capping spending is: </a:t>
            </a:r>
          </a:p>
          <a:p>
            <a:pPr lvl="1"/>
            <a:r>
              <a:rPr lang="en-US" sz="1600" dirty="0"/>
              <a:t>Not an appropriate interpretation of legislative intent</a:t>
            </a:r>
          </a:p>
          <a:p>
            <a:pPr lvl="1"/>
            <a:r>
              <a:rPr lang="en-US" sz="1600" dirty="0"/>
              <a:t>Directly contradicts clear policy intent of a long term goal of all cost-effective efficiency</a:t>
            </a:r>
          </a:p>
          <a:p>
            <a:pPr lvl="1"/>
            <a:r>
              <a:rPr lang="en-US" sz="1600" dirty="0"/>
              <a:t>Significantly constrains development of meaningful stretch PI metrics</a:t>
            </a:r>
          </a:p>
          <a:p>
            <a:pPr lvl="1"/>
            <a:r>
              <a:rPr lang="en-US" sz="1600" dirty="0"/>
              <a:t>Programs will be difficult to manage, and disruptive to the market, if utilities can never exceed goals while trying to still meet 100% targets.</a:t>
            </a:r>
          </a:p>
          <a:p>
            <a:r>
              <a:rPr lang="en-US" sz="2000" dirty="0"/>
              <a:t>If interpretation stands, OCA recommends all stretch PI is allocated  100% to the Value metric</a:t>
            </a:r>
          </a:p>
          <a:p>
            <a:pPr lvl="1"/>
            <a:r>
              <a:rPr lang="en-US" sz="1600" dirty="0"/>
              <a:t>Only utility option for improved performance will be to be more cost efficient and underspend and return SBC funds to ratepayers (after carryover). </a:t>
            </a:r>
          </a:p>
          <a:p>
            <a:pPr lvl="1"/>
            <a:r>
              <a:rPr lang="en-US" sz="1600" dirty="0"/>
              <a:t>Passive demand and TRB cannot be effectively pursued without obtaining some energy savings too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OCA Proposal Stretch Goals</a:t>
            </a:r>
          </a:p>
        </p:txBody>
      </p:sp>
    </p:spTree>
    <p:extLst>
      <p:ext uri="{BB962C8B-B14F-4D97-AF65-F5344CB8AC3E}">
        <p14:creationId xmlns:p14="http://schemas.microsoft.com/office/powerpoint/2010/main" val="45977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7199" y="1295400"/>
            <a:ext cx="9178688" cy="5224272"/>
          </a:xfrm>
        </p:spPr>
        <p:txBody>
          <a:bodyPr>
            <a:normAutofit/>
          </a:bodyPr>
          <a:lstStyle/>
          <a:p>
            <a:r>
              <a:rPr lang="en-US" sz="2400" dirty="0"/>
              <a:t>Order No. 25,932 Establishing an EERS</a:t>
            </a:r>
          </a:p>
          <a:p>
            <a:pPr lvl="1"/>
            <a:r>
              <a:rPr lang="en-US" sz="1800" dirty="0"/>
              <a:t>Near term electric goals as a percent of 2014 delivered sales: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2018= .8%; 	2019= 1.0%;		2020= 1.3% (</a:t>
            </a:r>
            <a:r>
              <a:rPr lang="en-US" sz="1800" dirty="0">
                <a:hlinkClick r:id="rId3"/>
              </a:rPr>
              <a:t>page 55</a:t>
            </a:r>
            <a:r>
              <a:rPr lang="en-US" sz="1800" dirty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SBC rate to achieve those goals (</a:t>
            </a:r>
            <a:r>
              <a:rPr lang="en-US" sz="1800" dirty="0">
                <a:hlinkClick r:id="rId3"/>
              </a:rPr>
              <a:t>page 52</a:t>
            </a:r>
            <a:r>
              <a:rPr lang="en-US" sz="1800" dirty="0"/>
              <a:t>):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Energy Efficiency Resource Standard</a:t>
            </a:r>
            <a:br>
              <a:rPr lang="en-US" dirty="0"/>
            </a:br>
            <a:r>
              <a:rPr lang="en-US" sz="3100" dirty="0"/>
              <a:t>Historical Perspective and $/kWh SBC Rate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1015"/>
              </p:ext>
            </p:extLst>
          </p:nvPr>
        </p:nvGraphicFramePr>
        <p:xfrm>
          <a:off x="2746899" y="2707640"/>
          <a:ext cx="61685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128">
                  <a:extLst>
                    <a:ext uri="{9D8B030D-6E8A-4147-A177-3AD203B41FA5}">
                      <a16:colId xmlns:a16="http://schemas.microsoft.com/office/drawing/2014/main" val="2441493627"/>
                    </a:ext>
                  </a:extLst>
                </a:gridCol>
                <a:gridCol w="1582934">
                  <a:extLst>
                    <a:ext uri="{9D8B030D-6E8A-4147-A177-3AD203B41FA5}">
                      <a16:colId xmlns:a16="http://schemas.microsoft.com/office/drawing/2014/main" val="2849058832"/>
                    </a:ext>
                  </a:extLst>
                </a:gridCol>
                <a:gridCol w="1645220">
                  <a:extLst>
                    <a:ext uri="{9D8B030D-6E8A-4147-A177-3AD203B41FA5}">
                      <a16:colId xmlns:a16="http://schemas.microsoft.com/office/drawing/2014/main" val="2932901703"/>
                    </a:ext>
                  </a:extLst>
                </a:gridCol>
                <a:gridCol w="1645220">
                  <a:extLst>
                    <a:ext uri="{9D8B030D-6E8A-4147-A177-3AD203B41FA5}">
                      <a16:colId xmlns:a16="http://schemas.microsoft.com/office/drawing/2014/main" val="323649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EERS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Eversource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7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$0.00841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0942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62174"/>
              </p:ext>
            </p:extLst>
          </p:nvPr>
        </p:nvGraphicFramePr>
        <p:xfrm>
          <a:off x="4038600" y="5638800"/>
          <a:ext cx="49086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00125876"/>
                    </a:ext>
                  </a:extLst>
                </a:gridCol>
                <a:gridCol w="1708243">
                  <a:extLst>
                    <a:ext uri="{9D8B030D-6E8A-4147-A177-3AD203B41FA5}">
                      <a16:colId xmlns:a16="http://schemas.microsoft.com/office/drawing/2014/main" val="3782089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C&amp;L</a:t>
                      </a:r>
                      <a:r>
                        <a:rPr lang="en-US" sz="1600" baseline="0" dirty="0"/>
                        <a:t>M Adjustment Factor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3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1991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6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1992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2658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25507"/>
              </p:ext>
            </p:extLst>
          </p:nvPr>
        </p:nvGraphicFramePr>
        <p:xfrm>
          <a:off x="381001" y="4343400"/>
          <a:ext cx="8534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24414936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84905883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329017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622661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2018-20 Plan &amp;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2019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Eversource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7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$0.00535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5659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99554" y="30163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192" lvl="1" indent="0">
              <a:buNone/>
            </a:pPr>
            <a:r>
              <a:rPr lang="en-US" dirty="0"/>
              <a:t>Also embraced</a:t>
            </a:r>
          </a:p>
          <a:p>
            <a:pPr marL="393192" lvl="1" indent="0">
              <a:buNone/>
            </a:pPr>
            <a:r>
              <a:rPr lang="en-US" dirty="0"/>
              <a:t>“</a:t>
            </a:r>
            <a:r>
              <a:rPr lang="en-US" b="1" dirty="0"/>
              <a:t>all cost-effective</a:t>
            </a:r>
            <a:r>
              <a:rPr lang="en-US" dirty="0"/>
              <a:t>”</a:t>
            </a:r>
          </a:p>
          <a:p>
            <a:pPr marL="393192" lvl="1" indent="0">
              <a:buNone/>
            </a:pPr>
            <a:r>
              <a:rPr lang="en-US" dirty="0"/>
              <a:t>as long term goal</a:t>
            </a:r>
          </a:p>
        </p:txBody>
      </p:sp>
    </p:spTree>
    <p:extLst>
      <p:ext uri="{BB962C8B-B14F-4D97-AF65-F5344CB8AC3E}">
        <p14:creationId xmlns:p14="http://schemas.microsoft.com/office/powerpoint/2010/main" val="160825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1313145"/>
            <a:ext cx="8839200" cy="4525963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9D124-4968-4315-864B-A90FDCC6E50D}"/>
              </a:ext>
            </a:extLst>
          </p:cNvPr>
          <p:cNvSpPr/>
          <p:nvPr/>
        </p:nvSpPr>
        <p:spPr>
          <a:xfrm>
            <a:off x="1219200" y="2828836"/>
            <a:ext cx="5943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Philip Mosenthal, Optimal Energy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 Behalf of NH OCA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mosenthal@optenergy.com</a:t>
            </a:r>
          </a:p>
        </p:txBody>
      </p:sp>
    </p:spTree>
    <p:extLst>
      <p:ext uri="{BB962C8B-B14F-4D97-AF65-F5344CB8AC3E}">
        <p14:creationId xmlns:p14="http://schemas.microsoft.com/office/powerpoint/2010/main" val="145050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Presentation Outline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914400"/>
            <a:ext cx="807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/>
              <a:t>Guiding Principles and EERS Objectives</a:t>
            </a:r>
          </a:p>
          <a:p>
            <a:pPr marL="342900" indent="-342900">
              <a:buAutoNum type="arabicPeriod"/>
            </a:pPr>
            <a:r>
              <a:rPr lang="en-US" sz="2200" dirty="0"/>
              <a:t>Electric Framework: </a:t>
            </a:r>
          </a:p>
          <a:p>
            <a:pPr marL="950976" lvl="2" indent="-457200"/>
            <a:r>
              <a:rPr lang="en-US" sz="2000" dirty="0"/>
              <a:t>VT Model</a:t>
            </a:r>
          </a:p>
          <a:p>
            <a:pPr marL="950976" lvl="2" indent="-457200"/>
            <a:r>
              <a:rPr lang="en-US" sz="2000" dirty="0"/>
              <a:t>OCA Testimony</a:t>
            </a:r>
          </a:p>
          <a:p>
            <a:pPr marL="342900" indent="-342900">
              <a:buAutoNum type="arabicPeriod"/>
            </a:pPr>
            <a:r>
              <a:rPr lang="en-US" sz="2200" dirty="0"/>
              <a:t>Gas Framework: </a:t>
            </a:r>
          </a:p>
          <a:p>
            <a:pPr marL="836676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VT Model</a:t>
            </a:r>
          </a:p>
          <a:p>
            <a:pPr marL="836676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OCA Testimony</a:t>
            </a:r>
          </a:p>
          <a:p>
            <a:pPr marL="342900" indent="-342900">
              <a:buAutoNum type="arabicPeriod"/>
            </a:pPr>
            <a:r>
              <a:rPr lang="en-US" sz="2200" dirty="0"/>
              <a:t>Joint Utilities January Presentation</a:t>
            </a:r>
          </a:p>
          <a:p>
            <a:pPr marL="342900" indent="-342900">
              <a:buAutoNum type="arabicPeriod"/>
            </a:pPr>
            <a:r>
              <a:rPr lang="en-US" sz="2200" dirty="0"/>
              <a:t>OCA Assessment</a:t>
            </a:r>
          </a:p>
          <a:p>
            <a:pPr marL="342900" indent="-342900">
              <a:buAutoNum type="arabicPeriod"/>
            </a:pPr>
            <a:r>
              <a:rPr lang="en-US" sz="2200" dirty="0"/>
              <a:t>OCA Proposed Framework</a:t>
            </a:r>
          </a:p>
          <a:p>
            <a:pPr marL="342900" indent="-342900">
              <a:buAutoNum type="arabicPeriod"/>
            </a:pPr>
            <a:r>
              <a:rPr lang="en-US" sz="2200" dirty="0"/>
              <a:t>Massachusetts DPU Order</a:t>
            </a:r>
          </a:p>
          <a:p>
            <a:pPr marL="342900" indent="-342900">
              <a:buAutoNum type="arabicPeriod"/>
            </a:pPr>
            <a:r>
              <a:rPr lang="en-US" sz="2200" dirty="0"/>
              <a:t>Energy Optimization and Performance Incentives</a:t>
            </a:r>
          </a:p>
          <a:p>
            <a:pPr marL="342900" indent="-342900">
              <a:buAutoNum type="arabicPeriod"/>
            </a:pPr>
            <a:r>
              <a:rPr lang="en-US" sz="2200" dirty="0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196064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397" y="1676400"/>
            <a:ext cx="83638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Peak Load Growth in NH v. New England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VT Electric PI Framework </a:t>
            </a:r>
            <a:br>
              <a:rPr lang="en-US" sz="2400" dirty="0"/>
            </a:br>
            <a:r>
              <a:rPr lang="en-US" sz="2400" dirty="0"/>
              <a:t>Minimum Performance Requirements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VT PI Framework Thermal Efficiency and Process </a:t>
            </a:r>
            <a:br>
              <a:rPr lang="en-US" sz="2400" dirty="0"/>
            </a:br>
            <a:r>
              <a:rPr lang="en-US" sz="2400" dirty="0"/>
              <a:t>Goals</a:t>
            </a:r>
          </a:p>
          <a:p>
            <a:endParaRPr lang="en-US" sz="2400" dirty="0"/>
          </a:p>
          <a:p>
            <a:r>
              <a:rPr lang="en-US" sz="2400" dirty="0"/>
              <a:t>VT PI Framework Thermal Efficiency and Process</a:t>
            </a:r>
            <a:br>
              <a:rPr lang="en-US" sz="2400" dirty="0"/>
            </a:br>
            <a:r>
              <a:rPr lang="en-US" sz="2400" dirty="0"/>
              <a:t>Minimum Performance Requirements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VT Gas PI Framework</a:t>
            </a:r>
            <a:br>
              <a:rPr lang="en-US" sz="2400" dirty="0"/>
            </a:br>
            <a:r>
              <a:rPr lang="en-US" sz="2400" dirty="0"/>
              <a:t>Minimum Performance Requirements</a:t>
            </a:r>
            <a:br>
              <a:rPr lang="en-US" sz="1600" dirty="0"/>
            </a:b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Appendix</a:t>
            </a:r>
            <a:br>
              <a:rPr lang="en-US" sz="4400" dirty="0"/>
            </a:br>
            <a:r>
              <a:rPr lang="en-US" sz="3100" dirty="0"/>
              <a:t>Peak Load Growth/Other Aspects of VT Framework</a:t>
            </a:r>
          </a:p>
        </p:txBody>
      </p:sp>
    </p:spTree>
    <p:extLst>
      <p:ext uri="{BB962C8B-B14F-4D97-AF65-F5344CB8AC3E}">
        <p14:creationId xmlns:p14="http://schemas.microsoft.com/office/powerpoint/2010/main" val="259226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054788" cy="914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Peak Load Growth</a:t>
            </a:r>
            <a:br>
              <a:rPr lang="en-US" dirty="0"/>
            </a:br>
            <a:r>
              <a:rPr lang="en-US" sz="3100" dirty="0"/>
              <a:t>New Hampshire v. New England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4653712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318" y="4038601"/>
            <a:ext cx="464445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6511921"/>
            <a:ext cx="6629400" cy="36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https://drive.google.com/file/d/1TioHRzhBUON27te1rPfnvI4Q9mGbCYEc/view</a:t>
            </a:r>
            <a:r>
              <a:rPr lang="en-US" sz="11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12" y="81494"/>
            <a:ext cx="8664388" cy="914400"/>
          </a:xfrm>
        </p:spPr>
        <p:txBody>
          <a:bodyPr>
            <a:normAutofit/>
          </a:bodyPr>
          <a:lstStyle/>
          <a:p>
            <a:r>
              <a:rPr lang="en-US" sz="4000" dirty="0"/>
              <a:t>Vermont Framework- </a:t>
            </a:r>
            <a:r>
              <a:rPr lang="en-US" sz="2800" dirty="0"/>
              <a:t>Electric MPRs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6482"/>
            <a:ext cx="8693699" cy="57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6511921"/>
            <a:ext cx="6629400" cy="36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https://drive.google.com/file/d/1TioHRzhBUON27te1rPfnvI4Q9mGbCYEc/view</a:t>
            </a:r>
            <a:r>
              <a:rPr lang="en-US" sz="11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054788" cy="914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Vermont Framework</a:t>
            </a:r>
            <a:br>
              <a:rPr lang="en-US" dirty="0"/>
            </a:br>
            <a:r>
              <a:rPr lang="en-US" sz="3100" dirty="0"/>
              <a:t>Thermal Energy and Process Fuels PIs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8514018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1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6511921"/>
            <a:ext cx="6629400" cy="36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https://drive.google.com/file/d/1TioHRzhBUON27te1rPfnvI4Q9mGbCYEc/view</a:t>
            </a:r>
            <a:r>
              <a:rPr lang="en-US" sz="11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054788" cy="914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Vermont Framework</a:t>
            </a:r>
            <a:br>
              <a:rPr lang="en-US" dirty="0"/>
            </a:br>
            <a:r>
              <a:rPr lang="en-US" sz="3100" dirty="0"/>
              <a:t>Thermal Energy and Process Fuels MPRs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9031820" cy="2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6400800"/>
            <a:ext cx="6477000" cy="36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https://drive.google.com/file/d/14cM_AtyR2WH_K6O3SLPWOMQKCCqeT0Ll/view</a:t>
            </a:r>
            <a:r>
              <a:rPr lang="en-US" sz="1100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054788" cy="914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Vermont Framework</a:t>
            </a:r>
            <a:br>
              <a:rPr lang="en-US" dirty="0"/>
            </a:br>
            <a:r>
              <a:rPr lang="en-US" sz="3100" dirty="0"/>
              <a:t>Vermont Gas Systems MPRs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1105"/>
            <a:ext cx="8382000" cy="51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3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Guiding Principles of PI Design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34043" y="1524000"/>
            <a:ext cx="8757557" cy="602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Performance </a:t>
            </a:r>
            <a:r>
              <a:rPr lang="en-US" sz="3200" b="1" dirty="0"/>
              <a:t>≠ </a:t>
            </a:r>
            <a:r>
              <a:rPr lang="en-US" sz="2200" dirty="0"/>
              <a:t>Actions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Measurable </a:t>
            </a:r>
            <a:r>
              <a:rPr lang="en-US" sz="2200"/>
              <a:t>and Objective</a:t>
            </a:r>
            <a:endParaRPr lang="en-US" sz="2200" dirty="0"/>
          </a:p>
          <a:p>
            <a:pPr marL="342900" indent="-342900">
              <a:spcAft>
                <a:spcPts val="1200"/>
              </a:spcAft>
              <a:buFont typeface="Wingdings 3"/>
              <a:buAutoNum type="arabicPeriod"/>
            </a:pPr>
            <a:r>
              <a:rPr lang="en-US" sz="2200" dirty="0"/>
              <a:t>Multivariate</a:t>
            </a:r>
          </a:p>
          <a:p>
            <a:pPr marL="342900" indent="-342900">
              <a:spcAft>
                <a:spcPts val="1200"/>
              </a:spcAft>
              <a:buFont typeface="Wingdings 3"/>
              <a:buAutoNum type="arabicPeriod"/>
            </a:pPr>
            <a:r>
              <a:rPr lang="en-US" sz="2200" dirty="0"/>
              <a:t>Drive key policy objectives</a:t>
            </a:r>
          </a:p>
          <a:p>
            <a:pPr marL="342900" indent="-342900">
              <a:spcAft>
                <a:spcPts val="1200"/>
              </a:spcAft>
              <a:buFont typeface="Wingdings 3"/>
              <a:buAutoNum type="arabicPeriod"/>
            </a:pPr>
            <a:r>
              <a:rPr lang="en-US" sz="2200" dirty="0"/>
              <a:t>Scalable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Countervailing influences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A little money can go along way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Avoid Perverse Incentives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sz="2200" dirty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8BE7C-2ABF-4F6F-97A9-C416F23AD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828800"/>
            <a:ext cx="339328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EERS Objectives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34043" y="1524000"/>
            <a:ext cx="8757557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Goals originally set by PUC according to savings as % retail sales, embracing “all cost effective” as long-term goal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Legislature also directed PUC to set demand reduction goal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200" dirty="0"/>
              <a:t>NH is one of only two states in ISO-NE with forecasted peak load growth (other is ME)</a:t>
            </a:r>
          </a:p>
          <a:p>
            <a:pPr marL="342900" indent="-342900">
              <a:buAutoNum type="arabicPeriod"/>
            </a:pPr>
            <a:r>
              <a:rPr lang="en-US" sz="2200" dirty="0"/>
              <a:t>2019 Settlement specifies demand reduction metric without specifying Summer kW, Winter kW, Electric, or Gas</a:t>
            </a:r>
          </a:p>
          <a:p>
            <a:pPr marL="342900" indent="-342900"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931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6248400"/>
            <a:ext cx="6629400" cy="36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https://drive.google.com/file/d/1TioHRzhBUON27te1rPfnvI4Q9mGbCYEc/view</a:t>
            </a:r>
            <a:r>
              <a:rPr lang="en-US" sz="11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682" y="192388"/>
            <a:ext cx="8767867" cy="1143000"/>
          </a:xfrm>
        </p:spPr>
        <p:txBody>
          <a:bodyPr>
            <a:normAutofit/>
          </a:bodyPr>
          <a:lstStyle/>
          <a:p>
            <a:r>
              <a:rPr lang="en-US" sz="4000" dirty="0"/>
              <a:t>Vermont Framework</a:t>
            </a:r>
            <a:br>
              <a:rPr lang="en-US" dirty="0"/>
            </a:br>
            <a:r>
              <a:rPr lang="en-US" sz="2800" dirty="0"/>
              <a:t>Electric Performance Incentives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370645"/>
            <a:ext cx="8624432" cy="4118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373380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98230" y="4554585"/>
            <a:ext cx="478970" cy="1095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89915" y="5641346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RI MW Target is also 30% of PI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3018153"/>
            <a:ext cx="5029200" cy="386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53000" y="2220235"/>
            <a:ext cx="974270" cy="678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5979" y="2029003"/>
            <a:ext cx="274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Similar to MA “Benefits” component, but without NEIs</a:t>
            </a:r>
          </a:p>
        </p:txBody>
      </p:sp>
    </p:spTree>
    <p:extLst>
      <p:ext uri="{BB962C8B-B14F-4D97-AF65-F5344CB8AC3E}">
        <p14:creationId xmlns:p14="http://schemas.microsoft.com/office/powerpoint/2010/main" val="10590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6477000"/>
            <a:ext cx="5486400" cy="673291"/>
          </a:xfrm>
        </p:spPr>
        <p:txBody>
          <a:bodyPr>
            <a:norm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https://www.puc.nh.gov/regulatory/Docketbk/2017/17-136/TESTIMONY/17-136_2018-11-02_OCA_DTESTIMONY_LOITER.PDF</a:t>
            </a:r>
            <a:r>
              <a:rPr lang="en-US" sz="1100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59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OCA Testimony Proposal</a:t>
            </a:r>
            <a:br>
              <a:rPr lang="en-US" sz="4400" dirty="0"/>
            </a:br>
            <a:r>
              <a:rPr lang="en-US" sz="3100" dirty="0"/>
              <a:t>Electric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0" y="4669019"/>
            <a:ext cx="4933950" cy="147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225" y="1335929"/>
            <a:ext cx="6429375" cy="3236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1260" y="4946570"/>
            <a:ext cx="2852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Minimum Performance requirements (MPRs) based on existing NH precedent, but </a:t>
            </a:r>
            <a:r>
              <a:rPr lang="en-US" sz="1600" i="1" u="sng" dirty="0"/>
              <a:t>near</a:t>
            </a:r>
            <a:r>
              <a:rPr lang="en-US" sz="1600" dirty="0"/>
              <a:t> mirror of </a:t>
            </a:r>
            <a:r>
              <a:rPr lang="en-US" sz="1600" i="1" u="sng" dirty="0"/>
              <a:t>some</a:t>
            </a:r>
            <a:r>
              <a:rPr lang="en-US" sz="1600" dirty="0"/>
              <a:t> of the VT MPRs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1" y="1524000"/>
            <a:ext cx="2486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Quantifiable Performance Indicators (QPIs) taken directly from VT QPI model, though some have been left out (see early VEIC advice)</a:t>
            </a:r>
          </a:p>
        </p:txBody>
      </p:sp>
    </p:spTree>
    <p:extLst>
      <p:ext uri="{BB962C8B-B14F-4D97-AF65-F5344CB8AC3E}">
        <p14:creationId xmlns:p14="http://schemas.microsoft.com/office/powerpoint/2010/main" val="17585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6477000"/>
            <a:ext cx="5486400" cy="673291"/>
          </a:xfrm>
        </p:spPr>
        <p:txBody>
          <a:bodyPr>
            <a:norm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https://www.puc.nh.gov/regulatory/Docketbk/2017/17-136/TESTIMONY/17-136_2018-11-02_OCA_DTESTIMONY_LOITER.PDF</a:t>
            </a:r>
            <a:r>
              <a:rPr lang="en-US" sz="1100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OCA Testimony Proposal </a:t>
            </a:r>
            <a:r>
              <a:rPr lang="en-US" dirty="0" err="1"/>
              <a:t>Eversource</a:t>
            </a:r>
            <a:r>
              <a:rPr lang="en-US" dirty="0"/>
              <a:t> Electric Illustrative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8452580" cy="25908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52400" y="4024656"/>
            <a:ext cx="5409064" cy="23002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en-US" sz="2000" dirty="0"/>
              <a:t>PI begins at 75% of target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Stretch (PI ceiling) is 125%, linear slope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stretch MWh target, based on utility interpretation of HB 317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TRB and others at portfolio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1487037"/>
            <a:ext cx="174698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3733800"/>
            <a:ext cx="3423380" cy="267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78137" y="517477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QPIs, target PI, and ceiling PI all same as in plan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91261" y="4077837"/>
            <a:ext cx="381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2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6400800"/>
            <a:ext cx="6477000" cy="36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https://drive.google.com/file/d/14cM_AtyR2WH_K6O3SLPWOMQKCCqeT0Ll/view</a:t>
            </a:r>
            <a:r>
              <a:rPr lang="en-US" sz="1100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054788" cy="914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Vermont Framework</a:t>
            </a:r>
            <a:br>
              <a:rPr lang="en-US" dirty="0"/>
            </a:br>
            <a:r>
              <a:rPr lang="en-US" sz="3100" dirty="0"/>
              <a:t>Vermont Gas Systems PIs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16408"/>
            <a:ext cx="8410575" cy="5191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048000"/>
            <a:ext cx="6705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03744" y="1207011"/>
            <a:ext cx="1321056" cy="1993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81037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Peak day savings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26800" y="1418028"/>
            <a:ext cx="1219199" cy="1279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1169945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Resource Benefits metric under development @ filing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28800" y="25146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8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6477000"/>
            <a:ext cx="5486400" cy="673291"/>
          </a:xfrm>
        </p:spPr>
        <p:txBody>
          <a:bodyPr>
            <a:norm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https://www.puc.nh.gov/regulatory/Docketbk/2017/17-136/TESTIMONY/17-136_2018-11-02_OCA_DTESTIMONY_LOITER.PDF</a:t>
            </a:r>
            <a:r>
              <a:rPr lang="en-US" sz="1100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100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OCA Testimony Proposal</a:t>
            </a:r>
            <a:br>
              <a:rPr lang="en-US" dirty="0"/>
            </a:br>
            <a:r>
              <a:rPr lang="en-US" sz="2800" dirty="0"/>
              <a:t>Gas Framework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91000"/>
            <a:ext cx="5421667" cy="1807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01304"/>
            <a:ext cx="7196138" cy="263328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3" idx="1"/>
          </p:cNvCxnSpPr>
          <p:nvPr/>
        </p:nvCxnSpPr>
        <p:spPr>
          <a:xfrm flipH="1">
            <a:off x="5181600" y="1003710"/>
            <a:ext cx="1447800" cy="10536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71132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Would need to add total resource benefit QPI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274469" y="3560163"/>
            <a:ext cx="1278731" cy="10361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1738" y="463294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Should be able to deduce from benefit-cost model/TRM</a:t>
            </a:r>
          </a:p>
        </p:txBody>
      </p:sp>
    </p:spTree>
    <p:extLst>
      <p:ext uri="{BB962C8B-B14F-4D97-AF65-F5344CB8AC3E}">
        <p14:creationId xmlns:p14="http://schemas.microsoft.com/office/powerpoint/2010/main" val="33730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1423</TotalTime>
  <Words>2384</Words>
  <Application>Microsoft Office PowerPoint</Application>
  <PresentationFormat>On-screen Show (4:3)</PresentationFormat>
  <Paragraphs>380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Efficiency Program Administration Performance Incentives </vt:lpstr>
      <vt:lpstr>Presentation Outline</vt:lpstr>
      <vt:lpstr>Guiding Principles of PI Design</vt:lpstr>
      <vt:lpstr>EERS Objectives</vt:lpstr>
      <vt:lpstr>Vermont Framework Electric Performance Incentives</vt:lpstr>
      <vt:lpstr>OCA Testimony Proposal Electric Framework</vt:lpstr>
      <vt:lpstr>OCA Testimony Proposal Eversource Electric Illustrative</vt:lpstr>
      <vt:lpstr>Vermont Framework Vermont Gas Systems PIs</vt:lpstr>
      <vt:lpstr>OCA Testimony Proposal Gas Framework</vt:lpstr>
      <vt:lpstr>Joint Utilities’ January Presentation Potential 2020 Performance Incentive</vt:lpstr>
      <vt:lpstr>Utility Illustrative Proposal OCA Assessment</vt:lpstr>
      <vt:lpstr>OCA Proposed Framework Electric Programs</vt:lpstr>
      <vt:lpstr>OCA Proposed Framework Gas Programs</vt:lpstr>
      <vt:lpstr>Massachusetts PI Framework PI Inputs and MA DPU 2019-21 EE Plan Order</vt:lpstr>
      <vt:lpstr>Energy Optimization</vt:lpstr>
      <vt:lpstr>Energy Optimization, cont.</vt:lpstr>
      <vt:lpstr>OCA Proposal Stretch Goals</vt:lpstr>
      <vt:lpstr>Energy Efficiency Resource Standard Historical Perspective and $/kWh SBC Rate</vt:lpstr>
      <vt:lpstr>Thank You</vt:lpstr>
      <vt:lpstr>Appendix Peak Load Growth/Other Aspects of VT Framework</vt:lpstr>
      <vt:lpstr>Peak Load Growth New Hampshire v. New England</vt:lpstr>
      <vt:lpstr>Vermont Framework- Electric MPRs</vt:lpstr>
      <vt:lpstr>Vermont Framework Thermal Energy and Process Fuels PIs</vt:lpstr>
      <vt:lpstr>Vermont Framework Thermal Energy and Process Fuels MPRs</vt:lpstr>
      <vt:lpstr>Vermont Framework Vermont Gas Systems MPRs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Electric Rate Trends in New Hampshire</dc:title>
  <dc:creator>Buckley, Brian</dc:creator>
  <cp:lastModifiedBy>Phil Mosenthal</cp:lastModifiedBy>
  <cp:revision>84</cp:revision>
  <cp:lastPrinted>2019-02-19T22:25:15Z</cp:lastPrinted>
  <dcterms:created xsi:type="dcterms:W3CDTF">2017-04-18T19:44:10Z</dcterms:created>
  <dcterms:modified xsi:type="dcterms:W3CDTF">2019-02-21T13:45:27Z</dcterms:modified>
</cp:coreProperties>
</file>