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16" r:id="rId2"/>
    <p:sldId id="347" r:id="rId3"/>
    <p:sldId id="355" r:id="rId4"/>
    <p:sldId id="359" r:id="rId5"/>
    <p:sldId id="372" r:id="rId6"/>
    <p:sldId id="377" r:id="rId7"/>
    <p:sldId id="378" r:id="rId8"/>
    <p:sldId id="368" r:id="rId9"/>
    <p:sldId id="373" r:id="rId10"/>
    <p:sldId id="380" r:id="rId11"/>
    <p:sldId id="381" r:id="rId12"/>
    <p:sldId id="379" r:id="rId13"/>
    <p:sldId id="375" r:id="rId14"/>
    <p:sldId id="365" r:id="rId15"/>
    <p:sldId id="370"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5601" autoAdjust="0"/>
  </p:normalViewPr>
  <p:slideViewPr>
    <p:cSldViewPr>
      <p:cViewPr varScale="1">
        <p:scale>
          <a:sx n="85" d="100"/>
          <a:sy n="85" d="100"/>
        </p:scale>
        <p:origin x="3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6726"/>
          </a:xfrm>
          <a:prstGeom prst="rect">
            <a:avLst/>
          </a:prstGeom>
        </p:spPr>
        <p:txBody>
          <a:bodyPr vert="horz" lIns="91440" tIns="45720" rIns="91440" bIns="45720" rtlCol="0"/>
          <a:lstStyle>
            <a:lvl1pPr algn="r">
              <a:defRPr sz="1200"/>
            </a:lvl1pPr>
          </a:lstStyle>
          <a:p>
            <a:fld id="{E6DA50F9-692A-4C48-ABEB-014C6A302830}" type="datetimeFigureOut">
              <a:rPr lang="en-US" smtClean="0"/>
              <a:t>12/6/2018</a:t>
            </a:fld>
            <a:endParaRPr lang="en-US"/>
          </a:p>
        </p:txBody>
      </p:sp>
      <p:sp>
        <p:nvSpPr>
          <p:cNvPr id="4" name="Footer Placeholder 3"/>
          <p:cNvSpPr>
            <a:spLocks noGrp="1"/>
          </p:cNvSpPr>
          <p:nvPr>
            <p:ph type="ftr" sz="quarter" idx="2"/>
          </p:nvPr>
        </p:nvSpPr>
        <p:spPr>
          <a:xfrm>
            <a:off x="2" y="8829676"/>
            <a:ext cx="2972421"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6"/>
            <a:ext cx="2972421" cy="466726"/>
          </a:xfrm>
          <a:prstGeom prst="rect">
            <a:avLst/>
          </a:prstGeom>
        </p:spPr>
        <p:txBody>
          <a:bodyPr vert="horz" lIns="91440" tIns="45720" rIns="91440" bIns="45720" rtlCol="0" anchor="b"/>
          <a:lstStyle>
            <a:lvl1pPr algn="r">
              <a:defRPr sz="1200"/>
            </a:lvl1pPr>
          </a:lstStyle>
          <a:p>
            <a:fld id="{AC80E992-C0C6-4DA5-B23F-4667C14BAAC0}" type="slidenum">
              <a:rPr lang="en-US" smtClean="0"/>
              <a:t>‹#›</a:t>
            </a:fld>
            <a:endParaRPr lang="en-US"/>
          </a:p>
        </p:txBody>
      </p:sp>
    </p:spTree>
    <p:extLst>
      <p:ext uri="{BB962C8B-B14F-4D97-AF65-F5344CB8AC3E}">
        <p14:creationId xmlns:p14="http://schemas.microsoft.com/office/powerpoint/2010/main" val="69223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2CED6AA-B402-4C21-8B64-9673EBDBAF82}" type="datetimeFigureOut">
              <a:rPr lang="en-US" smtClean="0"/>
              <a:pPr/>
              <a:t>12/6/2018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5A3AA14-911B-48BE-9EF8-0BEED5FDFFB0}" type="slidenum">
              <a:rPr lang="en-US" smtClean="0"/>
              <a:pPr/>
              <a:t>‹#›</a:t>
            </a:fld>
            <a:endParaRPr lang="en-US"/>
          </a:p>
        </p:txBody>
      </p:sp>
    </p:spTree>
    <p:extLst>
      <p:ext uri="{BB962C8B-B14F-4D97-AF65-F5344CB8AC3E}">
        <p14:creationId xmlns:p14="http://schemas.microsoft.com/office/powerpoint/2010/main" val="139825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3AA14-911B-48BE-9EF8-0BEED5FDFFB0}" type="slidenum">
              <a:rPr lang="en-US" smtClean="0"/>
              <a:pPr/>
              <a:t>2</a:t>
            </a:fld>
            <a:endParaRPr lang="en-US"/>
          </a:p>
        </p:txBody>
      </p:sp>
    </p:spTree>
    <p:extLst>
      <p:ext uri="{BB962C8B-B14F-4D97-AF65-F5344CB8AC3E}">
        <p14:creationId xmlns:p14="http://schemas.microsoft.com/office/powerpoint/2010/main" val="68873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65A3AA14-911B-48BE-9EF8-0BEED5FDFFB0}" type="slidenum">
              <a:rPr lang="en-US" smtClean="0"/>
              <a:pPr/>
              <a:t>13</a:t>
            </a:fld>
            <a:endParaRPr lang="en-US"/>
          </a:p>
        </p:txBody>
      </p:sp>
    </p:spTree>
    <p:extLst>
      <p:ext uri="{BB962C8B-B14F-4D97-AF65-F5344CB8AC3E}">
        <p14:creationId xmlns:p14="http://schemas.microsoft.com/office/powerpoint/2010/main" val="132881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Button Up </a:t>
            </a:r>
            <a:r>
              <a:rPr lang="en-US" sz="1200" b="0" i="0" kern="1200" dirty="0" smtClean="0">
                <a:solidFill>
                  <a:schemeClr val="tx1"/>
                </a:solidFill>
                <a:effectLst/>
                <a:latin typeface="+mn-lt"/>
                <a:ea typeface="+mn-ea"/>
                <a:cs typeface="+mn-cs"/>
              </a:rPr>
              <a:t>program (mention evolution, including current model)</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DIY program </a:t>
            </a:r>
            <a:r>
              <a:rPr lang="en-US" sz="1200" b="0" i="0" kern="1200" dirty="0" smtClean="0">
                <a:solidFill>
                  <a:schemeClr val="tx1"/>
                </a:solidFill>
                <a:effectLst/>
                <a:latin typeface="+mn-lt"/>
                <a:ea typeface="+mn-ea"/>
                <a:cs typeface="+mn-cs"/>
              </a:rPr>
              <a:t>iterations (mention old model, and current seasonal model) Note that our original program is still available, though we are making a few tweaks – regardless, the new model is intended to provide an even easier way for folks to engage in concert with Button Up</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Downtown program</a:t>
            </a:r>
            <a:r>
              <a:rPr lang="en-US" sz="1200" b="0" i="0" kern="1200" dirty="0" smtClean="0">
                <a:solidFill>
                  <a:schemeClr val="tx1"/>
                </a:solidFill>
                <a:effectLst/>
                <a:latin typeface="+mn-lt"/>
                <a:ea typeface="+mn-ea"/>
                <a:cs typeface="+mn-cs"/>
              </a:rPr>
              <a:t> (getting staff on the ground to do walk-throughs, business and residential) note there will be 4 more towns served in 2019 (2 in Northern VT, 2 in Southern VT)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Heat Saver</a:t>
            </a:r>
            <a:r>
              <a:rPr lang="en-US" sz="1200" b="0" i="0" kern="1200" dirty="0" smtClean="0">
                <a:solidFill>
                  <a:schemeClr val="tx1"/>
                </a:solidFill>
                <a:effectLst/>
                <a:latin typeface="+mn-lt"/>
                <a:ea typeface="+mn-ea"/>
                <a:cs typeface="+mn-cs"/>
              </a:rPr>
              <a:t> interest rate buy downs, income based, Re-introducing the 0% interest rate for income-qualified customers in 2019</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income-based incentives </a:t>
            </a:r>
            <a:r>
              <a:rPr lang="en-US" sz="1200" b="0" i="0" kern="1200" dirty="0" smtClean="0">
                <a:solidFill>
                  <a:schemeClr val="tx1"/>
                </a:solidFill>
                <a:effectLst/>
                <a:latin typeface="+mn-lt"/>
                <a:ea typeface="+mn-ea"/>
                <a:cs typeface="+mn-cs"/>
              </a:rPr>
              <a:t>This will be moving forward in stages over the course of Q1-Q3 2019 – what we are working on defining are the specific incentive levels and what the transition period and contractor process looks like; the incentive tiers will be aligned with the </a:t>
            </a:r>
            <a:r>
              <a:rPr lang="en-US" sz="1200" b="0" i="0" strike="sngStrike"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current income buckets for Heat Saver Loan</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Serving</a:t>
            </a:r>
            <a:r>
              <a:rPr lang="en-US" sz="1200" b="1" i="0" kern="1200" baseline="0" dirty="0" smtClean="0">
                <a:solidFill>
                  <a:schemeClr val="tx1"/>
                </a:solidFill>
                <a:effectLst/>
                <a:latin typeface="+mn-lt"/>
                <a:ea typeface="+mn-ea"/>
                <a:cs typeface="+mn-cs"/>
              </a:rPr>
              <a:t> customers on the low income wait list </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partnership with Capstone to help bring service to customers on the waiting list for low income weatherization – through a combination of enhanced incentives, 0% Heat Saver Loans, financial counseling, and a savings guarantee. If it works, we will definitely be looking at how this type of approach can be scaled statewide, in partnership with the other low income weatherization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Volunteer Crews </a:t>
            </a:r>
            <a:r>
              <a:rPr lang="en-US" sz="1200" b="0" i="0" kern="1200" dirty="0" smtClean="0">
                <a:solidFill>
                  <a:schemeClr val="tx1"/>
                </a:solidFill>
                <a:effectLst/>
                <a:latin typeface="+mn-lt"/>
                <a:ea typeface="+mn-ea"/>
                <a:cs typeface="+mn-cs"/>
              </a:rPr>
              <a:t>- We are also looking at how we can help train and deploy volunteer crews to do light weatherization in homes of low income and senior citizen customers – the goal is to improve comfort and reduce costs for these customers, while supporting local energy committee capacity and engagement (this is more of an “in the works” program than one that is officially deployed – but we did test it earlier this fall and were excited with the results: 10-20% air leakage reductions in 4 homes where current DIY measures were deployed)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Contractor Training/Deployment</a:t>
            </a:r>
            <a:r>
              <a:rPr lang="en-US" sz="1200" b="1"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likely leveraging our Efficiency Excellence Network as a platform for investing in areas where new contractors need to be trained/deployed or where current contractors need more staff, etc.</a:t>
            </a:r>
          </a:p>
          <a:p>
            <a:endParaRPr lang="en-US" dirty="0"/>
          </a:p>
        </p:txBody>
      </p:sp>
      <p:sp>
        <p:nvSpPr>
          <p:cNvPr id="4" name="Slide Number Placeholder 3"/>
          <p:cNvSpPr>
            <a:spLocks noGrp="1"/>
          </p:cNvSpPr>
          <p:nvPr>
            <p:ph type="sldNum" sz="quarter" idx="10"/>
          </p:nvPr>
        </p:nvSpPr>
        <p:spPr/>
        <p:txBody>
          <a:bodyPr/>
          <a:lstStyle/>
          <a:p>
            <a:fld id="{65A3AA14-911B-48BE-9EF8-0BEED5FDFFB0}" type="slidenum">
              <a:rPr lang="en-US" smtClean="0"/>
              <a:pPr/>
              <a:t>14</a:t>
            </a:fld>
            <a:endParaRPr lang="en-US"/>
          </a:p>
        </p:txBody>
      </p:sp>
    </p:spTree>
    <p:extLst>
      <p:ext uri="{BB962C8B-B14F-4D97-AF65-F5344CB8AC3E}">
        <p14:creationId xmlns:p14="http://schemas.microsoft.com/office/powerpoint/2010/main" val="232531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3AA14-911B-48BE-9EF8-0BEED5FDFFB0}" type="slidenum">
              <a:rPr lang="en-US" smtClean="0"/>
              <a:pPr/>
              <a:t>15</a:t>
            </a:fld>
            <a:endParaRPr lang="en-US"/>
          </a:p>
        </p:txBody>
      </p:sp>
    </p:spTree>
    <p:extLst>
      <p:ext uri="{BB962C8B-B14F-4D97-AF65-F5344CB8AC3E}">
        <p14:creationId xmlns:p14="http://schemas.microsoft.com/office/powerpoint/2010/main" val="410277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5A3AA14-911B-48BE-9EF8-0BEED5FDFFB0}" type="slidenum">
              <a:rPr lang="en-US" smtClean="0"/>
              <a:pPr/>
              <a:t>5</a:t>
            </a:fld>
            <a:endParaRPr lang="en-US"/>
          </a:p>
        </p:txBody>
      </p:sp>
    </p:spTree>
    <p:extLst>
      <p:ext uri="{BB962C8B-B14F-4D97-AF65-F5344CB8AC3E}">
        <p14:creationId xmlns:p14="http://schemas.microsoft.com/office/powerpoint/2010/main" val="257904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3AA14-911B-48BE-9EF8-0BEED5FDFFB0}" type="slidenum">
              <a:rPr lang="en-US" smtClean="0"/>
              <a:pPr/>
              <a:t>6</a:t>
            </a:fld>
            <a:endParaRPr lang="en-US"/>
          </a:p>
        </p:txBody>
      </p:sp>
    </p:spTree>
    <p:extLst>
      <p:ext uri="{BB962C8B-B14F-4D97-AF65-F5344CB8AC3E}">
        <p14:creationId xmlns:p14="http://schemas.microsoft.com/office/powerpoint/2010/main" val="147789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5275" indent="-295275" eaLnBrk="1" hangingPunct="1">
              <a:lnSpc>
                <a:spcPct val="113000"/>
              </a:lnSpc>
              <a:spcBef>
                <a:spcPts val="413"/>
              </a:spcBef>
              <a:buFont typeface="Arial" charset="0"/>
              <a:buChar char="•"/>
              <a:tabLst>
                <a:tab pos="295275" algn="l"/>
                <a:tab pos="752475" algn="l"/>
                <a:tab pos="1209675" algn="l"/>
                <a:tab pos="1666875" algn="l"/>
                <a:tab pos="2124075" algn="l"/>
                <a:tab pos="2581275" algn="l"/>
                <a:tab pos="3038475" algn="l"/>
                <a:tab pos="3495675" algn="l"/>
                <a:tab pos="3952875" algn="l"/>
                <a:tab pos="4410075" algn="l"/>
                <a:tab pos="4867275" algn="l"/>
                <a:tab pos="5324475" algn="l"/>
                <a:tab pos="5781675" algn="l"/>
                <a:tab pos="6238875" algn="l"/>
                <a:tab pos="6696075" algn="l"/>
                <a:tab pos="7153275" algn="l"/>
                <a:tab pos="7610475" algn="l"/>
                <a:tab pos="8067675" algn="l"/>
                <a:tab pos="8524875" algn="l"/>
                <a:tab pos="8982075" algn="l"/>
                <a:tab pos="9439275" algn="l"/>
              </a:tabLst>
            </a:pPr>
            <a:endParaRPr lang="en-US" dirty="0" smtClean="0">
              <a:latin typeface="Times" pitchFamily="-80" charset="0"/>
              <a:ea typeface="ＭＳ Ｐゴシック" pitchFamily="-80" charset="-128"/>
            </a:endParaRPr>
          </a:p>
          <a:p>
            <a:endParaRPr lang="en-US" dirty="0"/>
          </a:p>
        </p:txBody>
      </p:sp>
      <p:sp>
        <p:nvSpPr>
          <p:cNvPr id="4" name="Slide Number Placeholder 3"/>
          <p:cNvSpPr>
            <a:spLocks noGrp="1"/>
          </p:cNvSpPr>
          <p:nvPr>
            <p:ph type="sldNum" sz="quarter" idx="10"/>
          </p:nvPr>
        </p:nvSpPr>
        <p:spPr/>
        <p:txBody>
          <a:bodyPr/>
          <a:lstStyle/>
          <a:p>
            <a:fld id="{87B8C72C-3A04-434D-AA1F-0E7251283A00}" type="slidenum">
              <a:rPr lang="en-US" smtClean="0"/>
              <a:pPr/>
              <a:t>7</a:t>
            </a:fld>
            <a:endParaRPr lang="en-US"/>
          </a:p>
        </p:txBody>
      </p:sp>
    </p:spTree>
    <p:extLst>
      <p:ext uri="{BB962C8B-B14F-4D97-AF65-F5344CB8AC3E}">
        <p14:creationId xmlns:p14="http://schemas.microsoft.com/office/powerpoint/2010/main" val="371112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5275" indent="-295275" eaLnBrk="1" hangingPunct="1">
              <a:lnSpc>
                <a:spcPct val="113000"/>
              </a:lnSpc>
              <a:spcBef>
                <a:spcPts val="413"/>
              </a:spcBef>
              <a:buFont typeface="Arial" charset="0"/>
              <a:buChar char="•"/>
              <a:tabLst>
                <a:tab pos="295275" algn="l"/>
                <a:tab pos="752475" algn="l"/>
                <a:tab pos="1209675" algn="l"/>
                <a:tab pos="1666875" algn="l"/>
                <a:tab pos="2124075" algn="l"/>
                <a:tab pos="2581275" algn="l"/>
                <a:tab pos="3038475" algn="l"/>
                <a:tab pos="3495675" algn="l"/>
                <a:tab pos="3952875" algn="l"/>
                <a:tab pos="4410075" algn="l"/>
                <a:tab pos="4867275" algn="l"/>
                <a:tab pos="5324475" algn="l"/>
                <a:tab pos="5781675" algn="l"/>
                <a:tab pos="6238875" algn="l"/>
                <a:tab pos="6696075" algn="l"/>
                <a:tab pos="7153275" algn="l"/>
                <a:tab pos="7610475" algn="l"/>
                <a:tab pos="8067675" algn="l"/>
                <a:tab pos="8524875" algn="l"/>
                <a:tab pos="8982075" algn="l"/>
                <a:tab pos="9439275" algn="l"/>
              </a:tabLst>
            </a:pPr>
            <a:endParaRPr lang="en-US" dirty="0" smtClean="0">
              <a:latin typeface="Times" pitchFamily="-80" charset="0"/>
              <a:ea typeface="ＭＳ Ｐゴシック" pitchFamily="-80" charset="-128"/>
            </a:endParaRPr>
          </a:p>
          <a:p>
            <a:endParaRPr lang="en-US" dirty="0"/>
          </a:p>
        </p:txBody>
      </p:sp>
      <p:sp>
        <p:nvSpPr>
          <p:cNvPr id="4" name="Slide Number Placeholder 3"/>
          <p:cNvSpPr>
            <a:spLocks noGrp="1"/>
          </p:cNvSpPr>
          <p:nvPr>
            <p:ph type="sldNum" sz="quarter" idx="10"/>
          </p:nvPr>
        </p:nvSpPr>
        <p:spPr/>
        <p:txBody>
          <a:bodyPr/>
          <a:lstStyle/>
          <a:p>
            <a:fld id="{87B8C72C-3A04-434D-AA1F-0E7251283A00}" type="slidenum">
              <a:rPr lang="en-US" smtClean="0"/>
              <a:pPr/>
              <a:t>8</a:t>
            </a:fld>
            <a:endParaRPr lang="en-US"/>
          </a:p>
        </p:txBody>
      </p:sp>
    </p:spTree>
    <p:extLst>
      <p:ext uri="{BB962C8B-B14F-4D97-AF65-F5344CB8AC3E}">
        <p14:creationId xmlns:p14="http://schemas.microsoft.com/office/powerpoint/2010/main" val="300553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Stabilize and</a:t>
            </a:r>
            <a:r>
              <a:rPr lang="en-US" baseline="0" dirty="0" smtClean="0"/>
              <a:t> fund rebate programs. </a:t>
            </a:r>
          </a:p>
          <a:p>
            <a:r>
              <a:rPr lang="en-US" baseline="0" dirty="0" smtClean="0"/>
              <a:t>Grow the contractor base.</a:t>
            </a:r>
          </a:p>
          <a:p>
            <a:r>
              <a:rPr lang="en-US" baseline="0" dirty="0" smtClean="0"/>
              <a:t>Get on the ground in underserved communities to tap ready demand.</a:t>
            </a:r>
          </a:p>
        </p:txBody>
      </p:sp>
      <p:sp>
        <p:nvSpPr>
          <p:cNvPr id="4" name="Slide Number Placeholder 3"/>
          <p:cNvSpPr>
            <a:spLocks noGrp="1"/>
          </p:cNvSpPr>
          <p:nvPr>
            <p:ph type="sldNum" sz="quarter" idx="10"/>
          </p:nvPr>
        </p:nvSpPr>
        <p:spPr/>
        <p:txBody>
          <a:bodyPr/>
          <a:lstStyle/>
          <a:p>
            <a:fld id="{65A3AA14-911B-48BE-9EF8-0BEED5FDFFB0}" type="slidenum">
              <a:rPr lang="en-US" smtClean="0"/>
              <a:pPr/>
              <a:t>9</a:t>
            </a:fld>
            <a:endParaRPr lang="en-US"/>
          </a:p>
        </p:txBody>
      </p:sp>
    </p:spTree>
    <p:extLst>
      <p:ext uri="{BB962C8B-B14F-4D97-AF65-F5344CB8AC3E}">
        <p14:creationId xmlns:p14="http://schemas.microsoft.com/office/powerpoint/2010/main" val="385607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Ended the program with 20 on the wait list</a:t>
            </a:r>
          </a:p>
          <a:p>
            <a:endParaRPr lang="en-US" baseline="0" dirty="0" smtClean="0"/>
          </a:p>
        </p:txBody>
      </p:sp>
      <p:sp>
        <p:nvSpPr>
          <p:cNvPr id="4" name="Slide Number Placeholder 3"/>
          <p:cNvSpPr>
            <a:spLocks noGrp="1"/>
          </p:cNvSpPr>
          <p:nvPr>
            <p:ph type="sldNum" sz="quarter" idx="10"/>
          </p:nvPr>
        </p:nvSpPr>
        <p:spPr/>
        <p:txBody>
          <a:bodyPr/>
          <a:lstStyle/>
          <a:p>
            <a:fld id="{65A3AA14-911B-48BE-9EF8-0BEED5FDFFB0}" type="slidenum">
              <a:rPr lang="en-US" smtClean="0"/>
              <a:pPr/>
              <a:t>10</a:t>
            </a:fld>
            <a:endParaRPr lang="en-US"/>
          </a:p>
        </p:txBody>
      </p:sp>
    </p:spTree>
    <p:extLst>
      <p:ext uri="{BB962C8B-B14F-4D97-AF65-F5344CB8AC3E}">
        <p14:creationId xmlns:p14="http://schemas.microsoft.com/office/powerpoint/2010/main" val="372625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Ended the program with 20 on the wait list</a:t>
            </a:r>
          </a:p>
          <a:p>
            <a:endParaRPr lang="en-US" baseline="0" dirty="0" smtClean="0"/>
          </a:p>
        </p:txBody>
      </p:sp>
      <p:sp>
        <p:nvSpPr>
          <p:cNvPr id="4" name="Slide Number Placeholder 3"/>
          <p:cNvSpPr>
            <a:spLocks noGrp="1"/>
          </p:cNvSpPr>
          <p:nvPr>
            <p:ph type="sldNum" sz="quarter" idx="10"/>
          </p:nvPr>
        </p:nvSpPr>
        <p:spPr/>
        <p:txBody>
          <a:bodyPr/>
          <a:lstStyle/>
          <a:p>
            <a:fld id="{65A3AA14-911B-48BE-9EF8-0BEED5FDFFB0}" type="slidenum">
              <a:rPr lang="en-US" smtClean="0"/>
              <a:pPr/>
              <a:t>11</a:t>
            </a:fld>
            <a:endParaRPr lang="en-US"/>
          </a:p>
        </p:txBody>
      </p:sp>
    </p:spTree>
    <p:extLst>
      <p:ext uri="{BB962C8B-B14F-4D97-AF65-F5344CB8AC3E}">
        <p14:creationId xmlns:p14="http://schemas.microsoft.com/office/powerpoint/2010/main" val="114488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Having well organized local volunteers to spread the word and help customers through the process seemed to make a difference. </a:t>
            </a:r>
          </a:p>
          <a:p>
            <a:endParaRPr lang="en-US" sz="1200" b="0" i="0" kern="1200" dirty="0" smtClean="0">
              <a:solidFill>
                <a:schemeClr val="tx1"/>
              </a:solidFill>
              <a:effectLst/>
              <a:latin typeface="+mn-lt"/>
              <a:ea typeface="+mn-ea"/>
              <a:cs typeface="+mn-cs"/>
            </a:endParaRPr>
          </a:p>
          <a:p>
            <a:r>
              <a:rPr lang="en-US" dirty="0" smtClean="0">
                <a:effectLst/>
              </a:rPr>
              <a:t>I think your campaigned showed that there are still pockets of high fuel use customers out there so that </a:t>
            </a:r>
            <a:r>
              <a:rPr lang="en-US" dirty="0" err="1" smtClean="0">
                <a:effectLst/>
              </a:rPr>
              <a:t>HPwES</a:t>
            </a:r>
            <a:r>
              <a:rPr lang="en-US" dirty="0" smtClean="0">
                <a:effectLst/>
              </a:rPr>
              <a:t> budget still needs to be robust.</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65A3AA14-911B-48BE-9EF8-0BEED5FDFFB0}" type="slidenum">
              <a:rPr lang="en-US" smtClean="0"/>
              <a:pPr/>
              <a:t>12</a:t>
            </a:fld>
            <a:endParaRPr lang="en-US"/>
          </a:p>
        </p:txBody>
      </p:sp>
    </p:spTree>
    <p:extLst>
      <p:ext uri="{BB962C8B-B14F-4D97-AF65-F5344CB8AC3E}">
        <p14:creationId xmlns:p14="http://schemas.microsoft.com/office/powerpoint/2010/main" val="4280146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587C4A-5BC0-4E9E-B346-C3F91CC78B71}"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F1051-2281-4814-9E50-41C0C238D6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87C4A-5BC0-4E9E-B346-C3F91CC78B71}"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F1051-2281-4814-9E50-41C0C238D6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87C4A-5BC0-4E9E-B346-C3F91CC78B71}"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F1051-2281-4814-9E50-41C0C238D6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87C4A-5BC0-4E9E-B346-C3F91CC78B71}"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F1051-2281-4814-9E50-41C0C238D6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87C4A-5BC0-4E9E-B346-C3F91CC78B71}"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F1051-2281-4814-9E50-41C0C238D6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587C4A-5BC0-4E9E-B346-C3F91CC78B71}"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F1051-2281-4814-9E50-41C0C238D6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587C4A-5BC0-4E9E-B346-C3F91CC78B71}" type="datetimeFigureOut">
              <a:rPr lang="en-US" smtClean="0"/>
              <a:pPr/>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F1051-2281-4814-9E50-41C0C238D6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587C4A-5BC0-4E9E-B346-C3F91CC78B71}" type="datetimeFigureOut">
              <a:rPr lang="en-US" smtClean="0"/>
              <a:pPr/>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F1051-2281-4814-9E50-41C0C238D6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87C4A-5BC0-4E9E-B346-C3F91CC78B71}" type="datetimeFigureOut">
              <a:rPr lang="en-US" smtClean="0"/>
              <a:pPr/>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F1051-2281-4814-9E50-41C0C238D6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87C4A-5BC0-4E9E-B346-C3F91CC78B71}"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F1051-2281-4814-9E50-41C0C238D6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87C4A-5BC0-4E9E-B346-C3F91CC78B71}"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F1051-2281-4814-9E50-41C0C238D6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87C4A-5BC0-4E9E-B346-C3F91CC78B71}" type="datetimeFigureOut">
              <a:rPr lang="en-US" smtClean="0"/>
              <a:pPr/>
              <a:t>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F1051-2281-4814-9E50-41C0C238D6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25.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0.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6.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10" Type="http://schemas.openxmlformats.org/officeDocument/2006/relationships/image" Target="../media/image2.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10"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0.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1.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25.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0"/>
            <a:ext cx="9144000" cy="6858000"/>
            <a:chOff x="0" y="0"/>
            <a:chExt cx="9144000" cy="7086600"/>
          </a:xfrm>
        </p:grpSpPr>
        <p:sp>
          <p:nvSpPr>
            <p:cNvPr id="15" name="Rectangle 14"/>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52400" y="1102360"/>
              <a:ext cx="8839200" cy="5755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24"/>
          <p:cNvSpPr>
            <a:spLocks noGrp="1"/>
          </p:cNvSpPr>
          <p:nvPr>
            <p:ph type="ctrTitle"/>
          </p:nvPr>
        </p:nvSpPr>
        <p:spPr>
          <a:xfrm>
            <a:off x="428011" y="3124200"/>
            <a:ext cx="8305800" cy="1470025"/>
          </a:xfrm>
        </p:spPr>
        <p:txBody>
          <a:bodyPr>
            <a:normAutofit/>
          </a:bodyPr>
          <a:lstStyle/>
          <a:p>
            <a:r>
              <a:rPr lang="en-US" sz="5400" dirty="0" smtClean="0"/>
              <a:t>Weatherize Upper Valley</a:t>
            </a:r>
            <a:endParaRPr lang="en-US" sz="5300" dirty="0"/>
          </a:p>
        </p:txBody>
      </p:sp>
      <p:sp>
        <p:nvSpPr>
          <p:cNvPr id="26" name="Subtitle 25"/>
          <p:cNvSpPr>
            <a:spLocks noGrp="1"/>
          </p:cNvSpPr>
          <p:nvPr>
            <p:ph type="subTitle" idx="1"/>
          </p:nvPr>
        </p:nvSpPr>
        <p:spPr>
          <a:xfrm>
            <a:off x="2533650" y="4572000"/>
            <a:ext cx="4152900" cy="1693882"/>
          </a:xfrm>
        </p:spPr>
        <p:txBody>
          <a:bodyPr>
            <a:normAutofit fontScale="62500" lnSpcReduction="20000"/>
          </a:bodyPr>
          <a:lstStyle/>
          <a:p>
            <a:endParaRPr lang="en-US" dirty="0" smtClean="0">
              <a:solidFill>
                <a:schemeClr val="tx1"/>
              </a:solidFill>
            </a:endParaRPr>
          </a:p>
          <a:p>
            <a:r>
              <a:rPr lang="en-US" sz="3800" b="1" dirty="0">
                <a:solidFill>
                  <a:schemeClr val="tx1"/>
                </a:solidFill>
              </a:rPr>
              <a:t>Sarah </a:t>
            </a:r>
            <a:r>
              <a:rPr lang="en-US" sz="3800" b="1" dirty="0" smtClean="0">
                <a:solidFill>
                  <a:schemeClr val="tx1"/>
                </a:solidFill>
              </a:rPr>
              <a:t>Brock</a:t>
            </a:r>
            <a:endParaRPr lang="en-US" sz="3800" b="1" dirty="0">
              <a:solidFill>
                <a:schemeClr val="tx1"/>
              </a:solidFill>
            </a:endParaRPr>
          </a:p>
          <a:p>
            <a:r>
              <a:rPr lang="en-US" dirty="0" smtClean="0">
                <a:solidFill>
                  <a:schemeClr val="tx1"/>
                </a:solidFill>
              </a:rPr>
              <a:t>Energy Program Manager</a:t>
            </a:r>
          </a:p>
          <a:p>
            <a:r>
              <a:rPr lang="en-US" dirty="0" smtClean="0">
                <a:solidFill>
                  <a:schemeClr val="tx1"/>
                </a:solidFill>
              </a:rPr>
              <a:t>Sarah@VitalCommunities.org</a:t>
            </a:r>
          </a:p>
          <a:p>
            <a:r>
              <a:rPr lang="en-US" dirty="0" smtClean="0">
                <a:solidFill>
                  <a:schemeClr val="tx1"/>
                </a:solidFill>
              </a:rPr>
              <a:t>802.291.9100 x109</a:t>
            </a:r>
            <a:endParaRPr lang="en-US" dirty="0">
              <a:solidFill>
                <a:schemeClr val="tx1"/>
              </a:solidFill>
            </a:endParaRPr>
          </a:p>
        </p:txBody>
      </p:sp>
      <p:sp>
        <p:nvSpPr>
          <p:cNvPr id="21" name="Title 22"/>
          <p:cNvSpPr txBox="1">
            <a:spLocks/>
          </p:cNvSpPr>
          <p:nvPr/>
        </p:nvSpPr>
        <p:spPr>
          <a:xfrm>
            <a:off x="457200" y="1447800"/>
            <a:ext cx="8229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a:solidFill>
                <a:schemeClr val="bg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04050"/>
            <a:ext cx="3568956" cy="2379304"/>
          </a:xfrm>
          <a:prstGeom prst="rect">
            <a:avLst/>
          </a:prstGeom>
          <a:solidFill>
            <a:srgbClr val="FFFFFF">
              <a:shade val="85000"/>
            </a:srgbClr>
          </a:solidFill>
          <a:ln w="88900" cap="sq">
            <a:solidFill>
              <a:srgbClr val="FFFFFF"/>
            </a:solidFill>
            <a:miter lim="800000"/>
          </a:ln>
          <a:effectLst/>
        </p:spPr>
      </p:pic>
      <p:pic>
        <p:nvPicPr>
          <p:cNvPr id="2" name="Picture 1"/>
          <p:cNvPicPr>
            <a:picLocks noChangeAspect="1"/>
          </p:cNvPicPr>
          <p:nvPr/>
        </p:nvPicPr>
        <p:blipFill>
          <a:blip r:embed="rId3"/>
          <a:stretch>
            <a:fillRect/>
          </a:stretch>
        </p:blipFill>
        <p:spPr>
          <a:xfrm>
            <a:off x="4319502" y="1295400"/>
            <a:ext cx="4519698" cy="1664327"/>
          </a:xfrm>
          <a:prstGeom prst="rect">
            <a:avLst/>
          </a:prstGeom>
        </p:spPr>
      </p:pic>
    </p:spTree>
    <p:extLst>
      <p:ext uri="{BB962C8B-B14F-4D97-AF65-F5344CB8AC3E}">
        <p14:creationId xmlns:p14="http://schemas.microsoft.com/office/powerpoint/2010/main" val="2201707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9"/>
          <p:cNvGrpSpPr/>
          <p:nvPr/>
        </p:nvGrpSpPr>
        <p:grpSpPr>
          <a:xfrm>
            <a:off x="0" y="0"/>
            <a:ext cx="9144000" cy="6858000"/>
            <a:chOff x="0" y="0"/>
            <a:chExt cx="9144000" cy="7086600"/>
          </a:xfrm>
        </p:grpSpPr>
        <p:pic>
          <p:nvPicPr>
            <p:cNvPr id="31" name="Picture 30" descr="LOGO Solarize Upper Valley (colo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2400" y="204537"/>
              <a:ext cx="3886200" cy="1090863"/>
            </a:xfrm>
            <a:prstGeom prst="rect">
              <a:avLst/>
            </a:prstGeom>
          </p:spPr>
        </p:pic>
        <p:pic>
          <p:nvPicPr>
            <p:cNvPr id="32" name="Picture 31" descr="VC_LogoLockUp_blu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801" y="228600"/>
              <a:ext cx="4419599" cy="1423642"/>
            </a:xfrm>
            <a:prstGeom prst="rect">
              <a:avLst/>
            </a:prstGeom>
          </p:spPr>
        </p:pic>
        <p:sp>
          <p:nvSpPr>
            <p:cNvPr id="33" name="Rectangle 32"/>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52400" y="204537"/>
              <a:ext cx="8839200" cy="6653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5"/>
          <a:stretch>
            <a:fillRect/>
          </a:stretch>
        </p:blipFill>
        <p:spPr>
          <a:xfrm>
            <a:off x="237744" y="304800"/>
            <a:ext cx="4130122" cy="6181869"/>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7596" y="320892"/>
            <a:ext cx="4559808" cy="1516313"/>
          </a:xfrm>
          <a:prstGeom prst="rect">
            <a:avLst/>
          </a:prstGeom>
        </p:spPr>
      </p:pic>
      <p:sp>
        <p:nvSpPr>
          <p:cNvPr id="39" name="Rectangle 38"/>
          <p:cNvSpPr/>
          <p:nvPr/>
        </p:nvSpPr>
        <p:spPr>
          <a:xfrm>
            <a:off x="4310269" y="5417016"/>
            <a:ext cx="4618383" cy="400110"/>
          </a:xfrm>
          <a:prstGeom prst="rect">
            <a:avLst/>
          </a:prstGeom>
          <a:noFill/>
        </p:spPr>
        <p:txBody>
          <a:bodyPr wrap="square">
            <a:spAutoFit/>
          </a:bodyPr>
          <a:lstStyle/>
          <a:p>
            <a:pPr algn="ctr"/>
            <a:r>
              <a:rPr lang="en-US" sz="2000" i="1" dirty="0" smtClean="0"/>
              <a:t>2016 participation:</a:t>
            </a:r>
          </a:p>
        </p:txBody>
      </p:sp>
      <p:sp>
        <p:nvSpPr>
          <p:cNvPr id="4" name="Oval 3"/>
          <p:cNvSpPr/>
          <p:nvPr/>
        </p:nvSpPr>
        <p:spPr>
          <a:xfrm rot="1146553">
            <a:off x="2523643" y="40133"/>
            <a:ext cx="1295400" cy="539410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480483223"/>
              </p:ext>
            </p:extLst>
          </p:nvPr>
        </p:nvGraphicFramePr>
        <p:xfrm>
          <a:off x="1447800" y="2233784"/>
          <a:ext cx="7364258" cy="3992880"/>
        </p:xfrm>
        <a:graphic>
          <a:graphicData uri="http://schemas.openxmlformats.org/drawingml/2006/table">
            <a:tbl>
              <a:tblPr firstRow="1" bandRow="1">
                <a:tableStyleId>{5C22544A-7EE6-4342-B048-85BDC9FD1C3A}</a:tableStyleId>
              </a:tblPr>
              <a:tblGrid>
                <a:gridCol w="3200400"/>
                <a:gridCol w="4163858"/>
              </a:tblGrid>
              <a:tr h="466276">
                <a:tc>
                  <a:txBody>
                    <a:bodyPr/>
                    <a:lstStyle/>
                    <a:p>
                      <a:endParaRPr lang="en-US" dirty="0"/>
                    </a:p>
                  </a:txBody>
                  <a:tcPr/>
                </a:tc>
                <a:tc>
                  <a:txBody>
                    <a:bodyPr/>
                    <a:lstStyle/>
                    <a:p>
                      <a:pPr algn="ctr"/>
                      <a:r>
                        <a:rPr lang="en-US" sz="2800" dirty="0" smtClean="0">
                          <a:solidFill>
                            <a:sysClr val="windowText" lastClr="000000"/>
                          </a:solidFill>
                        </a:rPr>
                        <a:t>2018 NH</a:t>
                      </a:r>
                      <a:r>
                        <a:rPr lang="en-US" sz="2800" baseline="0" dirty="0" smtClean="0">
                          <a:solidFill>
                            <a:sysClr val="windowText" lastClr="000000"/>
                          </a:solidFill>
                        </a:rPr>
                        <a:t> - </a:t>
                      </a:r>
                      <a:r>
                        <a:rPr lang="en-US" sz="2800" baseline="0" dirty="0" err="1" smtClean="0">
                          <a:solidFill>
                            <a:sysClr val="windowText" lastClr="000000"/>
                          </a:solidFill>
                        </a:rPr>
                        <a:t>HPwES</a:t>
                      </a:r>
                      <a:endParaRPr lang="en-US" sz="2800" dirty="0">
                        <a:solidFill>
                          <a:sysClr val="windowText" lastClr="000000"/>
                        </a:solidFill>
                      </a:endParaRPr>
                    </a:p>
                  </a:txBody>
                  <a:tcPr>
                    <a:solidFill>
                      <a:srgbClr val="FFFF66"/>
                    </a:solidFill>
                  </a:tcPr>
                </a:tc>
              </a:tr>
              <a:tr h="419468">
                <a:tc>
                  <a:txBody>
                    <a:bodyPr/>
                    <a:lstStyle/>
                    <a:p>
                      <a:pPr algn="r"/>
                      <a:r>
                        <a:rPr lang="en-US" sz="2000" dirty="0" smtClean="0"/>
                        <a:t>Qualified for </a:t>
                      </a:r>
                      <a:r>
                        <a:rPr lang="en-US" sz="2000" dirty="0" err="1" smtClean="0"/>
                        <a:t>HPwES</a:t>
                      </a:r>
                      <a:endParaRPr lang="en-US" sz="2000" dirty="0"/>
                    </a:p>
                  </a:txBody>
                  <a:tcPr>
                    <a:lnB w="12700" cap="flat" cmpd="sng" algn="ctr">
                      <a:solidFill>
                        <a:schemeClr val="tx1"/>
                      </a:solidFill>
                      <a:prstDash val="sysDot"/>
                      <a:round/>
                      <a:headEnd type="none" w="med" len="med"/>
                      <a:tailEnd type="none" w="med" len="med"/>
                    </a:lnB>
                  </a:tcPr>
                </a:tc>
                <a:tc>
                  <a:txBody>
                    <a:bodyPr/>
                    <a:lstStyle/>
                    <a:p>
                      <a:pPr algn="ctr"/>
                      <a:r>
                        <a:rPr lang="en-US" sz="2400" dirty="0" smtClean="0"/>
                        <a:t>60-70%</a:t>
                      </a:r>
                      <a:endParaRPr lang="en-US" sz="2400" dirty="0"/>
                    </a:p>
                  </a:txBody>
                  <a:tcPr>
                    <a:lnB w="12700" cap="flat" cmpd="sng" algn="ctr">
                      <a:solidFill>
                        <a:schemeClr val="tx1"/>
                      </a:solidFill>
                      <a:prstDash val="sysDot"/>
                      <a:round/>
                      <a:headEnd type="none" w="med" len="med"/>
                      <a:tailEnd type="none" w="med" len="med"/>
                    </a:lnB>
                    <a:solidFill>
                      <a:srgbClr val="FFFFCC"/>
                    </a:solidFill>
                  </a:tcPr>
                </a:tc>
              </a:tr>
              <a:tr h="228600">
                <a:tc>
                  <a:txBody>
                    <a:bodyPr/>
                    <a:lstStyle/>
                    <a:p>
                      <a:pPr algn="r"/>
                      <a:r>
                        <a:rPr lang="en-US" sz="2000" kern="1200" dirty="0" smtClean="0">
                          <a:solidFill>
                            <a:schemeClr val="dk1"/>
                          </a:solidFill>
                          <a:latin typeface="+mn-lt"/>
                          <a:ea typeface="+mn-ea"/>
                          <a:cs typeface="+mn-cs"/>
                        </a:rPr>
                        <a:t>Contracts</a:t>
                      </a:r>
                      <a:r>
                        <a:rPr lang="en-US" sz="2000" kern="1200" baseline="0" dirty="0" smtClean="0">
                          <a:solidFill>
                            <a:schemeClr val="dk1"/>
                          </a:solidFill>
                          <a:latin typeface="+mn-lt"/>
                          <a:ea typeface="+mn-ea"/>
                          <a:cs typeface="+mn-cs"/>
                        </a:rPr>
                        <a:t> Signed</a:t>
                      </a:r>
                      <a:endParaRPr lang="en-US" sz="2000" kern="1200" dirty="0">
                        <a:solidFill>
                          <a:schemeClr val="dk1"/>
                        </a:solidFill>
                        <a:latin typeface="+mn-lt"/>
                        <a:ea typeface="+mn-ea"/>
                        <a:cs typeface="+mn-cs"/>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2400" kern="1200" dirty="0" smtClean="0">
                          <a:solidFill>
                            <a:schemeClr val="dk1"/>
                          </a:solidFill>
                          <a:latin typeface="+mn-lt"/>
                          <a:ea typeface="+mn-ea"/>
                          <a:cs typeface="+mn-cs"/>
                        </a:rPr>
                        <a:t>71 </a:t>
                      </a:r>
                      <a:r>
                        <a:rPr lang="en-US" sz="2400" kern="1200" dirty="0" err="1" smtClean="0">
                          <a:solidFill>
                            <a:schemeClr val="dk1"/>
                          </a:solidFill>
                          <a:latin typeface="+mn-lt"/>
                          <a:ea typeface="+mn-ea"/>
                          <a:cs typeface="+mn-cs"/>
                        </a:rPr>
                        <a:t>HPwES</a:t>
                      </a:r>
                      <a:r>
                        <a:rPr lang="en-US" sz="2400" kern="1200" dirty="0" smtClean="0">
                          <a:solidFill>
                            <a:schemeClr val="dk1"/>
                          </a:solidFill>
                          <a:latin typeface="+mn-lt"/>
                          <a:ea typeface="+mn-ea"/>
                          <a:cs typeface="+mn-cs"/>
                        </a:rPr>
                        <a:t> </a:t>
                      </a:r>
                      <a:r>
                        <a:rPr lang="en-US" sz="2400" kern="1200" dirty="0" smtClean="0">
                          <a:solidFill>
                            <a:schemeClr val="dk1"/>
                          </a:solidFill>
                          <a:latin typeface="+mn-lt"/>
                          <a:ea typeface="+mn-ea"/>
                          <a:cs typeface="+mn-cs"/>
                        </a:rPr>
                        <a:t>/ 26 </a:t>
                      </a:r>
                      <a:r>
                        <a:rPr lang="en-US" sz="2400" kern="1200" dirty="0" smtClean="0">
                          <a:solidFill>
                            <a:schemeClr val="dk1"/>
                          </a:solidFill>
                          <a:latin typeface="+mn-lt"/>
                          <a:ea typeface="+mn-ea"/>
                          <a:cs typeface="+mn-cs"/>
                        </a:rPr>
                        <a:t>not</a:t>
                      </a:r>
                      <a:endParaRPr lang="en-US" sz="2400" kern="1200" dirty="0">
                        <a:solidFill>
                          <a:schemeClr val="dk1"/>
                        </a:solidFill>
                        <a:latin typeface="+mn-lt"/>
                        <a:ea typeface="+mn-ea"/>
                        <a:cs typeface="+mn-cs"/>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CC"/>
                    </a:solidFill>
                  </a:tcPr>
                </a:tc>
              </a:tr>
              <a:tr h="228600">
                <a:tc>
                  <a:txBody>
                    <a:bodyPr/>
                    <a:lstStyle/>
                    <a:p>
                      <a:pPr algn="r"/>
                      <a:r>
                        <a:rPr lang="en-US" sz="2000" dirty="0" smtClean="0"/>
                        <a:t>On Wait List at Program End</a:t>
                      </a:r>
                      <a:endParaRPr lang="en-US" sz="20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2400" dirty="0" smtClean="0"/>
                        <a:t>~20 </a:t>
                      </a:r>
                      <a:r>
                        <a:rPr lang="en-US" sz="1800" dirty="0" smtClean="0"/>
                        <a:t>(16 Liberty, 4 NHEC)</a:t>
                      </a:r>
                      <a:endParaRPr lang="en-US" sz="18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CC"/>
                    </a:solidFill>
                  </a:tcPr>
                </a:tc>
              </a:tr>
              <a:tr h="4194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kern="1200" dirty="0" err="1" smtClean="0">
                          <a:solidFill>
                            <a:schemeClr val="dk1"/>
                          </a:solidFill>
                          <a:latin typeface="+mn-lt"/>
                          <a:ea typeface="+mn-ea"/>
                          <a:cs typeface="+mn-cs"/>
                        </a:rPr>
                        <a:t>Eversource</a:t>
                      </a:r>
                      <a:endParaRPr lang="en-US" sz="2400" kern="1200" dirty="0" smtClean="0">
                        <a:solidFill>
                          <a:schemeClr val="dk1"/>
                        </a:solidFill>
                        <a:latin typeface="+mn-lt"/>
                        <a:ea typeface="+mn-ea"/>
                        <a:cs typeface="+mn-cs"/>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2400" dirty="0" smtClean="0"/>
                        <a:t>62 </a:t>
                      </a:r>
                      <a:r>
                        <a:rPr lang="en-US" sz="2400" dirty="0" smtClean="0"/>
                        <a:t>qualified </a:t>
                      </a:r>
                      <a:r>
                        <a:rPr lang="en-US" sz="2400" dirty="0" smtClean="0">
                          <a:sym typeface="Wingdings" panose="05000000000000000000" pitchFamily="2" charset="2"/>
                        </a:rPr>
                        <a:t></a:t>
                      </a:r>
                      <a:r>
                        <a:rPr lang="en-US" sz="2400" dirty="0" smtClean="0"/>
                        <a:t> </a:t>
                      </a:r>
                      <a:r>
                        <a:rPr lang="en-US" sz="2400" dirty="0" smtClean="0"/>
                        <a:t>38 contracts</a:t>
                      </a:r>
                      <a:endParaRPr lang="en-US" sz="24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CC"/>
                    </a:solidFill>
                  </a:tcPr>
                </a:tc>
              </a:tr>
              <a:tr h="419468">
                <a:tc>
                  <a:txBody>
                    <a:bodyPr/>
                    <a:lstStyle/>
                    <a:p>
                      <a:pPr algn="r"/>
                      <a:r>
                        <a:rPr lang="en-US" sz="2000" dirty="0" smtClean="0"/>
                        <a:t>NHEC</a:t>
                      </a:r>
                      <a:endParaRPr lang="en-US" sz="20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2400" dirty="0" smtClean="0"/>
                        <a:t>29 qualified </a:t>
                      </a:r>
                      <a:r>
                        <a:rPr lang="en-US" sz="2400" dirty="0" smtClean="0">
                          <a:sym typeface="Wingdings" panose="05000000000000000000" pitchFamily="2" charset="2"/>
                        </a:rPr>
                        <a:t></a:t>
                      </a:r>
                      <a:r>
                        <a:rPr lang="en-US" sz="2400" dirty="0" smtClean="0"/>
                        <a:t> </a:t>
                      </a:r>
                      <a:r>
                        <a:rPr lang="en-US" sz="2400" dirty="0" smtClean="0"/>
                        <a:t>20 contracts</a:t>
                      </a:r>
                      <a:endParaRPr lang="en-US" sz="24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CC"/>
                    </a:solidFill>
                  </a:tcPr>
                </a:tc>
              </a:tr>
              <a:tr h="640061">
                <a:tc>
                  <a:txBody>
                    <a:bodyPr/>
                    <a:lstStyle/>
                    <a:p>
                      <a:pPr algn="r"/>
                      <a:r>
                        <a:rPr lang="en-US" sz="2000" b="0" dirty="0" smtClean="0"/>
                        <a:t>Liberty</a:t>
                      </a:r>
                      <a:endParaRPr lang="en-US" sz="2000" b="0" dirty="0"/>
                    </a:p>
                  </a:txBody>
                  <a:tcPr>
                    <a:lnT w="12700" cap="flat" cmpd="sng" algn="ctr">
                      <a:solidFill>
                        <a:schemeClr val="tx1"/>
                      </a:solidFill>
                      <a:prstDash val="sysDot"/>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smtClean="0"/>
                        <a:t>44</a:t>
                      </a:r>
                      <a:r>
                        <a:rPr lang="en-US" sz="2400" b="0" baseline="0" dirty="0" smtClean="0"/>
                        <a:t> qualified </a:t>
                      </a:r>
                      <a:r>
                        <a:rPr lang="en-US" sz="2400" dirty="0" smtClean="0">
                          <a:sym typeface="Wingdings" panose="05000000000000000000" pitchFamily="2" charset="2"/>
                        </a:rPr>
                        <a:t>/</a:t>
                      </a:r>
                      <a:r>
                        <a:rPr lang="en-US" sz="2400" b="0" baseline="0" dirty="0" smtClean="0"/>
                        <a:t> 19 approved</a:t>
                      </a:r>
                    </a:p>
                    <a:p>
                      <a:pPr algn="ctr"/>
                      <a:r>
                        <a:rPr lang="en-US" sz="2400" dirty="0" smtClean="0">
                          <a:sym typeface="Wingdings" panose="05000000000000000000" pitchFamily="2" charset="2"/>
                        </a:rPr>
                        <a:t></a:t>
                      </a:r>
                      <a:r>
                        <a:rPr lang="en-US" sz="2400" b="0" baseline="0" dirty="0" smtClean="0"/>
                        <a:t>13 </a:t>
                      </a:r>
                      <a:r>
                        <a:rPr lang="en-US" sz="2400" b="0" baseline="0" dirty="0" smtClean="0"/>
                        <a:t>contracts</a:t>
                      </a:r>
                    </a:p>
                    <a:p>
                      <a:pPr algn="ctr"/>
                      <a:r>
                        <a:rPr lang="en-US" sz="2400" b="0" baseline="0" dirty="0" smtClean="0"/>
                        <a:t>16 </a:t>
                      </a:r>
                      <a:r>
                        <a:rPr lang="en-US" sz="2400" b="0" baseline="0" dirty="0" smtClean="0"/>
                        <a:t>wait list / 9 declined</a:t>
                      </a:r>
                      <a:endParaRPr lang="en-US" sz="2400" b="0" dirty="0"/>
                    </a:p>
                  </a:txBody>
                  <a:tcPr>
                    <a:lnT w="12700" cap="flat" cmpd="sng" algn="ctr">
                      <a:solidFill>
                        <a:schemeClr val="tx1"/>
                      </a:solidFill>
                      <a:prstDash val="sysDot"/>
                      <a:round/>
                      <a:headEnd type="none" w="med" len="med"/>
                      <a:tailEnd type="none" w="med" len="med"/>
                    </a:lnT>
                    <a:solidFill>
                      <a:srgbClr val="FFFFCC"/>
                    </a:solidFill>
                  </a:tcPr>
                </a:tc>
              </a:tr>
            </a:tbl>
          </a:graphicData>
        </a:graphic>
      </p:graphicFrame>
    </p:spTree>
    <p:extLst>
      <p:ext uri="{BB962C8B-B14F-4D97-AF65-F5344CB8AC3E}">
        <p14:creationId xmlns:p14="http://schemas.microsoft.com/office/powerpoint/2010/main" val="568527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9"/>
          <p:cNvGrpSpPr/>
          <p:nvPr/>
        </p:nvGrpSpPr>
        <p:grpSpPr>
          <a:xfrm>
            <a:off x="0" y="0"/>
            <a:ext cx="9144000" cy="6858000"/>
            <a:chOff x="0" y="0"/>
            <a:chExt cx="9144000" cy="7086600"/>
          </a:xfrm>
        </p:grpSpPr>
        <p:pic>
          <p:nvPicPr>
            <p:cNvPr id="31" name="Picture 30" descr="LOGO Solarize Upper Valley (colo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2400" y="204537"/>
              <a:ext cx="3886200" cy="1090863"/>
            </a:xfrm>
            <a:prstGeom prst="rect">
              <a:avLst/>
            </a:prstGeom>
          </p:spPr>
        </p:pic>
        <p:pic>
          <p:nvPicPr>
            <p:cNvPr id="32" name="Picture 31" descr="VC_LogoLockUp_blu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801" y="228600"/>
              <a:ext cx="4419599" cy="1423642"/>
            </a:xfrm>
            <a:prstGeom prst="rect">
              <a:avLst/>
            </a:prstGeom>
          </p:spPr>
        </p:pic>
        <p:sp>
          <p:nvSpPr>
            <p:cNvPr id="33" name="Rectangle 32"/>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52400" y="204537"/>
              <a:ext cx="8839200" cy="6653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87596" y="320892"/>
            <a:ext cx="4559808" cy="1516313"/>
          </a:xfrm>
          <a:prstGeom prst="rect">
            <a:avLst/>
          </a:prstGeom>
        </p:spPr>
      </p:pic>
      <p:sp>
        <p:nvSpPr>
          <p:cNvPr id="5" name="TextBox 4"/>
          <p:cNvSpPr txBox="1"/>
          <p:nvPr/>
        </p:nvSpPr>
        <p:spPr>
          <a:xfrm>
            <a:off x="4762500" y="2212162"/>
            <a:ext cx="3886200" cy="3970318"/>
          </a:xfrm>
          <a:prstGeom prst="rect">
            <a:avLst/>
          </a:prstGeom>
          <a:noFill/>
        </p:spPr>
        <p:txBody>
          <a:bodyPr wrap="square" rtlCol="0">
            <a:spAutoFit/>
          </a:bodyPr>
          <a:lstStyle/>
          <a:p>
            <a:r>
              <a:rPr lang="en-US" sz="2800" b="1" dirty="0" smtClean="0"/>
              <a:t>2019</a:t>
            </a:r>
            <a:endParaRPr lang="en-US" sz="2800" b="1" dirty="0"/>
          </a:p>
          <a:p>
            <a:r>
              <a:rPr lang="en-US" sz="2800" dirty="0" smtClean="0"/>
              <a:t>Canaan/Enfield</a:t>
            </a:r>
            <a:endParaRPr lang="en-US" sz="2800" dirty="0"/>
          </a:p>
          <a:p>
            <a:r>
              <a:rPr lang="en-US" sz="2800" dirty="0" err="1" smtClean="0"/>
              <a:t>Kearsarge</a:t>
            </a:r>
            <a:r>
              <a:rPr lang="en-US" sz="2800" dirty="0" smtClean="0"/>
              <a:t> Region</a:t>
            </a:r>
            <a:endParaRPr lang="en-US" sz="2800" dirty="0"/>
          </a:p>
          <a:p>
            <a:r>
              <a:rPr lang="en-US" sz="2800" dirty="0" smtClean="0"/>
              <a:t>Mt. Washington Valley</a:t>
            </a:r>
            <a:endParaRPr lang="en-US" sz="2800" dirty="0" smtClean="0"/>
          </a:p>
          <a:p>
            <a:endParaRPr lang="en-US" sz="2800" dirty="0"/>
          </a:p>
          <a:p>
            <a:r>
              <a:rPr lang="en-US" sz="2800" b="1" dirty="0" smtClean="0"/>
              <a:t>2020</a:t>
            </a:r>
            <a:endParaRPr lang="en-US" sz="2800" b="1" dirty="0"/>
          </a:p>
          <a:p>
            <a:r>
              <a:rPr lang="en-US" sz="2800" dirty="0" smtClean="0"/>
              <a:t>Hanover</a:t>
            </a:r>
            <a:endParaRPr lang="en-US" sz="2800" dirty="0"/>
          </a:p>
          <a:p>
            <a:r>
              <a:rPr lang="en-US" sz="2800" dirty="0" smtClean="0"/>
              <a:t>Claremont</a:t>
            </a:r>
          </a:p>
          <a:p>
            <a:r>
              <a:rPr lang="en-US" sz="2800" i="1" dirty="0" smtClean="0"/>
              <a:t>Others?</a:t>
            </a:r>
            <a:endParaRPr lang="en-US" sz="2800" i="1" dirty="0"/>
          </a:p>
        </p:txBody>
      </p:sp>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6568" y="2191347"/>
            <a:ext cx="3657600" cy="4014737"/>
          </a:xfrm>
          <a:prstGeom prst="rect">
            <a:avLst/>
          </a:prstGeom>
        </p:spPr>
      </p:pic>
      <p:sp>
        <p:nvSpPr>
          <p:cNvPr id="22" name="Rectangle 21"/>
          <p:cNvSpPr/>
          <p:nvPr/>
        </p:nvSpPr>
        <p:spPr>
          <a:xfrm>
            <a:off x="626568" y="2278351"/>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17497" y="2548786"/>
            <a:ext cx="2587812" cy="3633694"/>
          </a:xfrm>
          <a:custGeom>
            <a:avLst/>
            <a:gdLst>
              <a:gd name="connsiteX0" fmla="*/ 2545977 w 2587812"/>
              <a:gd name="connsiteY0" fmla="*/ 125506 h 3633694"/>
              <a:gd name="connsiteX1" fmla="*/ 2540000 w 2587812"/>
              <a:gd name="connsiteY1" fmla="*/ 185271 h 3633694"/>
              <a:gd name="connsiteX2" fmla="*/ 2587812 w 2587812"/>
              <a:gd name="connsiteY2" fmla="*/ 316753 h 3633694"/>
              <a:gd name="connsiteX3" fmla="*/ 2516095 w 2587812"/>
              <a:gd name="connsiteY3" fmla="*/ 370541 h 3633694"/>
              <a:gd name="connsiteX4" fmla="*/ 2486212 w 2587812"/>
              <a:gd name="connsiteY4" fmla="*/ 472141 h 3633694"/>
              <a:gd name="connsiteX5" fmla="*/ 2408518 w 2587812"/>
              <a:gd name="connsiteY5" fmla="*/ 549836 h 3633694"/>
              <a:gd name="connsiteX6" fmla="*/ 2504142 w 2587812"/>
              <a:gd name="connsiteY6" fmla="*/ 723153 h 3633694"/>
              <a:gd name="connsiteX7" fmla="*/ 2510118 w 2587812"/>
              <a:gd name="connsiteY7" fmla="*/ 800847 h 3633694"/>
              <a:gd name="connsiteX8" fmla="*/ 2450353 w 2587812"/>
              <a:gd name="connsiteY8" fmla="*/ 812800 h 3633694"/>
              <a:gd name="connsiteX9" fmla="*/ 2468283 w 2587812"/>
              <a:gd name="connsiteY9" fmla="*/ 866589 h 3633694"/>
              <a:gd name="connsiteX10" fmla="*/ 2450353 w 2587812"/>
              <a:gd name="connsiteY10" fmla="*/ 908424 h 3633694"/>
              <a:gd name="connsiteX11" fmla="*/ 2384612 w 2587812"/>
              <a:gd name="connsiteY11" fmla="*/ 950259 h 3633694"/>
              <a:gd name="connsiteX12" fmla="*/ 2342777 w 2587812"/>
              <a:gd name="connsiteY12" fmla="*/ 1027953 h 3633694"/>
              <a:gd name="connsiteX13" fmla="*/ 2205318 w 2587812"/>
              <a:gd name="connsiteY13" fmla="*/ 1051859 h 3633694"/>
              <a:gd name="connsiteX14" fmla="*/ 2163483 w 2587812"/>
              <a:gd name="connsiteY14" fmla="*/ 1117600 h 3633694"/>
              <a:gd name="connsiteX15" fmla="*/ 2133600 w 2587812"/>
              <a:gd name="connsiteY15" fmla="*/ 1135530 h 3633694"/>
              <a:gd name="connsiteX16" fmla="*/ 2067859 w 2587812"/>
              <a:gd name="connsiteY16" fmla="*/ 1117600 h 3633694"/>
              <a:gd name="connsiteX17" fmla="*/ 2037977 w 2587812"/>
              <a:gd name="connsiteY17" fmla="*/ 1153459 h 3633694"/>
              <a:gd name="connsiteX18" fmla="*/ 1990165 w 2587812"/>
              <a:gd name="connsiteY18" fmla="*/ 1141506 h 3633694"/>
              <a:gd name="connsiteX19" fmla="*/ 1966259 w 2587812"/>
              <a:gd name="connsiteY19" fmla="*/ 1153459 h 3633694"/>
              <a:gd name="connsiteX20" fmla="*/ 1924424 w 2587812"/>
              <a:gd name="connsiteY20" fmla="*/ 1165412 h 3633694"/>
              <a:gd name="connsiteX21" fmla="*/ 1864659 w 2587812"/>
              <a:gd name="connsiteY21" fmla="*/ 1255059 h 3633694"/>
              <a:gd name="connsiteX22" fmla="*/ 1715247 w 2587812"/>
              <a:gd name="connsiteY22" fmla="*/ 1231153 h 3633694"/>
              <a:gd name="connsiteX23" fmla="*/ 1733177 w 2587812"/>
              <a:gd name="connsiteY23" fmla="*/ 1344706 h 3633694"/>
              <a:gd name="connsiteX24" fmla="*/ 1577789 w 2587812"/>
              <a:gd name="connsiteY24" fmla="*/ 1356659 h 3633694"/>
              <a:gd name="connsiteX25" fmla="*/ 1529977 w 2587812"/>
              <a:gd name="connsiteY25" fmla="*/ 1500094 h 3633694"/>
              <a:gd name="connsiteX26" fmla="*/ 1392518 w 2587812"/>
              <a:gd name="connsiteY26" fmla="*/ 1434353 h 3633694"/>
              <a:gd name="connsiteX27" fmla="*/ 1326777 w 2587812"/>
              <a:gd name="connsiteY27" fmla="*/ 1547906 h 3633694"/>
              <a:gd name="connsiteX28" fmla="*/ 1267012 w 2587812"/>
              <a:gd name="connsiteY28" fmla="*/ 1547906 h 3633694"/>
              <a:gd name="connsiteX29" fmla="*/ 1290918 w 2587812"/>
              <a:gd name="connsiteY29" fmla="*/ 1679389 h 3633694"/>
              <a:gd name="connsiteX30" fmla="*/ 1159436 w 2587812"/>
              <a:gd name="connsiteY30" fmla="*/ 1631577 h 3633694"/>
              <a:gd name="connsiteX31" fmla="*/ 974165 w 2587812"/>
              <a:gd name="connsiteY31" fmla="*/ 1918447 h 3633694"/>
              <a:gd name="connsiteX32" fmla="*/ 1105647 w 2587812"/>
              <a:gd name="connsiteY32" fmla="*/ 1978212 h 3633694"/>
              <a:gd name="connsiteX33" fmla="*/ 998071 w 2587812"/>
              <a:gd name="connsiteY33" fmla="*/ 2271059 h 3633694"/>
              <a:gd name="connsiteX34" fmla="*/ 1135530 w 2587812"/>
              <a:gd name="connsiteY34" fmla="*/ 2330824 h 3633694"/>
              <a:gd name="connsiteX35" fmla="*/ 1111624 w 2587812"/>
              <a:gd name="connsiteY35" fmla="*/ 2593789 h 3633694"/>
              <a:gd name="connsiteX36" fmla="*/ 1093695 w 2587812"/>
              <a:gd name="connsiteY36" fmla="*/ 2820894 h 3633694"/>
              <a:gd name="connsiteX37" fmla="*/ 1099671 w 2587812"/>
              <a:gd name="connsiteY37" fmla="*/ 2898589 h 3633694"/>
              <a:gd name="connsiteX38" fmla="*/ 1081742 w 2587812"/>
              <a:gd name="connsiteY38" fmla="*/ 2910541 h 3633694"/>
              <a:gd name="connsiteX39" fmla="*/ 1075765 w 2587812"/>
              <a:gd name="connsiteY39" fmla="*/ 2928471 h 3633694"/>
              <a:gd name="connsiteX40" fmla="*/ 1093695 w 2587812"/>
              <a:gd name="connsiteY40" fmla="*/ 2970306 h 3633694"/>
              <a:gd name="connsiteX41" fmla="*/ 1129553 w 2587812"/>
              <a:gd name="connsiteY41" fmla="*/ 2982259 h 3633694"/>
              <a:gd name="connsiteX42" fmla="*/ 1243106 w 2587812"/>
              <a:gd name="connsiteY42" fmla="*/ 2946400 h 3633694"/>
              <a:gd name="connsiteX43" fmla="*/ 1213224 w 2587812"/>
              <a:gd name="connsiteY43" fmla="*/ 3113741 h 3633694"/>
              <a:gd name="connsiteX44" fmla="*/ 1362636 w 2587812"/>
              <a:gd name="connsiteY44" fmla="*/ 3137647 h 3633694"/>
              <a:gd name="connsiteX45" fmla="*/ 1356659 w 2587812"/>
              <a:gd name="connsiteY45" fmla="*/ 3161553 h 3633694"/>
              <a:gd name="connsiteX46" fmla="*/ 1278965 w 2587812"/>
              <a:gd name="connsiteY46" fmla="*/ 3197412 h 3633694"/>
              <a:gd name="connsiteX47" fmla="*/ 1290918 w 2587812"/>
              <a:gd name="connsiteY47" fmla="*/ 3281083 h 3633694"/>
              <a:gd name="connsiteX48" fmla="*/ 1249083 w 2587812"/>
              <a:gd name="connsiteY48" fmla="*/ 3310965 h 3633694"/>
              <a:gd name="connsiteX49" fmla="*/ 1278965 w 2587812"/>
              <a:gd name="connsiteY49" fmla="*/ 3472330 h 3633694"/>
              <a:gd name="connsiteX50" fmla="*/ 1356659 w 2587812"/>
              <a:gd name="connsiteY50" fmla="*/ 3556000 h 3633694"/>
              <a:gd name="connsiteX51" fmla="*/ 1386542 w 2587812"/>
              <a:gd name="connsiteY51" fmla="*/ 3633694 h 3633694"/>
              <a:gd name="connsiteX52" fmla="*/ 0 w 2587812"/>
              <a:gd name="connsiteY52" fmla="*/ 3597836 h 3633694"/>
              <a:gd name="connsiteX53" fmla="*/ 95624 w 2587812"/>
              <a:gd name="connsiteY53" fmla="*/ 0 h 3633694"/>
              <a:gd name="connsiteX54" fmla="*/ 2545977 w 2587812"/>
              <a:gd name="connsiteY54" fmla="*/ 125506 h 363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87812" h="3633694">
                <a:moveTo>
                  <a:pt x="2545977" y="125506"/>
                </a:moveTo>
                <a:lnTo>
                  <a:pt x="2540000" y="185271"/>
                </a:lnTo>
                <a:lnTo>
                  <a:pt x="2587812" y="316753"/>
                </a:lnTo>
                <a:lnTo>
                  <a:pt x="2516095" y="370541"/>
                </a:lnTo>
                <a:lnTo>
                  <a:pt x="2486212" y="472141"/>
                </a:lnTo>
                <a:lnTo>
                  <a:pt x="2408518" y="549836"/>
                </a:lnTo>
                <a:lnTo>
                  <a:pt x="2504142" y="723153"/>
                </a:lnTo>
                <a:lnTo>
                  <a:pt x="2510118" y="800847"/>
                </a:lnTo>
                <a:lnTo>
                  <a:pt x="2450353" y="812800"/>
                </a:lnTo>
                <a:lnTo>
                  <a:pt x="2468283" y="866589"/>
                </a:lnTo>
                <a:lnTo>
                  <a:pt x="2450353" y="908424"/>
                </a:lnTo>
                <a:lnTo>
                  <a:pt x="2384612" y="950259"/>
                </a:lnTo>
                <a:lnTo>
                  <a:pt x="2342777" y="1027953"/>
                </a:lnTo>
                <a:lnTo>
                  <a:pt x="2205318" y="1051859"/>
                </a:lnTo>
                <a:lnTo>
                  <a:pt x="2163483" y="1117600"/>
                </a:lnTo>
                <a:lnTo>
                  <a:pt x="2133600" y="1135530"/>
                </a:lnTo>
                <a:lnTo>
                  <a:pt x="2067859" y="1117600"/>
                </a:lnTo>
                <a:lnTo>
                  <a:pt x="2037977" y="1153459"/>
                </a:lnTo>
                <a:lnTo>
                  <a:pt x="1990165" y="1141506"/>
                </a:lnTo>
                <a:lnTo>
                  <a:pt x="1966259" y="1153459"/>
                </a:lnTo>
                <a:lnTo>
                  <a:pt x="1924424" y="1165412"/>
                </a:lnTo>
                <a:lnTo>
                  <a:pt x="1864659" y="1255059"/>
                </a:lnTo>
                <a:lnTo>
                  <a:pt x="1715247" y="1231153"/>
                </a:lnTo>
                <a:lnTo>
                  <a:pt x="1733177" y="1344706"/>
                </a:lnTo>
                <a:lnTo>
                  <a:pt x="1577789" y="1356659"/>
                </a:lnTo>
                <a:lnTo>
                  <a:pt x="1529977" y="1500094"/>
                </a:lnTo>
                <a:lnTo>
                  <a:pt x="1392518" y="1434353"/>
                </a:lnTo>
                <a:lnTo>
                  <a:pt x="1326777" y="1547906"/>
                </a:lnTo>
                <a:lnTo>
                  <a:pt x="1267012" y="1547906"/>
                </a:lnTo>
                <a:lnTo>
                  <a:pt x="1290918" y="1679389"/>
                </a:lnTo>
                <a:lnTo>
                  <a:pt x="1159436" y="1631577"/>
                </a:lnTo>
                <a:lnTo>
                  <a:pt x="974165" y="1918447"/>
                </a:lnTo>
                <a:lnTo>
                  <a:pt x="1105647" y="1978212"/>
                </a:lnTo>
                <a:lnTo>
                  <a:pt x="998071" y="2271059"/>
                </a:lnTo>
                <a:lnTo>
                  <a:pt x="1135530" y="2330824"/>
                </a:lnTo>
                <a:lnTo>
                  <a:pt x="1111624" y="2593789"/>
                </a:lnTo>
                <a:lnTo>
                  <a:pt x="1093695" y="2820894"/>
                </a:lnTo>
                <a:cubicBezTo>
                  <a:pt x="1097710" y="2838964"/>
                  <a:pt x="1114447" y="2876424"/>
                  <a:pt x="1099671" y="2898589"/>
                </a:cubicBezTo>
                <a:cubicBezTo>
                  <a:pt x="1095687" y="2904565"/>
                  <a:pt x="1087718" y="2906557"/>
                  <a:pt x="1081742" y="2910541"/>
                </a:cubicBezTo>
                <a:cubicBezTo>
                  <a:pt x="1079750" y="2916518"/>
                  <a:pt x="1074984" y="2922220"/>
                  <a:pt x="1075765" y="2928471"/>
                </a:cubicBezTo>
                <a:cubicBezTo>
                  <a:pt x="1076899" y="2937544"/>
                  <a:pt x="1088099" y="2959116"/>
                  <a:pt x="1093695" y="2970306"/>
                </a:cubicBezTo>
                <a:lnTo>
                  <a:pt x="1129553" y="2982259"/>
                </a:lnTo>
                <a:lnTo>
                  <a:pt x="1243106" y="2946400"/>
                </a:lnTo>
                <a:lnTo>
                  <a:pt x="1213224" y="3113741"/>
                </a:lnTo>
                <a:lnTo>
                  <a:pt x="1362636" y="3137647"/>
                </a:lnTo>
                <a:lnTo>
                  <a:pt x="1356659" y="3161553"/>
                </a:lnTo>
                <a:lnTo>
                  <a:pt x="1278965" y="3197412"/>
                </a:lnTo>
                <a:lnTo>
                  <a:pt x="1290918" y="3281083"/>
                </a:lnTo>
                <a:lnTo>
                  <a:pt x="1249083" y="3310965"/>
                </a:lnTo>
                <a:lnTo>
                  <a:pt x="1278965" y="3472330"/>
                </a:lnTo>
                <a:lnTo>
                  <a:pt x="1356659" y="3556000"/>
                </a:lnTo>
                <a:lnTo>
                  <a:pt x="1386542" y="3633694"/>
                </a:lnTo>
                <a:lnTo>
                  <a:pt x="0" y="3597836"/>
                </a:lnTo>
                <a:lnTo>
                  <a:pt x="95624" y="0"/>
                </a:lnTo>
                <a:lnTo>
                  <a:pt x="2545977" y="12550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449827" y="3744080"/>
            <a:ext cx="968188" cy="1936377"/>
          </a:xfrm>
          <a:custGeom>
            <a:avLst/>
            <a:gdLst>
              <a:gd name="connsiteX0" fmla="*/ 926353 w 968188"/>
              <a:gd name="connsiteY0" fmla="*/ 17930 h 1936377"/>
              <a:gd name="connsiteX1" fmla="*/ 956235 w 968188"/>
              <a:gd name="connsiteY1" fmla="*/ 125506 h 1936377"/>
              <a:gd name="connsiteX2" fmla="*/ 938306 w 968188"/>
              <a:gd name="connsiteY2" fmla="*/ 221130 h 1936377"/>
              <a:gd name="connsiteX3" fmla="*/ 968188 w 968188"/>
              <a:gd name="connsiteY3" fmla="*/ 286871 h 1936377"/>
              <a:gd name="connsiteX4" fmla="*/ 956235 w 968188"/>
              <a:gd name="connsiteY4" fmla="*/ 358589 h 1936377"/>
              <a:gd name="connsiteX5" fmla="*/ 872565 w 968188"/>
              <a:gd name="connsiteY5" fmla="*/ 442259 h 1936377"/>
              <a:gd name="connsiteX6" fmla="*/ 866588 w 968188"/>
              <a:gd name="connsiteY6" fmla="*/ 567765 h 1936377"/>
              <a:gd name="connsiteX7" fmla="*/ 776941 w 968188"/>
              <a:gd name="connsiteY7" fmla="*/ 639483 h 1936377"/>
              <a:gd name="connsiteX8" fmla="*/ 782917 w 968188"/>
              <a:gd name="connsiteY8" fmla="*/ 759012 h 1936377"/>
              <a:gd name="connsiteX9" fmla="*/ 651435 w 968188"/>
              <a:gd name="connsiteY9" fmla="*/ 878542 h 1936377"/>
              <a:gd name="connsiteX10" fmla="*/ 621553 w 968188"/>
              <a:gd name="connsiteY10" fmla="*/ 974165 h 1936377"/>
              <a:gd name="connsiteX11" fmla="*/ 597647 w 968188"/>
              <a:gd name="connsiteY11" fmla="*/ 1045883 h 1936377"/>
              <a:gd name="connsiteX12" fmla="*/ 537882 w 968188"/>
              <a:gd name="connsiteY12" fmla="*/ 1069789 h 1936377"/>
              <a:gd name="connsiteX13" fmla="*/ 513976 w 968188"/>
              <a:gd name="connsiteY13" fmla="*/ 1189318 h 1936377"/>
              <a:gd name="connsiteX14" fmla="*/ 525929 w 968188"/>
              <a:gd name="connsiteY14" fmla="*/ 1231153 h 1936377"/>
              <a:gd name="connsiteX15" fmla="*/ 490070 w 968188"/>
              <a:gd name="connsiteY15" fmla="*/ 1368612 h 1936377"/>
              <a:gd name="connsiteX16" fmla="*/ 496047 w 968188"/>
              <a:gd name="connsiteY16" fmla="*/ 1434353 h 1936377"/>
              <a:gd name="connsiteX17" fmla="*/ 502023 w 968188"/>
              <a:gd name="connsiteY17" fmla="*/ 1506071 h 1936377"/>
              <a:gd name="connsiteX18" fmla="*/ 466165 w 968188"/>
              <a:gd name="connsiteY18" fmla="*/ 1565836 h 1936377"/>
              <a:gd name="connsiteX19" fmla="*/ 460188 w 968188"/>
              <a:gd name="connsiteY19" fmla="*/ 1631577 h 1936377"/>
              <a:gd name="connsiteX20" fmla="*/ 436282 w 968188"/>
              <a:gd name="connsiteY20" fmla="*/ 1739153 h 1936377"/>
              <a:gd name="connsiteX21" fmla="*/ 460188 w 968188"/>
              <a:gd name="connsiteY21" fmla="*/ 1810871 h 1936377"/>
              <a:gd name="connsiteX22" fmla="*/ 430306 w 968188"/>
              <a:gd name="connsiteY22" fmla="*/ 1852706 h 1936377"/>
              <a:gd name="connsiteX23" fmla="*/ 436282 w 968188"/>
              <a:gd name="connsiteY23" fmla="*/ 1936377 h 1936377"/>
              <a:gd name="connsiteX24" fmla="*/ 173317 w 968188"/>
              <a:gd name="connsiteY24" fmla="*/ 1930400 h 1936377"/>
              <a:gd name="connsiteX25" fmla="*/ 0 w 968188"/>
              <a:gd name="connsiteY25" fmla="*/ 573742 h 1936377"/>
              <a:gd name="connsiteX26" fmla="*/ 717176 w 968188"/>
              <a:gd name="connsiteY26" fmla="*/ 0 h 1936377"/>
              <a:gd name="connsiteX27" fmla="*/ 926353 w 968188"/>
              <a:gd name="connsiteY27" fmla="*/ 17930 h 193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8188" h="1936377">
                <a:moveTo>
                  <a:pt x="926353" y="17930"/>
                </a:moveTo>
                <a:lnTo>
                  <a:pt x="956235" y="125506"/>
                </a:lnTo>
                <a:lnTo>
                  <a:pt x="938306" y="221130"/>
                </a:lnTo>
                <a:lnTo>
                  <a:pt x="968188" y="286871"/>
                </a:lnTo>
                <a:lnTo>
                  <a:pt x="956235" y="358589"/>
                </a:lnTo>
                <a:lnTo>
                  <a:pt x="872565" y="442259"/>
                </a:lnTo>
                <a:lnTo>
                  <a:pt x="866588" y="567765"/>
                </a:lnTo>
                <a:lnTo>
                  <a:pt x="776941" y="639483"/>
                </a:lnTo>
                <a:lnTo>
                  <a:pt x="782917" y="759012"/>
                </a:lnTo>
                <a:lnTo>
                  <a:pt x="651435" y="878542"/>
                </a:lnTo>
                <a:lnTo>
                  <a:pt x="621553" y="974165"/>
                </a:lnTo>
                <a:lnTo>
                  <a:pt x="597647" y="1045883"/>
                </a:lnTo>
                <a:lnTo>
                  <a:pt x="537882" y="1069789"/>
                </a:lnTo>
                <a:lnTo>
                  <a:pt x="513976" y="1189318"/>
                </a:lnTo>
                <a:lnTo>
                  <a:pt x="525929" y="1231153"/>
                </a:lnTo>
                <a:lnTo>
                  <a:pt x="490070" y="1368612"/>
                </a:lnTo>
                <a:lnTo>
                  <a:pt x="496047" y="1434353"/>
                </a:lnTo>
                <a:lnTo>
                  <a:pt x="502023" y="1506071"/>
                </a:lnTo>
                <a:lnTo>
                  <a:pt x="466165" y="1565836"/>
                </a:lnTo>
                <a:lnTo>
                  <a:pt x="460188" y="1631577"/>
                </a:lnTo>
                <a:lnTo>
                  <a:pt x="436282" y="1739153"/>
                </a:lnTo>
                <a:lnTo>
                  <a:pt x="460188" y="1810871"/>
                </a:lnTo>
                <a:lnTo>
                  <a:pt x="430306" y="1852706"/>
                </a:lnTo>
                <a:lnTo>
                  <a:pt x="436282" y="1936377"/>
                </a:lnTo>
                <a:lnTo>
                  <a:pt x="173317" y="1930400"/>
                </a:lnTo>
                <a:lnTo>
                  <a:pt x="0" y="573742"/>
                </a:lnTo>
                <a:lnTo>
                  <a:pt x="717176" y="0"/>
                </a:lnTo>
                <a:lnTo>
                  <a:pt x="926353" y="1793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795126" y="2698408"/>
            <a:ext cx="598114" cy="965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510152" y="4934547"/>
            <a:ext cx="326215"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324197" y="3951968"/>
            <a:ext cx="326215"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881788">
            <a:off x="2248683" y="4688575"/>
            <a:ext cx="311273" cy="211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4092" y="748710"/>
            <a:ext cx="3444903" cy="707886"/>
          </a:xfrm>
          <a:prstGeom prst="rect">
            <a:avLst/>
          </a:prstGeom>
          <a:noFill/>
        </p:spPr>
        <p:txBody>
          <a:bodyPr wrap="square" rtlCol="0">
            <a:spAutoFit/>
          </a:bodyPr>
          <a:lstStyle/>
          <a:p>
            <a:r>
              <a:rPr lang="en-US" sz="4000" b="1" dirty="0" smtClean="0"/>
              <a:t>Looking Ahead</a:t>
            </a:r>
            <a:endParaRPr lang="en-US" sz="4000" dirty="0"/>
          </a:p>
        </p:txBody>
      </p:sp>
    </p:spTree>
    <p:extLst>
      <p:ext uri="{BB962C8B-B14F-4D97-AF65-F5344CB8AC3E}">
        <p14:creationId xmlns:p14="http://schemas.microsoft.com/office/powerpoint/2010/main" val="3326475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3157"/>
            <a:ext cx="9144000" cy="6858000"/>
            <a:chOff x="0" y="0"/>
            <a:chExt cx="9144000" cy="7086600"/>
          </a:xfrm>
        </p:grpSpPr>
        <p:sp>
          <p:nvSpPr>
            <p:cNvPr id="15" name="Rectangle 14"/>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152400" y="2362200"/>
              <a:ext cx="88392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0" y="0"/>
              <a:ext cx="152399" cy="66707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Title 22"/>
          <p:cNvSpPr>
            <a:spLocks noGrp="1"/>
          </p:cNvSpPr>
          <p:nvPr>
            <p:ph type="title"/>
          </p:nvPr>
        </p:nvSpPr>
        <p:spPr>
          <a:xfrm>
            <a:off x="457200" y="1447800"/>
            <a:ext cx="8229600" cy="762000"/>
          </a:xfrm>
        </p:spPr>
        <p:txBody>
          <a:bodyPr>
            <a:normAutofit/>
          </a:bodyPr>
          <a:lstStyle/>
          <a:p>
            <a:r>
              <a:rPr lang="en-US" b="1" dirty="0" smtClean="0">
                <a:solidFill>
                  <a:schemeClr val="bg1"/>
                </a:solidFill>
              </a:rPr>
              <a:t>Lessons Learned</a:t>
            </a:r>
            <a:endParaRPr lang="en-US" b="1" dirty="0">
              <a:solidFill>
                <a:schemeClr val="bg1"/>
              </a:solidFill>
            </a:endParaRPr>
          </a:p>
        </p:txBody>
      </p:sp>
      <p:sp>
        <p:nvSpPr>
          <p:cNvPr id="34" name="Rectangle 33"/>
          <p:cNvSpPr/>
          <p:nvPr/>
        </p:nvSpPr>
        <p:spPr>
          <a:xfrm>
            <a:off x="4002090" y="2944767"/>
            <a:ext cx="647700" cy="693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02165" y="3020961"/>
            <a:ext cx="8458200" cy="3262432"/>
          </a:xfrm>
          <a:prstGeom prst="rect">
            <a:avLst/>
          </a:prstGeom>
          <a:noFill/>
        </p:spPr>
        <p:txBody>
          <a:bodyPr wrap="square" rtlCol="0">
            <a:spAutoFit/>
          </a:bodyPr>
          <a:lstStyle/>
          <a:p>
            <a:pPr marL="514350" indent="-514350">
              <a:spcAft>
                <a:spcPts val="600"/>
              </a:spcAft>
              <a:buFont typeface="+mj-lt"/>
              <a:buAutoNum type="arabicPeriod"/>
            </a:pPr>
            <a:r>
              <a:rPr lang="en-US" sz="2800" dirty="0" smtClean="0"/>
              <a:t>Still lots of unmet demand for </a:t>
            </a:r>
            <a:r>
              <a:rPr lang="en-US" sz="2800" dirty="0" err="1" smtClean="0"/>
              <a:t>HPwES</a:t>
            </a:r>
            <a:endParaRPr lang="en-US" sz="2800" dirty="0" smtClean="0"/>
          </a:p>
          <a:p>
            <a:pPr marL="514350" indent="-514350">
              <a:spcAft>
                <a:spcPts val="600"/>
              </a:spcAft>
              <a:buFont typeface="+mj-lt"/>
              <a:buAutoNum type="arabicPeriod"/>
            </a:pPr>
            <a:endParaRPr lang="en-US" dirty="0" smtClean="0"/>
          </a:p>
          <a:p>
            <a:pPr marL="514350" indent="-514350">
              <a:spcAft>
                <a:spcPts val="600"/>
              </a:spcAft>
              <a:buFont typeface="+mj-lt"/>
              <a:buAutoNum type="arabicPeriod"/>
            </a:pPr>
            <a:r>
              <a:rPr lang="en-US" sz="2800" dirty="0" smtClean="0"/>
              <a:t>Local partnerships AND traditional marketing needed</a:t>
            </a:r>
          </a:p>
          <a:p>
            <a:pPr marL="514350" indent="-514350">
              <a:spcAft>
                <a:spcPts val="600"/>
              </a:spcAft>
              <a:buFont typeface="+mj-lt"/>
              <a:buAutoNum type="arabicPeriod"/>
            </a:pPr>
            <a:endParaRPr lang="en-US" dirty="0" smtClean="0"/>
          </a:p>
          <a:p>
            <a:pPr marL="514350" indent="-514350">
              <a:spcAft>
                <a:spcPts val="600"/>
              </a:spcAft>
              <a:buFont typeface="+mj-lt"/>
              <a:buAutoNum type="arabicPeriod"/>
            </a:pPr>
            <a:r>
              <a:rPr lang="en-US" sz="2800" dirty="0" smtClean="0"/>
              <a:t>Utilities and contractors were not quite prepared </a:t>
            </a:r>
          </a:p>
          <a:p>
            <a:pPr marL="342900" indent="-342900">
              <a:spcAft>
                <a:spcPts val="600"/>
              </a:spcAft>
              <a:buFont typeface="Arial" panose="020B0604020202020204" pitchFamily="34" charset="0"/>
              <a:buChar char="•"/>
            </a:pPr>
            <a:endParaRPr lang="en-US" sz="2800" dirty="0" smtClean="0"/>
          </a:p>
          <a:p>
            <a:pPr marL="342900" indent="-342900">
              <a:spcAft>
                <a:spcPts val="600"/>
              </a:spcAft>
              <a:buFont typeface="Arial" panose="020B0604020202020204" pitchFamily="34" charset="0"/>
              <a:buChar char="•"/>
            </a:pPr>
            <a:endParaRPr lang="en-US" sz="2800" dirty="0"/>
          </a:p>
        </p:txBody>
      </p:sp>
      <p:sp>
        <p:nvSpPr>
          <p:cNvPr id="28" name="Rectangle 27"/>
          <p:cNvSpPr/>
          <p:nvPr/>
        </p:nvSpPr>
        <p:spPr>
          <a:xfrm>
            <a:off x="-1" y="107456"/>
            <a:ext cx="152399" cy="645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9225" y="181652"/>
            <a:ext cx="3216175" cy="1069503"/>
          </a:xfrm>
          <a:prstGeom prst="rect">
            <a:avLst/>
          </a:prstGeom>
        </p:spPr>
      </p:pic>
      <p:pic>
        <p:nvPicPr>
          <p:cNvPr id="4" name="Picture 3"/>
          <p:cNvPicPr>
            <a:picLocks noChangeAspect="1"/>
          </p:cNvPicPr>
          <p:nvPr/>
        </p:nvPicPr>
        <p:blipFill>
          <a:blip r:embed="rId4"/>
          <a:stretch>
            <a:fillRect/>
          </a:stretch>
        </p:blipFill>
        <p:spPr>
          <a:xfrm>
            <a:off x="304800" y="202551"/>
            <a:ext cx="2780869" cy="1024023"/>
          </a:xfrm>
          <a:prstGeom prst="rect">
            <a:avLst/>
          </a:prstGeom>
        </p:spPr>
      </p:pic>
    </p:spTree>
    <p:extLst>
      <p:ext uri="{BB962C8B-B14F-4D97-AF65-F5344CB8AC3E}">
        <p14:creationId xmlns:p14="http://schemas.microsoft.com/office/powerpoint/2010/main" val="1146657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3157"/>
            <a:ext cx="9144000" cy="6858000"/>
            <a:chOff x="0" y="0"/>
            <a:chExt cx="9144000" cy="7086600"/>
          </a:xfrm>
        </p:grpSpPr>
        <p:sp>
          <p:nvSpPr>
            <p:cNvPr id="15" name="Rectangle 14"/>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152400" y="2362200"/>
              <a:ext cx="88392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Title 22"/>
          <p:cNvSpPr>
            <a:spLocks noGrp="1"/>
          </p:cNvSpPr>
          <p:nvPr>
            <p:ph type="title"/>
          </p:nvPr>
        </p:nvSpPr>
        <p:spPr>
          <a:xfrm>
            <a:off x="457200" y="1447800"/>
            <a:ext cx="8229600" cy="762000"/>
          </a:xfrm>
        </p:spPr>
        <p:txBody>
          <a:bodyPr>
            <a:normAutofit/>
          </a:bodyPr>
          <a:lstStyle/>
          <a:p>
            <a:r>
              <a:rPr lang="en-US" b="1" dirty="0" smtClean="0">
                <a:solidFill>
                  <a:schemeClr val="bg1"/>
                </a:solidFill>
              </a:rPr>
              <a:t>On the other side of the river…</a:t>
            </a:r>
            <a:endParaRPr lang="en-US" b="1" dirty="0">
              <a:solidFill>
                <a:schemeClr val="bg1"/>
              </a:solidFill>
            </a:endParaRPr>
          </a:p>
        </p:txBody>
      </p:sp>
      <p:pic>
        <p:nvPicPr>
          <p:cNvPr id="32"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000" y="2427596"/>
            <a:ext cx="3657600" cy="4014737"/>
          </a:xfrm>
          <a:prstGeom prst="rect">
            <a:avLst/>
          </a:prstGeom>
        </p:spPr>
      </p:pic>
      <p:sp>
        <p:nvSpPr>
          <p:cNvPr id="33" name="Rectangle 32"/>
          <p:cNvSpPr/>
          <p:nvPr/>
        </p:nvSpPr>
        <p:spPr>
          <a:xfrm>
            <a:off x="2667000" y="25146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791200" y="2964152"/>
            <a:ext cx="647700" cy="693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04800" y="2514600"/>
            <a:ext cx="2514600" cy="4093428"/>
          </a:xfrm>
          <a:prstGeom prst="rect">
            <a:avLst/>
          </a:prstGeom>
          <a:noFill/>
        </p:spPr>
        <p:txBody>
          <a:bodyPr wrap="square" rtlCol="0">
            <a:spAutoFit/>
          </a:bodyPr>
          <a:lstStyle/>
          <a:p>
            <a:pPr algn="ctr"/>
            <a:r>
              <a:rPr lang="en-US" sz="2400" b="1" dirty="0" smtClean="0">
                <a:solidFill>
                  <a:schemeClr val="accent3">
                    <a:lumMod val="75000"/>
                  </a:schemeClr>
                </a:solidFill>
              </a:rPr>
              <a:t>Vermont</a:t>
            </a:r>
          </a:p>
          <a:p>
            <a:endParaRPr lang="en-US" b="1" dirty="0" smtClean="0"/>
          </a:p>
          <a:p>
            <a:r>
              <a:rPr lang="en-US" b="1" dirty="0" smtClean="0"/>
              <a:t>We have:</a:t>
            </a:r>
          </a:p>
          <a:p>
            <a:endParaRPr lang="en-US" sz="1000" dirty="0" smtClean="0"/>
          </a:p>
          <a:p>
            <a:pPr marL="285750" indent="-285750">
              <a:buFont typeface="Wingdings" panose="05000000000000000000" pitchFamily="2" charset="2"/>
              <a:buChar char="ü"/>
            </a:pPr>
            <a:r>
              <a:rPr lang="en-US" dirty="0" smtClean="0"/>
              <a:t>Rebate Program</a:t>
            </a:r>
          </a:p>
          <a:p>
            <a:pPr marL="285750" indent="-285750">
              <a:buFont typeface="Wingdings" panose="05000000000000000000" pitchFamily="2" charset="2"/>
              <a:buChar char="ü"/>
            </a:pPr>
            <a:r>
              <a:rPr lang="en-US" dirty="0" smtClean="0"/>
              <a:t>Financing Program</a:t>
            </a:r>
          </a:p>
          <a:p>
            <a:pPr marL="285750" indent="-285750">
              <a:buFont typeface="Wingdings" panose="05000000000000000000" pitchFamily="2" charset="2"/>
              <a:buChar char="ü"/>
            </a:pPr>
            <a:r>
              <a:rPr lang="en-US" dirty="0"/>
              <a:t>Marketing</a:t>
            </a:r>
          </a:p>
          <a:p>
            <a:pPr marL="285750" indent="-285750">
              <a:buFont typeface="Wingdings" panose="05000000000000000000" pitchFamily="2" charset="2"/>
              <a:buChar char="ü"/>
            </a:pPr>
            <a:r>
              <a:rPr lang="en-US" dirty="0" smtClean="0"/>
              <a:t>Contractors (    )</a:t>
            </a:r>
          </a:p>
          <a:p>
            <a:pPr marL="285750" indent="-285750">
              <a:buFont typeface="Wingdings" panose="05000000000000000000" pitchFamily="2" charset="2"/>
              <a:buChar char="ü"/>
            </a:pPr>
            <a:endParaRPr lang="en-US" dirty="0"/>
          </a:p>
          <a:p>
            <a:r>
              <a:rPr lang="en-US" b="1" dirty="0" smtClean="0"/>
              <a:t>We need: </a:t>
            </a:r>
          </a:p>
          <a:p>
            <a:endParaRPr lang="en-US" sz="1000" b="1" dirty="0" smtClean="0"/>
          </a:p>
          <a:p>
            <a:pPr marL="285750" indent="-285750">
              <a:buFont typeface="Wingdings" panose="05000000000000000000" pitchFamily="2" charset="2"/>
              <a:buChar char="q"/>
            </a:pPr>
            <a:r>
              <a:rPr lang="en-US" dirty="0" smtClean="0"/>
              <a:t>Program Participation</a:t>
            </a:r>
          </a:p>
          <a:p>
            <a:pPr marL="285750" indent="-285750">
              <a:buFont typeface="Wingdings" panose="05000000000000000000" pitchFamily="2" charset="2"/>
              <a:buChar char="ü"/>
            </a:pPr>
            <a:endParaRPr lang="en-US" dirty="0"/>
          </a:p>
          <a:p>
            <a:endParaRPr lang="en-US" dirty="0" smtClean="0"/>
          </a:p>
          <a:p>
            <a:endParaRPr lang="en-US" dirty="0"/>
          </a:p>
        </p:txBody>
      </p:sp>
      <p:sp>
        <p:nvSpPr>
          <p:cNvPr id="36" name="TextBox 35"/>
          <p:cNvSpPr txBox="1"/>
          <p:nvPr/>
        </p:nvSpPr>
        <p:spPr>
          <a:xfrm>
            <a:off x="6448364" y="2507064"/>
            <a:ext cx="2514600" cy="4647426"/>
          </a:xfrm>
          <a:prstGeom prst="rect">
            <a:avLst/>
          </a:prstGeom>
          <a:noFill/>
        </p:spPr>
        <p:txBody>
          <a:bodyPr wrap="square" rtlCol="0">
            <a:spAutoFit/>
          </a:bodyPr>
          <a:lstStyle/>
          <a:p>
            <a:pPr algn="ctr"/>
            <a:r>
              <a:rPr lang="en-US" sz="2400" b="1" dirty="0" smtClean="0">
                <a:solidFill>
                  <a:srgbClr val="0070C0"/>
                </a:solidFill>
              </a:rPr>
              <a:t>New Hampshire</a:t>
            </a:r>
          </a:p>
          <a:p>
            <a:endParaRPr lang="en-US" b="1" dirty="0" smtClean="0"/>
          </a:p>
          <a:p>
            <a:r>
              <a:rPr lang="en-US" b="1" dirty="0" smtClean="0"/>
              <a:t>We have:</a:t>
            </a:r>
          </a:p>
          <a:p>
            <a:endParaRPr lang="en-US" sz="1000" dirty="0" smtClean="0"/>
          </a:p>
          <a:p>
            <a:pPr marL="285750" indent="-285750">
              <a:buFont typeface="Wingdings" panose="05000000000000000000" pitchFamily="2" charset="2"/>
              <a:buChar char="ü"/>
            </a:pPr>
            <a:r>
              <a:rPr lang="en-US" dirty="0" smtClean="0"/>
              <a:t>Rebate Program</a:t>
            </a:r>
          </a:p>
          <a:p>
            <a:pPr marL="285750" indent="-285750">
              <a:buFont typeface="Wingdings" panose="05000000000000000000" pitchFamily="2" charset="2"/>
              <a:buChar char="ü"/>
            </a:pPr>
            <a:r>
              <a:rPr lang="en-US" dirty="0" smtClean="0"/>
              <a:t>Financing Program</a:t>
            </a:r>
          </a:p>
          <a:p>
            <a:endParaRPr lang="en-US" dirty="0"/>
          </a:p>
          <a:p>
            <a:endParaRPr lang="en-US" b="1" dirty="0" smtClean="0"/>
          </a:p>
          <a:p>
            <a:endParaRPr lang="en-US" b="1" dirty="0"/>
          </a:p>
          <a:p>
            <a:r>
              <a:rPr lang="en-US" b="1" dirty="0" smtClean="0"/>
              <a:t>We need: </a:t>
            </a:r>
          </a:p>
          <a:p>
            <a:endParaRPr lang="en-US" sz="1000" dirty="0" smtClean="0"/>
          </a:p>
          <a:p>
            <a:pPr marL="285750" indent="-285750">
              <a:buFont typeface="Wingdings" panose="05000000000000000000" pitchFamily="2" charset="2"/>
              <a:buChar char="q"/>
            </a:pPr>
            <a:r>
              <a:rPr lang="en-US" dirty="0" smtClean="0"/>
              <a:t>Program Participation</a:t>
            </a:r>
          </a:p>
          <a:p>
            <a:pPr marL="285750" indent="-285750">
              <a:buFont typeface="Wingdings" panose="05000000000000000000" pitchFamily="2" charset="2"/>
              <a:buChar char="q"/>
            </a:pPr>
            <a:r>
              <a:rPr lang="en-US" dirty="0"/>
              <a:t>Marketing</a:t>
            </a:r>
          </a:p>
          <a:p>
            <a:pPr marL="285750" indent="-285750">
              <a:buFont typeface="Wingdings" panose="05000000000000000000" pitchFamily="2" charset="2"/>
              <a:buChar char="q"/>
            </a:pPr>
            <a:r>
              <a:rPr lang="en-US" dirty="0" smtClean="0"/>
              <a:t>Contractors </a:t>
            </a:r>
            <a:r>
              <a:rPr lang="en-US" dirty="0"/>
              <a:t>(     )</a:t>
            </a:r>
          </a:p>
          <a:p>
            <a:pPr marL="285750" indent="-285750">
              <a:buFont typeface="Wingdings" panose="05000000000000000000" pitchFamily="2" charset="2"/>
              <a:buChar char="ü"/>
            </a:pPr>
            <a:endParaRPr lang="en-US" dirty="0"/>
          </a:p>
          <a:p>
            <a:endParaRPr lang="en-US" dirty="0" smtClean="0"/>
          </a:p>
          <a:p>
            <a:endParaRPr lang="en-US" dirty="0"/>
          </a:p>
        </p:txBody>
      </p:sp>
      <p:sp>
        <p:nvSpPr>
          <p:cNvPr id="37" name="TextBox 36"/>
          <p:cNvSpPr txBox="1"/>
          <p:nvPr/>
        </p:nvSpPr>
        <p:spPr>
          <a:xfrm>
            <a:off x="3638550" y="4468980"/>
            <a:ext cx="723900" cy="461665"/>
          </a:xfrm>
          <a:prstGeom prst="rect">
            <a:avLst/>
          </a:prstGeom>
          <a:noFill/>
        </p:spPr>
        <p:txBody>
          <a:bodyPr wrap="square" rtlCol="0">
            <a:spAutoFit/>
          </a:bodyPr>
          <a:lstStyle/>
          <a:p>
            <a:r>
              <a:rPr lang="en-US" sz="2400" b="1" dirty="0" smtClean="0">
                <a:solidFill>
                  <a:schemeClr val="accent3">
                    <a:lumMod val="75000"/>
                  </a:schemeClr>
                </a:solidFill>
              </a:rPr>
              <a:t>118</a:t>
            </a:r>
            <a:endParaRPr lang="en-US" sz="2400" b="1" dirty="0">
              <a:solidFill>
                <a:schemeClr val="accent3">
                  <a:lumMod val="75000"/>
                </a:schemeClr>
              </a:solidFill>
            </a:endParaRPr>
          </a:p>
        </p:txBody>
      </p:sp>
      <p:sp>
        <p:nvSpPr>
          <p:cNvPr id="38" name="TextBox 37"/>
          <p:cNvSpPr txBox="1"/>
          <p:nvPr/>
        </p:nvSpPr>
        <p:spPr>
          <a:xfrm>
            <a:off x="4114800" y="4881265"/>
            <a:ext cx="723900" cy="461665"/>
          </a:xfrm>
          <a:prstGeom prst="rect">
            <a:avLst/>
          </a:prstGeom>
          <a:noFill/>
        </p:spPr>
        <p:txBody>
          <a:bodyPr wrap="square" rtlCol="0">
            <a:spAutoFit/>
          </a:bodyPr>
          <a:lstStyle/>
          <a:p>
            <a:r>
              <a:rPr lang="en-US" sz="2400" b="1" dirty="0" smtClean="0">
                <a:solidFill>
                  <a:srgbClr val="0070C0"/>
                </a:solidFill>
              </a:rPr>
              <a:t>38</a:t>
            </a:r>
            <a:endParaRPr lang="en-US" sz="2400" b="1" dirty="0">
              <a:solidFill>
                <a:srgbClr val="0070C0"/>
              </a:solidFill>
            </a:endParaRPr>
          </a:p>
        </p:txBody>
      </p:sp>
      <p:grpSp>
        <p:nvGrpSpPr>
          <p:cNvPr id="42" name="Group 41"/>
          <p:cNvGrpSpPr/>
          <p:nvPr/>
        </p:nvGrpSpPr>
        <p:grpSpPr>
          <a:xfrm>
            <a:off x="4114800" y="5774318"/>
            <a:ext cx="1600200" cy="474082"/>
            <a:chOff x="4114800" y="5698118"/>
            <a:chExt cx="1600200" cy="474082"/>
          </a:xfrm>
        </p:grpSpPr>
        <p:sp>
          <p:nvSpPr>
            <p:cNvPr id="41" name="Rectangle 40"/>
            <p:cNvSpPr/>
            <p:nvPr/>
          </p:nvSpPr>
          <p:spPr>
            <a:xfrm>
              <a:off x="4114800" y="5698118"/>
              <a:ext cx="1600200" cy="474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8113" y="5741806"/>
              <a:ext cx="1590523" cy="425244"/>
            </a:xfrm>
            <a:prstGeom prst="rect">
              <a:avLst/>
            </a:prstGeom>
          </p:spPr>
        </p:pic>
      </p:grpSp>
      <p:pic>
        <p:nvPicPr>
          <p:cNvPr id="40" name="Picture 3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16853" y="3174425"/>
            <a:ext cx="1359897" cy="609961"/>
          </a:xfrm>
          <a:prstGeom prst="rect">
            <a:avLst/>
          </a:prstGeom>
        </p:spPr>
      </p:pic>
      <p:sp>
        <p:nvSpPr>
          <p:cNvPr id="43" name="5-Point Star 42"/>
          <p:cNvSpPr/>
          <p:nvPr/>
        </p:nvSpPr>
        <p:spPr>
          <a:xfrm>
            <a:off x="8077200" y="6019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4175574" y="4833022"/>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4261077" y="4781906"/>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4838700" y="5457716"/>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5222237" y="5589064"/>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p:nvSpPr>
        <p:spPr>
          <a:xfrm>
            <a:off x="4975674" y="4562901"/>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p:nvSpPr>
        <p:spPr>
          <a:xfrm>
            <a:off x="4820220" y="3871959"/>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5-Point Star 49"/>
          <p:cNvSpPr/>
          <p:nvPr/>
        </p:nvSpPr>
        <p:spPr>
          <a:xfrm>
            <a:off x="4992809" y="5392853"/>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p:cNvSpPr/>
          <p:nvPr/>
        </p:nvSpPr>
        <p:spPr>
          <a:xfrm>
            <a:off x="1905000" y="4495800"/>
            <a:ext cx="152400" cy="152400"/>
          </a:xfrm>
          <a:prstGeom prst="star5">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3667075" y="3933674"/>
            <a:ext cx="129726" cy="129726"/>
          </a:xfrm>
          <a:prstGeom prst="star5">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52"/>
          <p:cNvSpPr/>
          <p:nvPr/>
        </p:nvSpPr>
        <p:spPr>
          <a:xfrm>
            <a:off x="3787054" y="3807096"/>
            <a:ext cx="129726" cy="129726"/>
          </a:xfrm>
          <a:prstGeom prst="star5">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3910686" y="4981502"/>
            <a:ext cx="129726" cy="129726"/>
          </a:xfrm>
          <a:prstGeom prst="star5">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5-Point Star 54"/>
          <p:cNvSpPr/>
          <p:nvPr/>
        </p:nvSpPr>
        <p:spPr>
          <a:xfrm>
            <a:off x="3916587" y="5155114"/>
            <a:ext cx="129726" cy="129726"/>
          </a:xfrm>
          <a:prstGeom prst="star5">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3988387" y="4852645"/>
            <a:ext cx="129726" cy="129726"/>
          </a:xfrm>
          <a:prstGeom prst="star5">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p:nvSpPr>
        <p:spPr>
          <a:xfrm>
            <a:off x="3681983" y="5421537"/>
            <a:ext cx="129726" cy="129726"/>
          </a:xfrm>
          <a:prstGeom prst="star5">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p:nvSpPr>
        <p:spPr>
          <a:xfrm>
            <a:off x="3185828" y="5359987"/>
            <a:ext cx="129726" cy="129726"/>
          </a:xfrm>
          <a:prstGeom prst="star5">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99225" y="181652"/>
            <a:ext cx="3216175" cy="1069503"/>
          </a:xfrm>
          <a:prstGeom prst="rect">
            <a:avLst/>
          </a:prstGeom>
        </p:spPr>
      </p:pic>
      <p:pic>
        <p:nvPicPr>
          <p:cNvPr id="63" name="Picture 62"/>
          <p:cNvPicPr>
            <a:picLocks noChangeAspect="1"/>
          </p:cNvPicPr>
          <p:nvPr/>
        </p:nvPicPr>
        <p:blipFill>
          <a:blip r:embed="rId7"/>
          <a:stretch>
            <a:fillRect/>
          </a:stretch>
        </p:blipFill>
        <p:spPr>
          <a:xfrm>
            <a:off x="304800" y="202551"/>
            <a:ext cx="2780869" cy="1024023"/>
          </a:xfrm>
          <a:prstGeom prst="rect">
            <a:avLst/>
          </a:prstGeom>
        </p:spPr>
      </p:pic>
    </p:spTree>
    <p:extLst>
      <p:ext uri="{BB962C8B-B14F-4D97-AF65-F5344CB8AC3E}">
        <p14:creationId xmlns:p14="http://schemas.microsoft.com/office/powerpoint/2010/main" val="3996509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3157"/>
            <a:ext cx="9144000" cy="6858000"/>
            <a:chOff x="0" y="0"/>
            <a:chExt cx="9144000" cy="708660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400" y="247707"/>
              <a:ext cx="2895600" cy="1342069"/>
            </a:xfrm>
            <a:prstGeom prst="rect">
              <a:avLst/>
            </a:prstGeom>
          </p:spPr>
        </p:pic>
        <p:sp>
          <p:nvSpPr>
            <p:cNvPr id="15" name="Rectangle 14"/>
            <p:cNvSpPr/>
            <p:nvPr/>
          </p:nvSpPr>
          <p:spPr>
            <a:xfrm>
              <a:off x="0" y="1644256"/>
              <a:ext cx="9144000" cy="5442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152400" y="2486136"/>
              <a:ext cx="8839200" cy="437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0" y="0"/>
              <a:ext cx="152397" cy="25279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8991597" y="0"/>
              <a:ext cx="152403" cy="25279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Title 22"/>
          <p:cNvSpPr>
            <a:spLocks noGrp="1"/>
          </p:cNvSpPr>
          <p:nvPr>
            <p:ph type="title"/>
          </p:nvPr>
        </p:nvSpPr>
        <p:spPr>
          <a:xfrm>
            <a:off x="533400" y="1588058"/>
            <a:ext cx="8229600" cy="762000"/>
          </a:xfrm>
        </p:spPr>
        <p:txBody>
          <a:bodyPr/>
          <a:lstStyle/>
          <a:p>
            <a:r>
              <a:rPr lang="en-US" b="1" dirty="0" smtClean="0">
                <a:solidFill>
                  <a:schemeClr val="bg1"/>
                </a:solidFill>
              </a:rPr>
              <a:t>On the other side of the river…</a:t>
            </a:r>
            <a:endParaRPr lang="en-US" b="1" dirty="0">
              <a:solidFill>
                <a:schemeClr val="bg1"/>
              </a:solidFill>
            </a:endParaRPr>
          </a:p>
        </p:txBody>
      </p:sp>
      <p:pic>
        <p:nvPicPr>
          <p:cNvPr id="4" name="Picture 3"/>
          <p:cNvPicPr>
            <a:picLocks noChangeAspect="1"/>
          </p:cNvPicPr>
          <p:nvPr/>
        </p:nvPicPr>
        <p:blipFill>
          <a:blip r:embed="rId4"/>
          <a:stretch>
            <a:fillRect/>
          </a:stretch>
        </p:blipFill>
        <p:spPr>
          <a:xfrm>
            <a:off x="456404" y="2847003"/>
            <a:ext cx="1645991" cy="1771638"/>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16979" r="4917"/>
          <a:stretch/>
        </p:blipFill>
        <p:spPr>
          <a:xfrm rot="5400000">
            <a:off x="2364518" y="2779059"/>
            <a:ext cx="1889040" cy="1813985"/>
          </a:xfrm>
          <a:prstGeom prst="rect">
            <a:avLst/>
          </a:prstGeom>
        </p:spPr>
      </p:pic>
      <p:pic>
        <p:nvPicPr>
          <p:cNvPr id="1026" name="Picture 2" descr="Image result for low income"/>
          <p:cNvPicPr>
            <a:picLocks noChangeAspect="1" noChangeArrowheads="1"/>
          </p:cNvPicPr>
          <p:nvPr/>
        </p:nvPicPr>
        <p:blipFill rotWithShape="1">
          <a:blip r:embed="rId6">
            <a:extLst>
              <a:ext uri="{28A0092B-C50C-407E-A947-70E740481C1C}">
                <a14:useLocalDpi xmlns:a14="http://schemas.microsoft.com/office/drawing/2010/main" val="0"/>
              </a:ext>
            </a:extLst>
          </a:blip>
          <a:srcRect l="11377" t="19177" r="18788" b="11888"/>
          <a:stretch/>
        </p:blipFill>
        <p:spPr bwMode="auto">
          <a:xfrm>
            <a:off x="1061426" y="4813199"/>
            <a:ext cx="1833022" cy="1649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at saver lo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0528" y="2513435"/>
            <a:ext cx="1989247" cy="19604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5746" y="4851654"/>
            <a:ext cx="1798527" cy="1798527"/>
          </a:xfrm>
          <a:prstGeom prst="rect">
            <a:avLst/>
          </a:prstGeom>
        </p:spPr>
      </p:pic>
      <p:grpSp>
        <p:nvGrpSpPr>
          <p:cNvPr id="20" name="Group 19"/>
          <p:cNvGrpSpPr/>
          <p:nvPr/>
        </p:nvGrpSpPr>
        <p:grpSpPr>
          <a:xfrm>
            <a:off x="5809657" y="4584508"/>
            <a:ext cx="1537194" cy="1769914"/>
            <a:chOff x="3800452" y="2294089"/>
            <a:chExt cx="1044878" cy="1203065"/>
          </a:xfrm>
        </p:grpSpPr>
        <p:grpSp>
          <p:nvGrpSpPr>
            <p:cNvPr id="21" name="Group 20"/>
            <p:cNvGrpSpPr/>
            <p:nvPr/>
          </p:nvGrpSpPr>
          <p:grpSpPr>
            <a:xfrm>
              <a:off x="3800452" y="2294089"/>
              <a:ext cx="1044878" cy="1203065"/>
              <a:chOff x="3800452" y="2294089"/>
              <a:chExt cx="1044878" cy="1203065"/>
            </a:xfrm>
          </p:grpSpPr>
          <p:pic>
            <p:nvPicPr>
              <p:cNvPr id="24" name="Picture 2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21222" y="2294089"/>
                <a:ext cx="1024108" cy="1203065"/>
              </a:xfrm>
              <a:prstGeom prst="rect">
                <a:avLst/>
              </a:prstGeom>
            </p:spPr>
          </p:pic>
          <p:sp>
            <p:nvSpPr>
              <p:cNvPr id="25" name="Rectangle 24"/>
              <p:cNvSpPr/>
              <p:nvPr/>
            </p:nvSpPr>
            <p:spPr>
              <a:xfrm>
                <a:off x="3800452" y="2294089"/>
                <a:ext cx="485649" cy="679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grpSp>
        <p:sp>
          <p:nvSpPr>
            <p:cNvPr id="22" name="Rectangle 21"/>
            <p:cNvSpPr/>
            <p:nvPr/>
          </p:nvSpPr>
          <p:spPr>
            <a:xfrm>
              <a:off x="4038978" y="2895136"/>
              <a:ext cx="113505" cy="177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grpSp>
      <p:pic>
        <p:nvPicPr>
          <p:cNvPr id="6" name="Picture 5"/>
          <p:cNvPicPr>
            <a:picLocks noChangeAspect="1"/>
          </p:cNvPicPr>
          <p:nvPr/>
        </p:nvPicPr>
        <p:blipFill rotWithShape="1">
          <a:blip r:embed="rId10" cstate="screen">
            <a:extLst>
              <a:ext uri="{28A0092B-C50C-407E-A947-70E740481C1C}">
                <a14:useLocalDpi xmlns:a14="http://schemas.microsoft.com/office/drawing/2010/main"/>
              </a:ext>
            </a:extLst>
          </a:blip>
          <a:srcRect l="117" t="4044" r="-167" b="13334"/>
          <a:stretch/>
        </p:blipFill>
        <p:spPr>
          <a:xfrm>
            <a:off x="4601889" y="2741672"/>
            <a:ext cx="1734828" cy="1888757"/>
          </a:xfrm>
          <a:prstGeom prst="rect">
            <a:avLst/>
          </a:prstGeom>
        </p:spPr>
      </p:pic>
    </p:spTree>
    <p:extLst>
      <p:ext uri="{BB962C8B-B14F-4D97-AF65-F5344CB8AC3E}">
        <p14:creationId xmlns:p14="http://schemas.microsoft.com/office/powerpoint/2010/main" val="2726308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0"/>
            <a:ext cx="9144000" cy="6858000"/>
            <a:chOff x="0" y="0"/>
            <a:chExt cx="9144000" cy="7086600"/>
          </a:xfrm>
        </p:grpSpPr>
        <p:sp>
          <p:nvSpPr>
            <p:cNvPr id="15" name="Rectangle 14"/>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52400" y="1102360"/>
              <a:ext cx="8839200" cy="5755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24"/>
          <p:cNvSpPr>
            <a:spLocks noGrp="1"/>
          </p:cNvSpPr>
          <p:nvPr>
            <p:ph type="ctrTitle"/>
          </p:nvPr>
        </p:nvSpPr>
        <p:spPr>
          <a:xfrm>
            <a:off x="428011" y="3330575"/>
            <a:ext cx="8305800" cy="1470025"/>
          </a:xfrm>
        </p:spPr>
        <p:txBody>
          <a:bodyPr>
            <a:normAutofit/>
          </a:bodyPr>
          <a:lstStyle/>
          <a:p>
            <a:r>
              <a:rPr lang="en-US" sz="5400" dirty="0" smtClean="0"/>
              <a:t>Thank You!</a:t>
            </a:r>
            <a:endParaRPr lang="en-US" sz="5300" dirty="0"/>
          </a:p>
        </p:txBody>
      </p:sp>
      <p:sp>
        <p:nvSpPr>
          <p:cNvPr id="26" name="Subtitle 25"/>
          <p:cNvSpPr>
            <a:spLocks noGrp="1"/>
          </p:cNvSpPr>
          <p:nvPr>
            <p:ph type="subTitle" idx="1"/>
          </p:nvPr>
        </p:nvSpPr>
        <p:spPr>
          <a:xfrm>
            <a:off x="901956" y="4440283"/>
            <a:ext cx="7391400" cy="2008158"/>
          </a:xfrm>
        </p:spPr>
        <p:txBody>
          <a:bodyPr>
            <a:normAutofit fontScale="62500" lnSpcReduction="20000"/>
          </a:bodyPr>
          <a:lstStyle/>
          <a:p>
            <a:endParaRPr lang="en-US" dirty="0" smtClean="0">
              <a:solidFill>
                <a:schemeClr val="tx1"/>
              </a:solidFill>
            </a:endParaRPr>
          </a:p>
          <a:p>
            <a:r>
              <a:rPr lang="en-US" sz="4400" b="1" dirty="0">
                <a:solidFill>
                  <a:schemeClr val="tx1"/>
                </a:solidFill>
              </a:rPr>
              <a:t>Sarah </a:t>
            </a:r>
            <a:r>
              <a:rPr lang="en-US" sz="4400" b="1" dirty="0" smtClean="0">
                <a:solidFill>
                  <a:schemeClr val="tx1"/>
                </a:solidFill>
              </a:rPr>
              <a:t>Brock</a:t>
            </a:r>
            <a:endParaRPr lang="en-US" sz="4400" b="1" dirty="0">
              <a:solidFill>
                <a:schemeClr val="tx1"/>
              </a:solidFill>
            </a:endParaRPr>
          </a:p>
          <a:p>
            <a:r>
              <a:rPr lang="en-US" sz="3600" dirty="0" smtClean="0">
                <a:solidFill>
                  <a:schemeClr val="tx1"/>
                </a:solidFill>
              </a:rPr>
              <a:t>Energy Program Manager | VitalCommunities.org/Energy</a:t>
            </a:r>
          </a:p>
          <a:p>
            <a:r>
              <a:rPr lang="en-US" sz="3600" dirty="0" smtClean="0">
                <a:solidFill>
                  <a:schemeClr val="tx1"/>
                </a:solidFill>
              </a:rPr>
              <a:t>Sarah@VitalCommunities.org</a:t>
            </a:r>
          </a:p>
          <a:p>
            <a:r>
              <a:rPr lang="en-US" sz="3600" dirty="0" smtClean="0">
                <a:solidFill>
                  <a:schemeClr val="tx1"/>
                </a:solidFill>
              </a:rPr>
              <a:t>802.291.9100 x109</a:t>
            </a:r>
            <a:endParaRPr lang="en-US" sz="3600" dirty="0">
              <a:solidFill>
                <a:schemeClr val="tx1"/>
              </a:solidFill>
            </a:endParaRPr>
          </a:p>
        </p:txBody>
      </p:sp>
      <p:sp>
        <p:nvSpPr>
          <p:cNvPr id="21" name="Title 22"/>
          <p:cNvSpPr txBox="1">
            <a:spLocks/>
          </p:cNvSpPr>
          <p:nvPr/>
        </p:nvSpPr>
        <p:spPr>
          <a:xfrm>
            <a:off x="457200" y="1447800"/>
            <a:ext cx="8229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a:solidFill>
                <a:schemeClr val="bg1"/>
              </a:solidFill>
            </a:endParaRPr>
          </a:p>
        </p:txBody>
      </p:sp>
      <p:pic>
        <p:nvPicPr>
          <p:cNvPr id="22" name="Picture 21"/>
          <p:cNvPicPr>
            <a:picLocks noChangeAspect="1"/>
          </p:cNvPicPr>
          <p:nvPr/>
        </p:nvPicPr>
        <p:blipFill>
          <a:blip r:embed="rId3"/>
          <a:stretch>
            <a:fillRect/>
          </a:stretch>
        </p:blipFill>
        <p:spPr>
          <a:xfrm>
            <a:off x="3989005" y="1445022"/>
            <a:ext cx="4519698" cy="166432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391" y="1139313"/>
            <a:ext cx="3173997" cy="2115998"/>
          </a:xfrm>
          <a:prstGeom prst="rect">
            <a:avLst/>
          </a:prstGeom>
          <a:solidFill>
            <a:srgbClr val="FFFFFF">
              <a:shade val="85000"/>
            </a:srgbClr>
          </a:solidFill>
          <a:ln w="88900" cap="sq">
            <a:solidFill>
              <a:srgbClr val="FFFFFF"/>
            </a:solidFill>
            <a:miter lim="800000"/>
          </a:ln>
          <a:effectLst/>
        </p:spPr>
      </p:pic>
    </p:spTree>
    <p:extLst>
      <p:ext uri="{BB962C8B-B14F-4D97-AF65-F5344CB8AC3E}">
        <p14:creationId xmlns:p14="http://schemas.microsoft.com/office/powerpoint/2010/main" val="1160763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0"/>
            <a:ext cx="9144000" cy="6858000"/>
            <a:chOff x="0" y="0"/>
            <a:chExt cx="9144000" cy="7086600"/>
          </a:xfrm>
        </p:grpSpPr>
        <p:sp>
          <p:nvSpPr>
            <p:cNvPr id="15" name="Rectangle 14"/>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152400" y="1181100"/>
              <a:ext cx="8839200" cy="5676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4" name="Content Placeholder 23"/>
          <p:cNvSpPr>
            <a:spLocks noGrp="1"/>
          </p:cNvSpPr>
          <p:nvPr>
            <p:ph idx="1"/>
          </p:nvPr>
        </p:nvSpPr>
        <p:spPr>
          <a:xfrm>
            <a:off x="1905000" y="2667000"/>
            <a:ext cx="7010400" cy="2971800"/>
          </a:xfrm>
        </p:spPr>
        <p:txBody>
          <a:bodyPr>
            <a:normAutofit/>
          </a:bodyPr>
          <a:lstStyle/>
          <a:p>
            <a:pPr algn="ctr">
              <a:buNone/>
            </a:pPr>
            <a:r>
              <a:rPr lang="en-US" b="1" dirty="0" smtClean="0"/>
              <a:t>We bring people together </a:t>
            </a:r>
            <a:r>
              <a:rPr lang="en-US" dirty="0" smtClean="0"/>
              <a:t>to take on issues where an </a:t>
            </a:r>
            <a:r>
              <a:rPr lang="en-US" b="1" dirty="0" smtClean="0"/>
              <a:t>independent voice</a:t>
            </a:r>
            <a:r>
              <a:rPr lang="en-US" dirty="0" smtClean="0"/>
              <a:t> and </a:t>
            </a:r>
            <a:r>
              <a:rPr lang="en-US" b="1" dirty="0" smtClean="0"/>
              <a:t>regional approach </a:t>
            </a:r>
            <a:r>
              <a:rPr lang="en-US" dirty="0" smtClean="0"/>
              <a:t>are essential</a:t>
            </a:r>
          </a:p>
          <a:p>
            <a:endParaRPr lang="en-US" dirty="0"/>
          </a:p>
        </p:txBody>
      </p:sp>
      <p:pic>
        <p:nvPicPr>
          <p:cNvPr id="21" name="Picture 20" descr="LF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3858" y="4343400"/>
            <a:ext cx="1524000" cy="1143000"/>
          </a:xfrm>
          <a:prstGeom prst="rect">
            <a:avLst/>
          </a:prstGeom>
        </p:spPr>
      </p:pic>
      <p:pic>
        <p:nvPicPr>
          <p:cNvPr id="22" name="Picture 21" descr="Leadership-logo_program of_small.jpg"/>
          <p:cNvPicPr>
            <a:picLocks noChangeAspect="1"/>
          </p:cNvPicPr>
          <p:nvPr/>
        </p:nvPicPr>
        <p:blipFill>
          <a:blip r:embed="rId4" cstate="print"/>
          <a:stretch>
            <a:fillRect/>
          </a:stretch>
        </p:blipFill>
        <p:spPr>
          <a:xfrm>
            <a:off x="304800" y="5619797"/>
            <a:ext cx="3124200" cy="969579"/>
          </a:xfrm>
          <a:prstGeom prst="rect">
            <a:avLst/>
          </a:prstGeom>
        </p:spPr>
      </p:pic>
      <p:pic>
        <p:nvPicPr>
          <p:cNvPr id="26" name="Picture 25" descr="SmartCommuteLogo_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1258" y="5350745"/>
            <a:ext cx="2438400" cy="1302020"/>
          </a:xfrm>
          <a:prstGeom prst="rect">
            <a:avLst/>
          </a:prstGeom>
        </p:spPr>
      </p:pic>
      <p:pic>
        <p:nvPicPr>
          <p:cNvPr id="29" name="Picture 28" descr="VF&amp;FLogo_2007_205x90.gif"/>
          <p:cNvPicPr>
            <a:picLocks noChangeAspect="1"/>
          </p:cNvPicPr>
          <p:nvPr/>
        </p:nvPicPr>
        <p:blipFill>
          <a:blip r:embed="rId6" cstate="print"/>
          <a:stretch>
            <a:fillRect/>
          </a:stretch>
        </p:blipFill>
        <p:spPr>
          <a:xfrm>
            <a:off x="3177818" y="4422177"/>
            <a:ext cx="1975573" cy="867325"/>
          </a:xfrm>
          <a:prstGeom prst="rect">
            <a:avLst/>
          </a:prstGeom>
        </p:spPr>
      </p:pic>
      <p:pic>
        <p:nvPicPr>
          <p:cNvPr id="30" name="Picture 29" descr="Energy_Logo_FINAL-4Color.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3351" y="4433699"/>
            <a:ext cx="2596896" cy="736547"/>
          </a:xfrm>
          <a:prstGeom prst="rect">
            <a:avLst/>
          </a:prstGeom>
        </p:spPr>
      </p:pic>
      <p:pic>
        <p:nvPicPr>
          <p:cNvPr id="31" name="Picture 30" descr="ValleyQuest_New Service Mark.jpg"/>
          <p:cNvPicPr>
            <a:picLocks noChangeAspect="1"/>
          </p:cNvPicPr>
          <p:nvPr/>
        </p:nvPicPr>
        <p:blipFill>
          <a:blip r:embed="rId8" cstate="print"/>
          <a:stretch>
            <a:fillRect/>
          </a:stretch>
        </p:blipFill>
        <p:spPr>
          <a:xfrm>
            <a:off x="6096000" y="5562600"/>
            <a:ext cx="2590800" cy="746628"/>
          </a:xfrm>
          <a:prstGeom prst="rect">
            <a:avLst/>
          </a:prstGeom>
        </p:spPr>
      </p:pic>
      <p:grpSp>
        <p:nvGrpSpPr>
          <p:cNvPr id="5" name="Group 4"/>
          <p:cNvGrpSpPr/>
          <p:nvPr/>
        </p:nvGrpSpPr>
        <p:grpSpPr>
          <a:xfrm>
            <a:off x="417648" y="2464161"/>
            <a:ext cx="1960418" cy="1787462"/>
            <a:chOff x="381000" y="2459069"/>
            <a:chExt cx="1960418" cy="1787462"/>
          </a:xfrm>
        </p:grpSpPr>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1000" y="2459069"/>
              <a:ext cx="1922318" cy="1787462"/>
            </a:xfrm>
            <a:prstGeom prst="rect">
              <a:avLst/>
            </a:prstGeom>
          </p:spPr>
        </p:pic>
        <p:sp>
          <p:nvSpPr>
            <p:cNvPr id="4" name="Rectangle 3"/>
            <p:cNvSpPr/>
            <p:nvPr/>
          </p:nvSpPr>
          <p:spPr>
            <a:xfrm>
              <a:off x="381000" y="2514600"/>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36617" y="2688981"/>
              <a:ext cx="304801" cy="359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24"/>
          <p:cNvPicPr>
            <a:picLocks noChangeAspect="1"/>
          </p:cNvPicPr>
          <p:nvPr/>
        </p:nvPicPr>
        <p:blipFill>
          <a:blip r:embed="rId10"/>
          <a:stretch>
            <a:fillRect/>
          </a:stretch>
        </p:blipFill>
        <p:spPr>
          <a:xfrm>
            <a:off x="1866900" y="368956"/>
            <a:ext cx="5619846" cy="2069444"/>
          </a:xfrm>
          <a:prstGeom prst="rect">
            <a:avLst/>
          </a:prstGeom>
        </p:spPr>
      </p:pic>
    </p:spTree>
    <p:extLst>
      <p:ext uri="{BB962C8B-B14F-4D97-AF65-F5344CB8AC3E}">
        <p14:creationId xmlns:p14="http://schemas.microsoft.com/office/powerpoint/2010/main" val="950700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9"/>
          <p:cNvGrpSpPr/>
          <p:nvPr/>
        </p:nvGrpSpPr>
        <p:grpSpPr>
          <a:xfrm>
            <a:off x="0" y="0"/>
            <a:ext cx="9144000" cy="6858000"/>
            <a:chOff x="0" y="0"/>
            <a:chExt cx="9144000" cy="7086600"/>
          </a:xfrm>
        </p:grpSpPr>
        <p:pic>
          <p:nvPicPr>
            <p:cNvPr id="31" name="Picture 30" descr="LOGO Solarize Upper Valley (colo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2400" y="204537"/>
              <a:ext cx="3886200" cy="1090863"/>
            </a:xfrm>
            <a:prstGeom prst="rect">
              <a:avLst/>
            </a:prstGeom>
          </p:spPr>
        </p:pic>
        <p:pic>
          <p:nvPicPr>
            <p:cNvPr id="32" name="Picture 31" descr="VC_LogoLockUp_blu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1" y="228600"/>
              <a:ext cx="4419599" cy="1423642"/>
            </a:xfrm>
            <a:prstGeom prst="rect">
              <a:avLst/>
            </a:prstGeom>
          </p:spPr>
        </p:pic>
        <p:sp>
          <p:nvSpPr>
            <p:cNvPr id="33" name="Rectangle 32"/>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52400" y="204537"/>
              <a:ext cx="8839200" cy="6653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1920" y="1219200"/>
            <a:ext cx="4087944" cy="5334000"/>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32392" y="1219200"/>
            <a:ext cx="3849299" cy="5334000"/>
          </a:xfrm>
          <a:prstGeom prst="rect">
            <a:avLst/>
          </a:prstGeom>
        </p:spPr>
      </p:pic>
      <p:sp>
        <p:nvSpPr>
          <p:cNvPr id="12" name="Rectangle 11"/>
          <p:cNvSpPr/>
          <p:nvPr/>
        </p:nvSpPr>
        <p:spPr>
          <a:xfrm>
            <a:off x="741228" y="1388806"/>
            <a:ext cx="1326004" cy="769441"/>
          </a:xfrm>
          <a:prstGeom prst="rect">
            <a:avLst/>
          </a:prstGeom>
          <a:noFill/>
        </p:spPr>
        <p:txBody>
          <a:bodyPr wrap="none" lIns="91440" tIns="45720" rIns="91440" bIns="45720">
            <a:spAutoFit/>
          </a:bodyPr>
          <a:lstStyle/>
          <a:p>
            <a:pPr algn="ctr"/>
            <a:r>
              <a:rPr lang="en-US" sz="4400" b="0" cap="none" spc="0" dirty="0" smtClean="0">
                <a:ln w="0"/>
                <a:solidFill>
                  <a:schemeClr val="accent1"/>
                </a:solidFill>
                <a:effectLst>
                  <a:outerShdw blurRad="38100" dist="25400" dir="5400000" algn="ctr" rotWithShape="0">
                    <a:srgbClr val="6E747A">
                      <a:alpha val="43000"/>
                    </a:srgbClr>
                  </a:outerShdw>
                </a:effectLst>
              </a:rPr>
              <a:t>2007</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p:cNvSpPr/>
          <p:nvPr/>
        </p:nvSpPr>
        <p:spPr>
          <a:xfrm>
            <a:off x="5445966" y="1373169"/>
            <a:ext cx="1326004" cy="769441"/>
          </a:xfrm>
          <a:prstGeom prst="rect">
            <a:avLst/>
          </a:prstGeom>
          <a:noFill/>
        </p:spPr>
        <p:txBody>
          <a:bodyPr wrap="none" lIns="91440" tIns="45720" rIns="91440" bIns="45720">
            <a:spAutoFit/>
          </a:bodyPr>
          <a:lstStyle/>
          <a:p>
            <a:pPr algn="ctr"/>
            <a:r>
              <a:rPr lang="en-US" sz="4400" cap="none" spc="0" dirty="0" smtClean="0">
                <a:ln w="0"/>
                <a:solidFill>
                  <a:schemeClr val="accent1"/>
                </a:solidFill>
                <a:effectLst>
                  <a:outerShdw blurRad="38100" dist="25400" dir="5400000" algn="ctr" rotWithShape="0">
                    <a:srgbClr val="6E747A">
                      <a:alpha val="43000"/>
                    </a:srgbClr>
                  </a:outerShdw>
                </a:effectLst>
              </a:rPr>
              <a:t>2017</a:t>
            </a:r>
            <a:endParaRPr lang="en-US" sz="4400" cap="none" spc="0" dirty="0">
              <a:ln w="0"/>
              <a:solidFill>
                <a:schemeClr val="accent1"/>
              </a:solidFill>
              <a:effectLst>
                <a:outerShdw blurRad="38100" dist="25400" dir="5400000" algn="ctr" rotWithShape="0">
                  <a:srgbClr val="6E747A">
                    <a:alpha val="43000"/>
                  </a:srgbClr>
                </a:outerShdw>
              </a:effectLst>
            </a:endParaRPr>
          </a:p>
        </p:txBody>
      </p:sp>
      <p:sp>
        <p:nvSpPr>
          <p:cNvPr id="15" name="Rectangle 14"/>
          <p:cNvSpPr/>
          <p:nvPr/>
        </p:nvSpPr>
        <p:spPr>
          <a:xfrm>
            <a:off x="1570409" y="365247"/>
            <a:ext cx="6003182" cy="769441"/>
          </a:xfrm>
          <a:prstGeom prst="rect">
            <a:avLst/>
          </a:prstGeom>
          <a:noFill/>
        </p:spPr>
        <p:txBody>
          <a:bodyPr wrap="none" lIns="91440" tIns="45720" rIns="91440" bIns="45720">
            <a:spAutoFit/>
          </a:bodyPr>
          <a:lstStyle/>
          <a:p>
            <a:pPr algn="ctr"/>
            <a:r>
              <a:rPr lang="en-US" sz="4400" b="0" cap="none" spc="0" dirty="0" smtClean="0">
                <a:ln w="0"/>
                <a:solidFill>
                  <a:schemeClr val="accent1"/>
                </a:solidFill>
                <a:effectLst>
                  <a:outerShdw blurRad="38100" dist="25400" dir="5400000" algn="ctr" rotWithShape="0">
                    <a:srgbClr val="6E747A">
                      <a:alpha val="43000"/>
                    </a:srgbClr>
                  </a:outerShdw>
                </a:effectLst>
              </a:rPr>
              <a:t>Town Energy Committees</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cxnSp>
        <p:nvCxnSpPr>
          <p:cNvPr id="6" name="Straight Arrow Connector 5"/>
          <p:cNvCxnSpPr>
            <a:endCxn id="3" idx="1"/>
          </p:cNvCxnSpPr>
          <p:nvPr/>
        </p:nvCxnSpPr>
        <p:spPr>
          <a:xfrm>
            <a:off x="4038600" y="3886200"/>
            <a:ext cx="89379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52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9"/>
          <p:cNvGrpSpPr/>
          <p:nvPr/>
        </p:nvGrpSpPr>
        <p:grpSpPr>
          <a:xfrm>
            <a:off x="0" y="0"/>
            <a:ext cx="9144000" cy="6858000"/>
            <a:chOff x="0" y="0"/>
            <a:chExt cx="9144000" cy="7086600"/>
          </a:xfrm>
        </p:grpSpPr>
        <p:pic>
          <p:nvPicPr>
            <p:cNvPr id="31" name="Picture 30" descr="LOGO Solarize Upper Valley (colo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2400" y="204537"/>
              <a:ext cx="3886200" cy="1090863"/>
            </a:xfrm>
            <a:prstGeom prst="rect">
              <a:avLst/>
            </a:prstGeom>
          </p:spPr>
        </p:pic>
        <p:pic>
          <p:nvPicPr>
            <p:cNvPr id="32" name="Picture 31" descr="VC_LogoLockUp_blu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1" y="228600"/>
              <a:ext cx="4419599" cy="1423642"/>
            </a:xfrm>
            <a:prstGeom prst="rect">
              <a:avLst/>
            </a:prstGeom>
          </p:spPr>
        </p:pic>
        <p:sp>
          <p:nvSpPr>
            <p:cNvPr id="33" name="Rectangle 32"/>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52400" y="204537"/>
              <a:ext cx="8839200" cy="6653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2249" y="1219200"/>
            <a:ext cx="3849299" cy="5334000"/>
          </a:xfrm>
          <a:prstGeom prst="rect">
            <a:avLst/>
          </a:prstGeom>
        </p:spPr>
      </p:pic>
      <p:sp>
        <p:nvSpPr>
          <p:cNvPr id="12" name="Rectangle 11"/>
          <p:cNvSpPr/>
          <p:nvPr/>
        </p:nvSpPr>
        <p:spPr>
          <a:xfrm>
            <a:off x="-62050" y="1321853"/>
            <a:ext cx="2933745" cy="1077218"/>
          </a:xfrm>
          <a:prstGeom prst="rect">
            <a:avLst/>
          </a:prstGeom>
          <a:noFill/>
        </p:spPr>
        <p:txBody>
          <a:bodyPr wrap="square" lIns="91440" tIns="45720" rIns="91440" bIns="45720">
            <a:spAutoFit/>
          </a:bodyPr>
          <a:lstStyle/>
          <a:p>
            <a:pPr algn="ctr"/>
            <a:r>
              <a:rPr lang="en-US" sz="3200" dirty="0" smtClean="0">
                <a:ln w="0"/>
                <a:solidFill>
                  <a:schemeClr val="accent1"/>
                </a:solidFill>
                <a:effectLst>
                  <a:outerShdw blurRad="38100" dist="25400" dir="5400000" algn="ctr" rotWithShape="0">
                    <a:srgbClr val="6E747A">
                      <a:alpha val="43000"/>
                    </a:srgbClr>
                  </a:outerShdw>
                </a:effectLst>
              </a:rPr>
              <a:t>Volunteer</a:t>
            </a:r>
          </a:p>
          <a:p>
            <a:pPr algn="ctr"/>
            <a:r>
              <a:rPr lang="en-US" sz="3200" b="0" cap="none" spc="0" dirty="0" smtClean="0">
                <a:ln w="0"/>
                <a:solidFill>
                  <a:schemeClr val="accent1"/>
                </a:solidFill>
                <a:effectLst>
                  <a:outerShdw blurRad="38100" dist="25400" dir="5400000" algn="ctr" rotWithShape="0">
                    <a:srgbClr val="6E747A">
                      <a:alpha val="43000"/>
                    </a:srgbClr>
                  </a:outerShdw>
                </a:effectLst>
              </a:rPr>
              <a:t>Teams</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
        <p:nvSpPr>
          <p:cNvPr id="15" name="Rectangle 14"/>
          <p:cNvSpPr/>
          <p:nvPr/>
        </p:nvSpPr>
        <p:spPr>
          <a:xfrm>
            <a:off x="377904" y="311504"/>
            <a:ext cx="8388194" cy="769441"/>
          </a:xfrm>
          <a:prstGeom prst="rect">
            <a:avLst/>
          </a:prstGeom>
          <a:noFill/>
        </p:spPr>
        <p:txBody>
          <a:bodyPr wrap="none" lIns="91440" tIns="45720" rIns="91440" bIns="45720">
            <a:spAutoFit/>
          </a:bodyPr>
          <a:lstStyle/>
          <a:p>
            <a:pPr algn="ctr"/>
            <a:r>
              <a:rPr lang="en-US" sz="4400" cap="none" spc="0" dirty="0" smtClean="0">
                <a:ln w="0"/>
                <a:solidFill>
                  <a:schemeClr val="accent1"/>
                </a:solidFill>
                <a:effectLst>
                  <a:outerShdw blurRad="38100" dist="25400" dir="5400000" algn="ctr" rotWithShape="0">
                    <a:srgbClr val="6E747A">
                      <a:alpha val="43000"/>
                    </a:srgbClr>
                  </a:outerShdw>
                </a:effectLst>
              </a:rPr>
              <a:t>Our Strategy: Bring People Together</a:t>
            </a:r>
            <a:endParaRPr lang="en-US" sz="4400" cap="none" spc="0" dirty="0">
              <a:ln w="0"/>
              <a:solidFill>
                <a:schemeClr val="accent1"/>
              </a:solidFill>
              <a:effectLst>
                <a:outerShdw blurRad="38100" dist="25400" dir="5400000" algn="ctr" rotWithShape="0">
                  <a:srgbClr val="6E747A">
                    <a:alpha val="43000"/>
                  </a:srgbClr>
                </a:outerShdw>
              </a:effectLst>
            </a:endParaRPr>
          </a:p>
        </p:txBody>
      </p:sp>
      <p:grpSp>
        <p:nvGrpSpPr>
          <p:cNvPr id="17" name="Group 16"/>
          <p:cNvGrpSpPr/>
          <p:nvPr/>
        </p:nvGrpSpPr>
        <p:grpSpPr>
          <a:xfrm>
            <a:off x="6329658" y="1733907"/>
            <a:ext cx="1537194" cy="1769914"/>
            <a:chOff x="3800452" y="2294089"/>
            <a:chExt cx="1044878" cy="1203065"/>
          </a:xfrm>
        </p:grpSpPr>
        <p:grpSp>
          <p:nvGrpSpPr>
            <p:cNvPr id="19" name="Group 18"/>
            <p:cNvGrpSpPr/>
            <p:nvPr/>
          </p:nvGrpSpPr>
          <p:grpSpPr>
            <a:xfrm>
              <a:off x="3800452" y="2294089"/>
              <a:ext cx="1044878" cy="1203065"/>
              <a:chOff x="3800452" y="2294089"/>
              <a:chExt cx="1044878" cy="1203065"/>
            </a:xfrm>
          </p:grpSpPr>
          <p:pic>
            <p:nvPicPr>
              <p:cNvPr id="21" name="Picture 2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21222" y="2294089"/>
                <a:ext cx="1024108" cy="1203065"/>
              </a:xfrm>
              <a:prstGeom prst="rect">
                <a:avLst/>
              </a:prstGeom>
            </p:spPr>
          </p:pic>
          <p:sp>
            <p:nvSpPr>
              <p:cNvPr id="22" name="Rectangle 21"/>
              <p:cNvSpPr/>
              <p:nvPr/>
            </p:nvSpPr>
            <p:spPr>
              <a:xfrm>
                <a:off x="3800452" y="2294089"/>
                <a:ext cx="485649" cy="679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grpSp>
        <p:sp>
          <p:nvSpPr>
            <p:cNvPr id="20" name="Rectangle 19"/>
            <p:cNvSpPr/>
            <p:nvPr/>
          </p:nvSpPr>
          <p:spPr>
            <a:xfrm>
              <a:off x="4038978" y="2895136"/>
              <a:ext cx="113505" cy="177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grpSp>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95800" y="2641937"/>
            <a:ext cx="1895723" cy="1754494"/>
          </a:xfrm>
          <a:prstGeom prst="rect">
            <a:avLst/>
          </a:prstGeom>
        </p:spPr>
      </p:pic>
      <p:sp>
        <p:nvSpPr>
          <p:cNvPr id="13" name="Rectangle 12"/>
          <p:cNvSpPr/>
          <p:nvPr/>
        </p:nvSpPr>
        <p:spPr>
          <a:xfrm>
            <a:off x="4741441" y="1676400"/>
            <a:ext cx="2325267" cy="1077218"/>
          </a:xfrm>
          <a:prstGeom prst="rect">
            <a:avLst/>
          </a:prstGeom>
          <a:noFill/>
        </p:spPr>
        <p:txBody>
          <a:bodyPr wrap="square" lIns="91440" tIns="45720" rIns="91440" bIns="45720">
            <a:spAutoFit/>
          </a:bodyPr>
          <a:lstStyle/>
          <a:p>
            <a:pPr algn="ctr"/>
            <a:r>
              <a:rPr lang="en-US" sz="3200" dirty="0" smtClean="0">
                <a:ln w="0"/>
                <a:solidFill>
                  <a:schemeClr val="accent1"/>
                </a:solidFill>
                <a:effectLst>
                  <a:outerShdw blurRad="38100" dist="25400" dir="5400000" algn="ctr" rotWithShape="0">
                    <a:srgbClr val="6E747A">
                      <a:alpha val="43000"/>
                    </a:srgbClr>
                  </a:outerShdw>
                </a:effectLst>
              </a:rPr>
              <a:t>Local Contractors</a:t>
            </a:r>
            <a:endParaRPr lang="en-US" sz="3200" dirty="0">
              <a:ln w="0"/>
              <a:solidFill>
                <a:schemeClr val="accent1"/>
              </a:solidFill>
              <a:effectLst>
                <a:outerShdw blurRad="38100" dist="25400" dir="5400000" algn="ctr" rotWithShape="0">
                  <a:srgbClr val="6E747A">
                    <a:alpha val="43000"/>
                  </a:srgbClr>
                </a:outerShdw>
              </a:effectLst>
            </a:endParaRPr>
          </a:p>
        </p:txBody>
      </p:sp>
      <p:grpSp>
        <p:nvGrpSpPr>
          <p:cNvPr id="8" name="Group 7"/>
          <p:cNvGrpSpPr/>
          <p:nvPr/>
        </p:nvGrpSpPr>
        <p:grpSpPr>
          <a:xfrm>
            <a:off x="5850347" y="4056585"/>
            <a:ext cx="2794074" cy="2282961"/>
            <a:chOff x="5656517" y="4422639"/>
            <a:chExt cx="2794074" cy="2282961"/>
          </a:xfrm>
        </p:grpSpPr>
        <p:pic>
          <p:nvPicPr>
            <p:cNvPr id="6" name="Picture 5"/>
            <p:cNvPicPr>
              <a:picLocks noChangeAspect="1"/>
            </p:cNvPicPr>
            <p:nvPr/>
          </p:nvPicPr>
          <p:blipFill>
            <a:blip r:embed="rId7" cstate="screen">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tretch>
              <a:fillRect/>
            </a:stretch>
          </p:blipFill>
          <p:spPr>
            <a:xfrm>
              <a:off x="5656517" y="5010721"/>
              <a:ext cx="1397037" cy="1397037"/>
            </a:xfrm>
            <a:prstGeom prst="rect">
              <a:avLst/>
            </a:prstGeom>
          </p:spPr>
        </p:pic>
        <p:pic>
          <p:nvPicPr>
            <p:cNvPr id="25" name="Picture 24"/>
            <p:cNvPicPr>
              <a:picLocks noChangeAspect="1"/>
            </p:cNvPicPr>
            <p:nvPr/>
          </p:nvPicPr>
          <p:blipFill>
            <a:blip r:embed="rId7" cstate="screen">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tretch>
              <a:fillRect/>
            </a:stretch>
          </p:blipFill>
          <p:spPr>
            <a:xfrm>
              <a:off x="6820274" y="4422639"/>
              <a:ext cx="1397037" cy="1397037"/>
            </a:xfrm>
            <a:prstGeom prst="rect">
              <a:avLst/>
            </a:prstGeom>
          </p:spPr>
        </p:pic>
        <p:pic>
          <p:nvPicPr>
            <p:cNvPr id="26" name="Picture 25"/>
            <p:cNvPicPr>
              <a:picLocks noChangeAspect="1"/>
            </p:cNvPicPr>
            <p:nvPr/>
          </p:nvPicPr>
          <p:blipFill>
            <a:blip r:embed="rId7" cstate="screen">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tretch>
              <a:fillRect/>
            </a:stretch>
          </p:blipFill>
          <p:spPr>
            <a:xfrm>
              <a:off x="7053554" y="4934521"/>
              <a:ext cx="1397037" cy="1397037"/>
            </a:xfrm>
            <a:prstGeom prst="rect">
              <a:avLst/>
            </a:prstGeom>
          </p:spPr>
        </p:pic>
        <p:pic>
          <p:nvPicPr>
            <p:cNvPr id="7" name="Picture 6"/>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0" b="100000" l="0" r="100000">
                          <a14:foregroundMark x1="7910" y1="47332" x2="7910" y2="47332"/>
                          <a14:foregroundMark x1="30664" y1="41587" x2="30664" y2="41587"/>
                          <a14:foregroundMark x1="47266" y1="50205" x2="47266" y2="50205"/>
                        </a14:backgroundRemoval>
                      </a14:imgEffect>
                    </a14:imgLayer>
                  </a14:imgProps>
                </a:ext>
                <a:ext uri="{28A0092B-C50C-407E-A947-70E740481C1C}">
                  <a14:useLocalDpi xmlns:a14="http://schemas.microsoft.com/office/drawing/2010/main"/>
                </a:ext>
              </a:extLst>
            </a:blip>
            <a:stretch>
              <a:fillRect/>
            </a:stretch>
          </p:blipFill>
          <p:spPr>
            <a:xfrm>
              <a:off x="6460935" y="5750703"/>
              <a:ext cx="1337639" cy="954897"/>
            </a:xfrm>
            <a:prstGeom prst="rect">
              <a:avLst/>
            </a:prstGeom>
          </p:spPr>
        </p:pic>
      </p:grpSp>
      <p:sp>
        <p:nvSpPr>
          <p:cNvPr id="44" name="Rectangle 43"/>
          <p:cNvSpPr/>
          <p:nvPr/>
        </p:nvSpPr>
        <p:spPr>
          <a:xfrm>
            <a:off x="4365893" y="6044625"/>
            <a:ext cx="2813843" cy="584775"/>
          </a:xfrm>
          <a:prstGeom prst="rect">
            <a:avLst/>
          </a:prstGeom>
          <a:noFill/>
        </p:spPr>
        <p:txBody>
          <a:bodyPr wrap="square" lIns="91440" tIns="45720" rIns="91440" bIns="45720">
            <a:spAutoFit/>
          </a:bodyPr>
          <a:lstStyle/>
          <a:p>
            <a:pPr algn="ctr"/>
            <a:r>
              <a:rPr lang="en-US" sz="3200" dirty="0" smtClean="0">
                <a:ln w="0"/>
                <a:solidFill>
                  <a:schemeClr val="accent1"/>
                </a:solidFill>
                <a:effectLst>
                  <a:outerShdw blurRad="38100" dist="25400" dir="5400000" algn="ctr" rotWithShape="0">
                    <a:srgbClr val="6E747A">
                      <a:alpha val="43000"/>
                    </a:srgbClr>
                  </a:outerShdw>
                </a:effectLst>
              </a:rPr>
              <a:t>Residents</a:t>
            </a:r>
            <a:endParaRPr lang="en-US" sz="32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38449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3157"/>
            <a:ext cx="9144000" cy="6858000"/>
            <a:chOff x="0" y="0"/>
            <a:chExt cx="9144000" cy="7086600"/>
          </a:xfrm>
        </p:grpSpPr>
        <p:sp>
          <p:nvSpPr>
            <p:cNvPr id="15" name="Rectangle 14"/>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152400" y="2362200"/>
              <a:ext cx="88392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Title 22"/>
          <p:cNvSpPr>
            <a:spLocks noGrp="1"/>
          </p:cNvSpPr>
          <p:nvPr>
            <p:ph type="title"/>
          </p:nvPr>
        </p:nvSpPr>
        <p:spPr>
          <a:xfrm>
            <a:off x="457200" y="1447800"/>
            <a:ext cx="8229600" cy="762000"/>
          </a:xfrm>
        </p:spPr>
        <p:txBody>
          <a:bodyPr>
            <a:normAutofit/>
          </a:bodyPr>
          <a:lstStyle/>
          <a:p>
            <a:r>
              <a:rPr lang="en-US" b="1" dirty="0" smtClean="0">
                <a:solidFill>
                  <a:schemeClr val="bg1"/>
                </a:solidFill>
              </a:rPr>
              <a:t>Starting Point: 2016</a:t>
            </a:r>
            <a:endParaRPr lang="en-US" b="1" dirty="0">
              <a:solidFill>
                <a:schemeClr val="bg1"/>
              </a:solidFill>
            </a:endParaRPr>
          </a:p>
        </p:txBody>
      </p:sp>
      <p:pic>
        <p:nvPicPr>
          <p:cNvPr id="32"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000" y="2427596"/>
            <a:ext cx="3657600" cy="4014737"/>
          </a:xfrm>
          <a:prstGeom prst="rect">
            <a:avLst/>
          </a:prstGeom>
        </p:spPr>
      </p:pic>
      <p:sp>
        <p:nvSpPr>
          <p:cNvPr id="33" name="Rectangle 32"/>
          <p:cNvSpPr/>
          <p:nvPr/>
        </p:nvSpPr>
        <p:spPr>
          <a:xfrm>
            <a:off x="2667000" y="25146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791200" y="2964152"/>
            <a:ext cx="647700" cy="693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457950" y="2514600"/>
            <a:ext cx="2514600" cy="4647426"/>
          </a:xfrm>
          <a:prstGeom prst="rect">
            <a:avLst/>
          </a:prstGeom>
          <a:noFill/>
        </p:spPr>
        <p:txBody>
          <a:bodyPr wrap="square" rtlCol="0">
            <a:spAutoFit/>
          </a:bodyPr>
          <a:lstStyle/>
          <a:p>
            <a:pPr algn="ctr"/>
            <a:r>
              <a:rPr lang="en-US" sz="2400" b="1" dirty="0" smtClean="0">
                <a:solidFill>
                  <a:srgbClr val="0070C0"/>
                </a:solidFill>
              </a:rPr>
              <a:t>New Hampshire</a:t>
            </a:r>
          </a:p>
          <a:p>
            <a:endParaRPr lang="en-US" b="1" dirty="0" smtClean="0"/>
          </a:p>
          <a:p>
            <a:r>
              <a:rPr lang="en-US" b="1" dirty="0" smtClean="0"/>
              <a:t>We have:</a:t>
            </a:r>
          </a:p>
          <a:p>
            <a:endParaRPr lang="en-US" sz="1000" dirty="0" smtClean="0"/>
          </a:p>
          <a:p>
            <a:pPr marL="285750" indent="-285750">
              <a:buFont typeface="Wingdings" panose="05000000000000000000" pitchFamily="2" charset="2"/>
              <a:buChar char="ü"/>
            </a:pPr>
            <a:r>
              <a:rPr lang="en-US" dirty="0" smtClean="0"/>
              <a:t>Rebate Program</a:t>
            </a:r>
          </a:p>
          <a:p>
            <a:pPr marL="285750" indent="-285750">
              <a:buFont typeface="Wingdings" panose="05000000000000000000" pitchFamily="2" charset="2"/>
              <a:buChar char="ü"/>
            </a:pPr>
            <a:r>
              <a:rPr lang="en-US" dirty="0" smtClean="0"/>
              <a:t>Financing Program</a:t>
            </a:r>
          </a:p>
          <a:p>
            <a:endParaRPr lang="en-US" dirty="0"/>
          </a:p>
          <a:p>
            <a:endParaRPr lang="en-US" b="1" dirty="0" smtClean="0"/>
          </a:p>
          <a:p>
            <a:endParaRPr lang="en-US" b="1" dirty="0"/>
          </a:p>
          <a:p>
            <a:r>
              <a:rPr lang="en-US" b="1" dirty="0" smtClean="0"/>
              <a:t>We need: </a:t>
            </a:r>
          </a:p>
          <a:p>
            <a:endParaRPr lang="en-US" sz="1000" dirty="0" smtClean="0"/>
          </a:p>
          <a:p>
            <a:pPr marL="285750" indent="-285750">
              <a:buFont typeface="Wingdings" panose="05000000000000000000" pitchFamily="2" charset="2"/>
              <a:buChar char="q"/>
            </a:pPr>
            <a:r>
              <a:rPr lang="en-US" dirty="0"/>
              <a:t>Contractors (     )</a:t>
            </a:r>
          </a:p>
          <a:p>
            <a:pPr marL="285750" indent="-285750">
              <a:buFont typeface="Wingdings" panose="05000000000000000000" pitchFamily="2" charset="2"/>
              <a:buChar char="q"/>
            </a:pPr>
            <a:r>
              <a:rPr lang="en-US" dirty="0"/>
              <a:t>Marketing</a:t>
            </a:r>
          </a:p>
          <a:p>
            <a:pPr marL="285750" indent="-285750">
              <a:buFont typeface="Wingdings" panose="05000000000000000000" pitchFamily="2" charset="2"/>
              <a:buChar char="q"/>
            </a:pPr>
            <a:r>
              <a:rPr lang="en-US" dirty="0" smtClean="0"/>
              <a:t>Program </a:t>
            </a:r>
            <a:r>
              <a:rPr lang="en-US" dirty="0" smtClean="0"/>
              <a:t>Participation</a:t>
            </a:r>
          </a:p>
          <a:p>
            <a:pPr marL="285750" indent="-285750">
              <a:buFont typeface="Wingdings" panose="05000000000000000000" pitchFamily="2" charset="2"/>
              <a:buChar char="ü"/>
            </a:pPr>
            <a:endParaRPr lang="en-US" dirty="0"/>
          </a:p>
          <a:p>
            <a:endParaRPr lang="en-US" dirty="0" smtClean="0"/>
          </a:p>
          <a:p>
            <a:endParaRPr lang="en-US" dirty="0"/>
          </a:p>
        </p:txBody>
      </p:sp>
      <p:sp>
        <p:nvSpPr>
          <p:cNvPr id="38" name="TextBox 37"/>
          <p:cNvSpPr txBox="1"/>
          <p:nvPr/>
        </p:nvSpPr>
        <p:spPr>
          <a:xfrm>
            <a:off x="4026567" y="4980583"/>
            <a:ext cx="723900" cy="461665"/>
          </a:xfrm>
          <a:prstGeom prst="rect">
            <a:avLst/>
          </a:prstGeom>
          <a:noFill/>
        </p:spPr>
        <p:txBody>
          <a:bodyPr wrap="square" rtlCol="0">
            <a:spAutoFit/>
          </a:bodyPr>
          <a:lstStyle/>
          <a:p>
            <a:r>
              <a:rPr lang="en-US" sz="2400" b="1" dirty="0" smtClean="0">
                <a:solidFill>
                  <a:srgbClr val="0070C0"/>
                </a:solidFill>
              </a:rPr>
              <a:t>38</a:t>
            </a:r>
            <a:endParaRPr lang="en-US" sz="2400" b="1" dirty="0">
              <a:solidFill>
                <a:srgbClr val="0070C0"/>
              </a:solidFill>
            </a:endParaRPr>
          </a:p>
        </p:txBody>
      </p:sp>
      <p:grpSp>
        <p:nvGrpSpPr>
          <p:cNvPr id="42" name="Group 41"/>
          <p:cNvGrpSpPr/>
          <p:nvPr/>
        </p:nvGrpSpPr>
        <p:grpSpPr>
          <a:xfrm>
            <a:off x="4114800" y="5774318"/>
            <a:ext cx="1600200" cy="474082"/>
            <a:chOff x="4114800" y="5698118"/>
            <a:chExt cx="1600200" cy="474082"/>
          </a:xfrm>
        </p:grpSpPr>
        <p:sp>
          <p:nvSpPr>
            <p:cNvPr id="41" name="Rectangle 40"/>
            <p:cNvSpPr/>
            <p:nvPr/>
          </p:nvSpPr>
          <p:spPr>
            <a:xfrm>
              <a:off x="4114800" y="5698118"/>
              <a:ext cx="1600200" cy="474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8113" y="5741806"/>
              <a:ext cx="1590523" cy="425244"/>
            </a:xfrm>
            <a:prstGeom prst="rect">
              <a:avLst/>
            </a:prstGeom>
          </p:spPr>
        </p:pic>
      </p:grpSp>
      <p:sp>
        <p:nvSpPr>
          <p:cNvPr id="43" name="5-Point Star 42"/>
          <p:cNvSpPr/>
          <p:nvPr/>
        </p:nvSpPr>
        <p:spPr>
          <a:xfrm>
            <a:off x="8077200" y="5490238"/>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4175574" y="4833022"/>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4261077" y="4781906"/>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4838700" y="5457716"/>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5222237" y="5589064"/>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p:nvSpPr>
        <p:spPr>
          <a:xfrm>
            <a:off x="4975674" y="4562901"/>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p:nvSpPr>
        <p:spPr>
          <a:xfrm>
            <a:off x="4820220" y="3871959"/>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5-Point Star 49"/>
          <p:cNvSpPr/>
          <p:nvPr/>
        </p:nvSpPr>
        <p:spPr>
          <a:xfrm>
            <a:off x="4992809" y="5392853"/>
            <a:ext cx="129726" cy="129726"/>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557929" y="2785035"/>
            <a:ext cx="2587812" cy="3633694"/>
          </a:xfrm>
          <a:custGeom>
            <a:avLst/>
            <a:gdLst>
              <a:gd name="connsiteX0" fmla="*/ 2545977 w 2587812"/>
              <a:gd name="connsiteY0" fmla="*/ 125506 h 3633694"/>
              <a:gd name="connsiteX1" fmla="*/ 2540000 w 2587812"/>
              <a:gd name="connsiteY1" fmla="*/ 185271 h 3633694"/>
              <a:gd name="connsiteX2" fmla="*/ 2587812 w 2587812"/>
              <a:gd name="connsiteY2" fmla="*/ 316753 h 3633694"/>
              <a:gd name="connsiteX3" fmla="*/ 2516095 w 2587812"/>
              <a:gd name="connsiteY3" fmla="*/ 370541 h 3633694"/>
              <a:gd name="connsiteX4" fmla="*/ 2486212 w 2587812"/>
              <a:gd name="connsiteY4" fmla="*/ 472141 h 3633694"/>
              <a:gd name="connsiteX5" fmla="*/ 2408518 w 2587812"/>
              <a:gd name="connsiteY5" fmla="*/ 549836 h 3633694"/>
              <a:gd name="connsiteX6" fmla="*/ 2504142 w 2587812"/>
              <a:gd name="connsiteY6" fmla="*/ 723153 h 3633694"/>
              <a:gd name="connsiteX7" fmla="*/ 2510118 w 2587812"/>
              <a:gd name="connsiteY7" fmla="*/ 800847 h 3633694"/>
              <a:gd name="connsiteX8" fmla="*/ 2450353 w 2587812"/>
              <a:gd name="connsiteY8" fmla="*/ 812800 h 3633694"/>
              <a:gd name="connsiteX9" fmla="*/ 2468283 w 2587812"/>
              <a:gd name="connsiteY9" fmla="*/ 866589 h 3633694"/>
              <a:gd name="connsiteX10" fmla="*/ 2450353 w 2587812"/>
              <a:gd name="connsiteY10" fmla="*/ 908424 h 3633694"/>
              <a:gd name="connsiteX11" fmla="*/ 2384612 w 2587812"/>
              <a:gd name="connsiteY11" fmla="*/ 950259 h 3633694"/>
              <a:gd name="connsiteX12" fmla="*/ 2342777 w 2587812"/>
              <a:gd name="connsiteY12" fmla="*/ 1027953 h 3633694"/>
              <a:gd name="connsiteX13" fmla="*/ 2205318 w 2587812"/>
              <a:gd name="connsiteY13" fmla="*/ 1051859 h 3633694"/>
              <a:gd name="connsiteX14" fmla="*/ 2163483 w 2587812"/>
              <a:gd name="connsiteY14" fmla="*/ 1117600 h 3633694"/>
              <a:gd name="connsiteX15" fmla="*/ 2133600 w 2587812"/>
              <a:gd name="connsiteY15" fmla="*/ 1135530 h 3633694"/>
              <a:gd name="connsiteX16" fmla="*/ 2067859 w 2587812"/>
              <a:gd name="connsiteY16" fmla="*/ 1117600 h 3633694"/>
              <a:gd name="connsiteX17" fmla="*/ 2037977 w 2587812"/>
              <a:gd name="connsiteY17" fmla="*/ 1153459 h 3633694"/>
              <a:gd name="connsiteX18" fmla="*/ 1990165 w 2587812"/>
              <a:gd name="connsiteY18" fmla="*/ 1141506 h 3633694"/>
              <a:gd name="connsiteX19" fmla="*/ 1966259 w 2587812"/>
              <a:gd name="connsiteY19" fmla="*/ 1153459 h 3633694"/>
              <a:gd name="connsiteX20" fmla="*/ 1924424 w 2587812"/>
              <a:gd name="connsiteY20" fmla="*/ 1165412 h 3633694"/>
              <a:gd name="connsiteX21" fmla="*/ 1864659 w 2587812"/>
              <a:gd name="connsiteY21" fmla="*/ 1255059 h 3633694"/>
              <a:gd name="connsiteX22" fmla="*/ 1715247 w 2587812"/>
              <a:gd name="connsiteY22" fmla="*/ 1231153 h 3633694"/>
              <a:gd name="connsiteX23" fmla="*/ 1733177 w 2587812"/>
              <a:gd name="connsiteY23" fmla="*/ 1344706 h 3633694"/>
              <a:gd name="connsiteX24" fmla="*/ 1577789 w 2587812"/>
              <a:gd name="connsiteY24" fmla="*/ 1356659 h 3633694"/>
              <a:gd name="connsiteX25" fmla="*/ 1529977 w 2587812"/>
              <a:gd name="connsiteY25" fmla="*/ 1500094 h 3633694"/>
              <a:gd name="connsiteX26" fmla="*/ 1392518 w 2587812"/>
              <a:gd name="connsiteY26" fmla="*/ 1434353 h 3633694"/>
              <a:gd name="connsiteX27" fmla="*/ 1326777 w 2587812"/>
              <a:gd name="connsiteY27" fmla="*/ 1547906 h 3633694"/>
              <a:gd name="connsiteX28" fmla="*/ 1267012 w 2587812"/>
              <a:gd name="connsiteY28" fmla="*/ 1547906 h 3633694"/>
              <a:gd name="connsiteX29" fmla="*/ 1290918 w 2587812"/>
              <a:gd name="connsiteY29" fmla="*/ 1679389 h 3633694"/>
              <a:gd name="connsiteX30" fmla="*/ 1159436 w 2587812"/>
              <a:gd name="connsiteY30" fmla="*/ 1631577 h 3633694"/>
              <a:gd name="connsiteX31" fmla="*/ 974165 w 2587812"/>
              <a:gd name="connsiteY31" fmla="*/ 1918447 h 3633694"/>
              <a:gd name="connsiteX32" fmla="*/ 1105647 w 2587812"/>
              <a:gd name="connsiteY32" fmla="*/ 1978212 h 3633694"/>
              <a:gd name="connsiteX33" fmla="*/ 998071 w 2587812"/>
              <a:gd name="connsiteY33" fmla="*/ 2271059 h 3633694"/>
              <a:gd name="connsiteX34" fmla="*/ 1135530 w 2587812"/>
              <a:gd name="connsiteY34" fmla="*/ 2330824 h 3633694"/>
              <a:gd name="connsiteX35" fmla="*/ 1111624 w 2587812"/>
              <a:gd name="connsiteY35" fmla="*/ 2593789 h 3633694"/>
              <a:gd name="connsiteX36" fmla="*/ 1093695 w 2587812"/>
              <a:gd name="connsiteY36" fmla="*/ 2820894 h 3633694"/>
              <a:gd name="connsiteX37" fmla="*/ 1099671 w 2587812"/>
              <a:gd name="connsiteY37" fmla="*/ 2898589 h 3633694"/>
              <a:gd name="connsiteX38" fmla="*/ 1081742 w 2587812"/>
              <a:gd name="connsiteY38" fmla="*/ 2910541 h 3633694"/>
              <a:gd name="connsiteX39" fmla="*/ 1075765 w 2587812"/>
              <a:gd name="connsiteY39" fmla="*/ 2928471 h 3633694"/>
              <a:gd name="connsiteX40" fmla="*/ 1093695 w 2587812"/>
              <a:gd name="connsiteY40" fmla="*/ 2970306 h 3633694"/>
              <a:gd name="connsiteX41" fmla="*/ 1129553 w 2587812"/>
              <a:gd name="connsiteY41" fmla="*/ 2982259 h 3633694"/>
              <a:gd name="connsiteX42" fmla="*/ 1243106 w 2587812"/>
              <a:gd name="connsiteY42" fmla="*/ 2946400 h 3633694"/>
              <a:gd name="connsiteX43" fmla="*/ 1213224 w 2587812"/>
              <a:gd name="connsiteY43" fmla="*/ 3113741 h 3633694"/>
              <a:gd name="connsiteX44" fmla="*/ 1362636 w 2587812"/>
              <a:gd name="connsiteY44" fmla="*/ 3137647 h 3633694"/>
              <a:gd name="connsiteX45" fmla="*/ 1356659 w 2587812"/>
              <a:gd name="connsiteY45" fmla="*/ 3161553 h 3633694"/>
              <a:gd name="connsiteX46" fmla="*/ 1278965 w 2587812"/>
              <a:gd name="connsiteY46" fmla="*/ 3197412 h 3633694"/>
              <a:gd name="connsiteX47" fmla="*/ 1290918 w 2587812"/>
              <a:gd name="connsiteY47" fmla="*/ 3281083 h 3633694"/>
              <a:gd name="connsiteX48" fmla="*/ 1249083 w 2587812"/>
              <a:gd name="connsiteY48" fmla="*/ 3310965 h 3633694"/>
              <a:gd name="connsiteX49" fmla="*/ 1278965 w 2587812"/>
              <a:gd name="connsiteY49" fmla="*/ 3472330 h 3633694"/>
              <a:gd name="connsiteX50" fmla="*/ 1356659 w 2587812"/>
              <a:gd name="connsiteY50" fmla="*/ 3556000 h 3633694"/>
              <a:gd name="connsiteX51" fmla="*/ 1386542 w 2587812"/>
              <a:gd name="connsiteY51" fmla="*/ 3633694 h 3633694"/>
              <a:gd name="connsiteX52" fmla="*/ 0 w 2587812"/>
              <a:gd name="connsiteY52" fmla="*/ 3597836 h 3633694"/>
              <a:gd name="connsiteX53" fmla="*/ 95624 w 2587812"/>
              <a:gd name="connsiteY53" fmla="*/ 0 h 3633694"/>
              <a:gd name="connsiteX54" fmla="*/ 2545977 w 2587812"/>
              <a:gd name="connsiteY54" fmla="*/ 125506 h 363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87812" h="3633694">
                <a:moveTo>
                  <a:pt x="2545977" y="125506"/>
                </a:moveTo>
                <a:lnTo>
                  <a:pt x="2540000" y="185271"/>
                </a:lnTo>
                <a:lnTo>
                  <a:pt x="2587812" y="316753"/>
                </a:lnTo>
                <a:lnTo>
                  <a:pt x="2516095" y="370541"/>
                </a:lnTo>
                <a:lnTo>
                  <a:pt x="2486212" y="472141"/>
                </a:lnTo>
                <a:lnTo>
                  <a:pt x="2408518" y="549836"/>
                </a:lnTo>
                <a:lnTo>
                  <a:pt x="2504142" y="723153"/>
                </a:lnTo>
                <a:lnTo>
                  <a:pt x="2510118" y="800847"/>
                </a:lnTo>
                <a:lnTo>
                  <a:pt x="2450353" y="812800"/>
                </a:lnTo>
                <a:lnTo>
                  <a:pt x="2468283" y="866589"/>
                </a:lnTo>
                <a:lnTo>
                  <a:pt x="2450353" y="908424"/>
                </a:lnTo>
                <a:lnTo>
                  <a:pt x="2384612" y="950259"/>
                </a:lnTo>
                <a:lnTo>
                  <a:pt x="2342777" y="1027953"/>
                </a:lnTo>
                <a:lnTo>
                  <a:pt x="2205318" y="1051859"/>
                </a:lnTo>
                <a:lnTo>
                  <a:pt x="2163483" y="1117600"/>
                </a:lnTo>
                <a:lnTo>
                  <a:pt x="2133600" y="1135530"/>
                </a:lnTo>
                <a:lnTo>
                  <a:pt x="2067859" y="1117600"/>
                </a:lnTo>
                <a:lnTo>
                  <a:pt x="2037977" y="1153459"/>
                </a:lnTo>
                <a:lnTo>
                  <a:pt x="1990165" y="1141506"/>
                </a:lnTo>
                <a:lnTo>
                  <a:pt x="1966259" y="1153459"/>
                </a:lnTo>
                <a:lnTo>
                  <a:pt x="1924424" y="1165412"/>
                </a:lnTo>
                <a:lnTo>
                  <a:pt x="1864659" y="1255059"/>
                </a:lnTo>
                <a:lnTo>
                  <a:pt x="1715247" y="1231153"/>
                </a:lnTo>
                <a:lnTo>
                  <a:pt x="1733177" y="1344706"/>
                </a:lnTo>
                <a:lnTo>
                  <a:pt x="1577789" y="1356659"/>
                </a:lnTo>
                <a:lnTo>
                  <a:pt x="1529977" y="1500094"/>
                </a:lnTo>
                <a:lnTo>
                  <a:pt x="1392518" y="1434353"/>
                </a:lnTo>
                <a:lnTo>
                  <a:pt x="1326777" y="1547906"/>
                </a:lnTo>
                <a:lnTo>
                  <a:pt x="1267012" y="1547906"/>
                </a:lnTo>
                <a:lnTo>
                  <a:pt x="1290918" y="1679389"/>
                </a:lnTo>
                <a:lnTo>
                  <a:pt x="1159436" y="1631577"/>
                </a:lnTo>
                <a:lnTo>
                  <a:pt x="974165" y="1918447"/>
                </a:lnTo>
                <a:lnTo>
                  <a:pt x="1105647" y="1978212"/>
                </a:lnTo>
                <a:lnTo>
                  <a:pt x="998071" y="2271059"/>
                </a:lnTo>
                <a:lnTo>
                  <a:pt x="1135530" y="2330824"/>
                </a:lnTo>
                <a:lnTo>
                  <a:pt x="1111624" y="2593789"/>
                </a:lnTo>
                <a:lnTo>
                  <a:pt x="1093695" y="2820894"/>
                </a:lnTo>
                <a:cubicBezTo>
                  <a:pt x="1097710" y="2838964"/>
                  <a:pt x="1114447" y="2876424"/>
                  <a:pt x="1099671" y="2898589"/>
                </a:cubicBezTo>
                <a:cubicBezTo>
                  <a:pt x="1095687" y="2904565"/>
                  <a:pt x="1087718" y="2906557"/>
                  <a:pt x="1081742" y="2910541"/>
                </a:cubicBezTo>
                <a:cubicBezTo>
                  <a:pt x="1079750" y="2916518"/>
                  <a:pt x="1074984" y="2922220"/>
                  <a:pt x="1075765" y="2928471"/>
                </a:cubicBezTo>
                <a:cubicBezTo>
                  <a:pt x="1076899" y="2937544"/>
                  <a:pt x="1088099" y="2959116"/>
                  <a:pt x="1093695" y="2970306"/>
                </a:cubicBezTo>
                <a:lnTo>
                  <a:pt x="1129553" y="2982259"/>
                </a:lnTo>
                <a:lnTo>
                  <a:pt x="1243106" y="2946400"/>
                </a:lnTo>
                <a:lnTo>
                  <a:pt x="1213224" y="3113741"/>
                </a:lnTo>
                <a:lnTo>
                  <a:pt x="1362636" y="3137647"/>
                </a:lnTo>
                <a:lnTo>
                  <a:pt x="1356659" y="3161553"/>
                </a:lnTo>
                <a:lnTo>
                  <a:pt x="1278965" y="3197412"/>
                </a:lnTo>
                <a:lnTo>
                  <a:pt x="1290918" y="3281083"/>
                </a:lnTo>
                <a:lnTo>
                  <a:pt x="1249083" y="3310965"/>
                </a:lnTo>
                <a:lnTo>
                  <a:pt x="1278965" y="3472330"/>
                </a:lnTo>
                <a:lnTo>
                  <a:pt x="1356659" y="3556000"/>
                </a:lnTo>
                <a:lnTo>
                  <a:pt x="1386542" y="3633694"/>
                </a:lnTo>
                <a:lnTo>
                  <a:pt x="0" y="3597836"/>
                </a:lnTo>
                <a:lnTo>
                  <a:pt x="95624" y="0"/>
                </a:lnTo>
                <a:lnTo>
                  <a:pt x="2545977" y="12550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490259" y="3980329"/>
            <a:ext cx="968188" cy="1936377"/>
          </a:xfrm>
          <a:custGeom>
            <a:avLst/>
            <a:gdLst>
              <a:gd name="connsiteX0" fmla="*/ 926353 w 968188"/>
              <a:gd name="connsiteY0" fmla="*/ 17930 h 1936377"/>
              <a:gd name="connsiteX1" fmla="*/ 956235 w 968188"/>
              <a:gd name="connsiteY1" fmla="*/ 125506 h 1936377"/>
              <a:gd name="connsiteX2" fmla="*/ 938306 w 968188"/>
              <a:gd name="connsiteY2" fmla="*/ 221130 h 1936377"/>
              <a:gd name="connsiteX3" fmla="*/ 968188 w 968188"/>
              <a:gd name="connsiteY3" fmla="*/ 286871 h 1936377"/>
              <a:gd name="connsiteX4" fmla="*/ 956235 w 968188"/>
              <a:gd name="connsiteY4" fmla="*/ 358589 h 1936377"/>
              <a:gd name="connsiteX5" fmla="*/ 872565 w 968188"/>
              <a:gd name="connsiteY5" fmla="*/ 442259 h 1936377"/>
              <a:gd name="connsiteX6" fmla="*/ 866588 w 968188"/>
              <a:gd name="connsiteY6" fmla="*/ 567765 h 1936377"/>
              <a:gd name="connsiteX7" fmla="*/ 776941 w 968188"/>
              <a:gd name="connsiteY7" fmla="*/ 639483 h 1936377"/>
              <a:gd name="connsiteX8" fmla="*/ 782917 w 968188"/>
              <a:gd name="connsiteY8" fmla="*/ 759012 h 1936377"/>
              <a:gd name="connsiteX9" fmla="*/ 651435 w 968188"/>
              <a:gd name="connsiteY9" fmla="*/ 878542 h 1936377"/>
              <a:gd name="connsiteX10" fmla="*/ 621553 w 968188"/>
              <a:gd name="connsiteY10" fmla="*/ 974165 h 1936377"/>
              <a:gd name="connsiteX11" fmla="*/ 597647 w 968188"/>
              <a:gd name="connsiteY11" fmla="*/ 1045883 h 1936377"/>
              <a:gd name="connsiteX12" fmla="*/ 537882 w 968188"/>
              <a:gd name="connsiteY12" fmla="*/ 1069789 h 1936377"/>
              <a:gd name="connsiteX13" fmla="*/ 513976 w 968188"/>
              <a:gd name="connsiteY13" fmla="*/ 1189318 h 1936377"/>
              <a:gd name="connsiteX14" fmla="*/ 525929 w 968188"/>
              <a:gd name="connsiteY14" fmla="*/ 1231153 h 1936377"/>
              <a:gd name="connsiteX15" fmla="*/ 490070 w 968188"/>
              <a:gd name="connsiteY15" fmla="*/ 1368612 h 1936377"/>
              <a:gd name="connsiteX16" fmla="*/ 496047 w 968188"/>
              <a:gd name="connsiteY16" fmla="*/ 1434353 h 1936377"/>
              <a:gd name="connsiteX17" fmla="*/ 502023 w 968188"/>
              <a:gd name="connsiteY17" fmla="*/ 1506071 h 1936377"/>
              <a:gd name="connsiteX18" fmla="*/ 466165 w 968188"/>
              <a:gd name="connsiteY18" fmla="*/ 1565836 h 1936377"/>
              <a:gd name="connsiteX19" fmla="*/ 460188 w 968188"/>
              <a:gd name="connsiteY19" fmla="*/ 1631577 h 1936377"/>
              <a:gd name="connsiteX20" fmla="*/ 436282 w 968188"/>
              <a:gd name="connsiteY20" fmla="*/ 1739153 h 1936377"/>
              <a:gd name="connsiteX21" fmla="*/ 460188 w 968188"/>
              <a:gd name="connsiteY21" fmla="*/ 1810871 h 1936377"/>
              <a:gd name="connsiteX22" fmla="*/ 430306 w 968188"/>
              <a:gd name="connsiteY22" fmla="*/ 1852706 h 1936377"/>
              <a:gd name="connsiteX23" fmla="*/ 436282 w 968188"/>
              <a:gd name="connsiteY23" fmla="*/ 1936377 h 1936377"/>
              <a:gd name="connsiteX24" fmla="*/ 173317 w 968188"/>
              <a:gd name="connsiteY24" fmla="*/ 1930400 h 1936377"/>
              <a:gd name="connsiteX25" fmla="*/ 0 w 968188"/>
              <a:gd name="connsiteY25" fmla="*/ 573742 h 1936377"/>
              <a:gd name="connsiteX26" fmla="*/ 717176 w 968188"/>
              <a:gd name="connsiteY26" fmla="*/ 0 h 1936377"/>
              <a:gd name="connsiteX27" fmla="*/ 926353 w 968188"/>
              <a:gd name="connsiteY27" fmla="*/ 17930 h 193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8188" h="1936377">
                <a:moveTo>
                  <a:pt x="926353" y="17930"/>
                </a:moveTo>
                <a:lnTo>
                  <a:pt x="956235" y="125506"/>
                </a:lnTo>
                <a:lnTo>
                  <a:pt x="938306" y="221130"/>
                </a:lnTo>
                <a:lnTo>
                  <a:pt x="968188" y="286871"/>
                </a:lnTo>
                <a:lnTo>
                  <a:pt x="956235" y="358589"/>
                </a:lnTo>
                <a:lnTo>
                  <a:pt x="872565" y="442259"/>
                </a:lnTo>
                <a:lnTo>
                  <a:pt x="866588" y="567765"/>
                </a:lnTo>
                <a:lnTo>
                  <a:pt x="776941" y="639483"/>
                </a:lnTo>
                <a:lnTo>
                  <a:pt x="782917" y="759012"/>
                </a:lnTo>
                <a:lnTo>
                  <a:pt x="651435" y="878542"/>
                </a:lnTo>
                <a:lnTo>
                  <a:pt x="621553" y="974165"/>
                </a:lnTo>
                <a:lnTo>
                  <a:pt x="597647" y="1045883"/>
                </a:lnTo>
                <a:lnTo>
                  <a:pt x="537882" y="1069789"/>
                </a:lnTo>
                <a:lnTo>
                  <a:pt x="513976" y="1189318"/>
                </a:lnTo>
                <a:lnTo>
                  <a:pt x="525929" y="1231153"/>
                </a:lnTo>
                <a:lnTo>
                  <a:pt x="490070" y="1368612"/>
                </a:lnTo>
                <a:lnTo>
                  <a:pt x="496047" y="1434353"/>
                </a:lnTo>
                <a:lnTo>
                  <a:pt x="502023" y="1506071"/>
                </a:lnTo>
                <a:lnTo>
                  <a:pt x="466165" y="1565836"/>
                </a:lnTo>
                <a:lnTo>
                  <a:pt x="460188" y="1631577"/>
                </a:lnTo>
                <a:lnTo>
                  <a:pt x="436282" y="1739153"/>
                </a:lnTo>
                <a:lnTo>
                  <a:pt x="460188" y="1810871"/>
                </a:lnTo>
                <a:lnTo>
                  <a:pt x="430306" y="1852706"/>
                </a:lnTo>
                <a:lnTo>
                  <a:pt x="436282" y="1936377"/>
                </a:lnTo>
                <a:lnTo>
                  <a:pt x="173317" y="1930400"/>
                </a:lnTo>
                <a:lnTo>
                  <a:pt x="0" y="573742"/>
                </a:lnTo>
                <a:lnTo>
                  <a:pt x="717176" y="0"/>
                </a:lnTo>
                <a:lnTo>
                  <a:pt x="926353" y="1793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053476" y="4419600"/>
            <a:ext cx="2067860" cy="584775"/>
          </a:xfrm>
          <a:prstGeom prst="rect">
            <a:avLst/>
          </a:prstGeom>
          <a:noFill/>
        </p:spPr>
        <p:txBody>
          <a:bodyPr wrap="square" rtlCol="0">
            <a:spAutoFit/>
          </a:bodyPr>
          <a:lstStyle/>
          <a:p>
            <a:pPr algn="ctr"/>
            <a:r>
              <a:rPr lang="en-US" sz="1600" dirty="0" smtClean="0">
                <a:solidFill>
                  <a:srgbClr val="0070C0"/>
                </a:solidFill>
              </a:rPr>
              <a:t>2016 </a:t>
            </a:r>
            <a:r>
              <a:rPr lang="en-US" sz="1600" dirty="0" err="1" smtClean="0">
                <a:solidFill>
                  <a:srgbClr val="0070C0"/>
                </a:solidFill>
              </a:rPr>
              <a:t>NHSaves</a:t>
            </a:r>
            <a:r>
              <a:rPr lang="en-US" sz="1600" dirty="0" smtClean="0">
                <a:solidFill>
                  <a:srgbClr val="0070C0"/>
                </a:solidFill>
              </a:rPr>
              <a:t> Program Participation</a:t>
            </a:r>
            <a:endParaRPr lang="en-US" sz="1600" dirty="0">
              <a:solidFill>
                <a:srgbClr val="0070C0"/>
              </a:solidFill>
            </a:endParaRPr>
          </a:p>
        </p:txBody>
      </p:sp>
      <p:sp>
        <p:nvSpPr>
          <p:cNvPr id="5" name="Arc 4"/>
          <p:cNvSpPr/>
          <p:nvPr/>
        </p:nvSpPr>
        <p:spPr>
          <a:xfrm rot="15874002">
            <a:off x="3591965" y="3788649"/>
            <a:ext cx="884200" cy="1872624"/>
          </a:xfrm>
          <a:prstGeom prst="arc">
            <a:avLst>
              <a:gd name="adj1" fmla="val 11712789"/>
              <a:gd name="adj2" fmla="val 15595918"/>
            </a:avLst>
          </a:prstGeom>
          <a:ln w="15875">
            <a:headEnd type="triangle" w="lg"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p:cNvPicPr>
            <a:picLocks noChangeAspect="1"/>
          </p:cNvPicPr>
          <p:nvPr/>
        </p:nvPicPr>
        <p:blipFill>
          <a:blip r:embed="rId5"/>
          <a:stretch>
            <a:fillRect/>
          </a:stretch>
        </p:blipFill>
        <p:spPr>
          <a:xfrm>
            <a:off x="304800" y="202551"/>
            <a:ext cx="2780869" cy="1024023"/>
          </a:xfrm>
          <a:prstGeom prst="rect">
            <a:avLst/>
          </a:prstGeom>
        </p:spPr>
      </p:pic>
      <p:pic>
        <p:nvPicPr>
          <p:cNvPr id="37" name="Picture 3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99225" y="181652"/>
            <a:ext cx="3216175" cy="1069503"/>
          </a:xfrm>
          <a:prstGeom prst="rect">
            <a:avLst/>
          </a:prstGeom>
        </p:spPr>
      </p:pic>
    </p:spTree>
    <p:extLst>
      <p:ext uri="{BB962C8B-B14F-4D97-AF65-F5344CB8AC3E}">
        <p14:creationId xmlns:p14="http://schemas.microsoft.com/office/powerpoint/2010/main" val="2349332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3157"/>
            <a:ext cx="9144000" cy="6858000"/>
            <a:chOff x="0" y="0"/>
            <a:chExt cx="9144000" cy="7086600"/>
          </a:xfrm>
        </p:grpSpPr>
        <p:sp>
          <p:nvSpPr>
            <p:cNvPr id="15" name="Rectangle 14"/>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152400" y="2362200"/>
              <a:ext cx="88392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0" y="0"/>
              <a:ext cx="152399" cy="66707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Title 22"/>
          <p:cNvSpPr>
            <a:spLocks noGrp="1"/>
          </p:cNvSpPr>
          <p:nvPr>
            <p:ph type="title"/>
          </p:nvPr>
        </p:nvSpPr>
        <p:spPr>
          <a:xfrm>
            <a:off x="457200" y="1447800"/>
            <a:ext cx="8229600" cy="762000"/>
          </a:xfrm>
        </p:spPr>
        <p:txBody>
          <a:bodyPr>
            <a:normAutofit/>
          </a:bodyPr>
          <a:lstStyle/>
          <a:p>
            <a:r>
              <a:rPr lang="en-US" b="1" dirty="0" smtClean="0">
                <a:solidFill>
                  <a:schemeClr val="bg1"/>
                </a:solidFill>
              </a:rPr>
              <a:t>Barriers</a:t>
            </a:r>
            <a:endParaRPr lang="en-US" b="1" dirty="0">
              <a:solidFill>
                <a:schemeClr val="bg1"/>
              </a:solidFill>
            </a:endParaRPr>
          </a:p>
        </p:txBody>
      </p:sp>
      <p:sp>
        <p:nvSpPr>
          <p:cNvPr id="34" name="Rectangle 33"/>
          <p:cNvSpPr/>
          <p:nvPr/>
        </p:nvSpPr>
        <p:spPr>
          <a:xfrm>
            <a:off x="4002090" y="2944767"/>
            <a:ext cx="647700" cy="693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718859" y="2406054"/>
            <a:ext cx="5196541" cy="407803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t>Cost</a:t>
            </a:r>
          </a:p>
          <a:p>
            <a:pPr marL="342900" indent="-342900">
              <a:spcAft>
                <a:spcPts val="600"/>
              </a:spcAft>
              <a:buFont typeface="Arial" panose="020B0604020202020204" pitchFamily="34" charset="0"/>
              <a:buChar char="•"/>
            </a:pPr>
            <a:r>
              <a:rPr lang="en-US" sz="2800" dirty="0" smtClean="0"/>
              <a:t>Finding &amp; trusting </a:t>
            </a:r>
            <a:r>
              <a:rPr lang="en-US" sz="2800" dirty="0"/>
              <a:t>a contractor</a:t>
            </a:r>
          </a:p>
          <a:p>
            <a:pPr marL="342900" indent="-342900">
              <a:spcAft>
                <a:spcPts val="600"/>
              </a:spcAft>
              <a:buFont typeface="Arial" panose="020B0604020202020204" pitchFamily="34" charset="0"/>
              <a:buChar char="•"/>
            </a:pPr>
            <a:r>
              <a:rPr lang="en-US" sz="2800" dirty="0" smtClean="0"/>
              <a:t>Not everyone can use </a:t>
            </a:r>
            <a:r>
              <a:rPr lang="en-US" sz="2800" dirty="0" err="1" smtClean="0"/>
              <a:t>HPwES</a:t>
            </a:r>
            <a:endParaRPr lang="en-US" sz="2800" dirty="0" smtClean="0"/>
          </a:p>
          <a:p>
            <a:pPr marL="342900" indent="-342900">
              <a:spcAft>
                <a:spcPts val="600"/>
              </a:spcAft>
              <a:buFont typeface="Arial" panose="020B0604020202020204" pitchFamily="34" charset="0"/>
              <a:buChar char="•"/>
            </a:pPr>
            <a:r>
              <a:rPr lang="en-US" sz="2800" dirty="0"/>
              <a:t>Awareness </a:t>
            </a:r>
            <a:endParaRPr lang="en-US" sz="2800" dirty="0" smtClean="0"/>
          </a:p>
          <a:p>
            <a:pPr marL="342900" indent="-342900">
              <a:spcAft>
                <a:spcPts val="600"/>
              </a:spcAft>
              <a:buFont typeface="Arial" panose="020B0604020202020204" pitchFamily="34" charset="0"/>
              <a:buChar char="•"/>
            </a:pPr>
            <a:r>
              <a:rPr lang="en-US" sz="2800" dirty="0" smtClean="0"/>
              <a:t>Complexity </a:t>
            </a:r>
          </a:p>
          <a:p>
            <a:pPr marL="342900" indent="-342900">
              <a:spcAft>
                <a:spcPts val="600"/>
              </a:spcAft>
              <a:buFont typeface="Arial" panose="020B0604020202020204" pitchFamily="34" charset="0"/>
              <a:buChar char="•"/>
            </a:pPr>
            <a:r>
              <a:rPr lang="en-US" sz="2800" dirty="0" smtClean="0"/>
              <a:t>Norming </a:t>
            </a:r>
          </a:p>
          <a:p>
            <a:pPr marL="342900" indent="-342900">
              <a:spcAft>
                <a:spcPts val="600"/>
              </a:spcAft>
              <a:buFont typeface="Arial" panose="020B0604020202020204" pitchFamily="34" charset="0"/>
              <a:buChar char="•"/>
            </a:pPr>
            <a:r>
              <a:rPr lang="en-US" sz="2800" dirty="0"/>
              <a:t>Inertia</a:t>
            </a:r>
          </a:p>
          <a:p>
            <a:pPr marL="342900" indent="-342900">
              <a:spcAft>
                <a:spcPts val="600"/>
              </a:spcAft>
              <a:buFont typeface="Arial" panose="020B0604020202020204" pitchFamily="34" charset="0"/>
              <a:buChar char="•"/>
            </a:pPr>
            <a:r>
              <a:rPr lang="en-US" sz="2800" dirty="0" smtClean="0"/>
              <a:t>Low fuel </a:t>
            </a:r>
            <a:r>
              <a:rPr lang="en-US" sz="2800" dirty="0" smtClean="0"/>
              <a:t>costs, weather</a:t>
            </a:r>
            <a:endParaRPr lang="en-US" sz="2800" dirty="0"/>
          </a:p>
        </p:txBody>
      </p:sp>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2437706"/>
            <a:ext cx="3657600" cy="4014737"/>
          </a:xfrm>
          <a:prstGeom prst="rect">
            <a:avLst/>
          </a:prstGeom>
        </p:spPr>
      </p:pic>
      <p:sp>
        <p:nvSpPr>
          <p:cNvPr id="25" name="Rectangle 24"/>
          <p:cNvSpPr/>
          <p:nvPr/>
        </p:nvSpPr>
        <p:spPr>
          <a:xfrm>
            <a:off x="-304800" y="252471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13871" y="2795145"/>
            <a:ext cx="2587812" cy="3633694"/>
          </a:xfrm>
          <a:custGeom>
            <a:avLst/>
            <a:gdLst>
              <a:gd name="connsiteX0" fmla="*/ 2545977 w 2587812"/>
              <a:gd name="connsiteY0" fmla="*/ 125506 h 3633694"/>
              <a:gd name="connsiteX1" fmla="*/ 2540000 w 2587812"/>
              <a:gd name="connsiteY1" fmla="*/ 185271 h 3633694"/>
              <a:gd name="connsiteX2" fmla="*/ 2587812 w 2587812"/>
              <a:gd name="connsiteY2" fmla="*/ 316753 h 3633694"/>
              <a:gd name="connsiteX3" fmla="*/ 2516095 w 2587812"/>
              <a:gd name="connsiteY3" fmla="*/ 370541 h 3633694"/>
              <a:gd name="connsiteX4" fmla="*/ 2486212 w 2587812"/>
              <a:gd name="connsiteY4" fmla="*/ 472141 h 3633694"/>
              <a:gd name="connsiteX5" fmla="*/ 2408518 w 2587812"/>
              <a:gd name="connsiteY5" fmla="*/ 549836 h 3633694"/>
              <a:gd name="connsiteX6" fmla="*/ 2504142 w 2587812"/>
              <a:gd name="connsiteY6" fmla="*/ 723153 h 3633694"/>
              <a:gd name="connsiteX7" fmla="*/ 2510118 w 2587812"/>
              <a:gd name="connsiteY7" fmla="*/ 800847 h 3633694"/>
              <a:gd name="connsiteX8" fmla="*/ 2450353 w 2587812"/>
              <a:gd name="connsiteY8" fmla="*/ 812800 h 3633694"/>
              <a:gd name="connsiteX9" fmla="*/ 2468283 w 2587812"/>
              <a:gd name="connsiteY9" fmla="*/ 866589 h 3633694"/>
              <a:gd name="connsiteX10" fmla="*/ 2450353 w 2587812"/>
              <a:gd name="connsiteY10" fmla="*/ 908424 h 3633694"/>
              <a:gd name="connsiteX11" fmla="*/ 2384612 w 2587812"/>
              <a:gd name="connsiteY11" fmla="*/ 950259 h 3633694"/>
              <a:gd name="connsiteX12" fmla="*/ 2342777 w 2587812"/>
              <a:gd name="connsiteY12" fmla="*/ 1027953 h 3633694"/>
              <a:gd name="connsiteX13" fmla="*/ 2205318 w 2587812"/>
              <a:gd name="connsiteY13" fmla="*/ 1051859 h 3633694"/>
              <a:gd name="connsiteX14" fmla="*/ 2163483 w 2587812"/>
              <a:gd name="connsiteY14" fmla="*/ 1117600 h 3633694"/>
              <a:gd name="connsiteX15" fmla="*/ 2133600 w 2587812"/>
              <a:gd name="connsiteY15" fmla="*/ 1135530 h 3633694"/>
              <a:gd name="connsiteX16" fmla="*/ 2067859 w 2587812"/>
              <a:gd name="connsiteY16" fmla="*/ 1117600 h 3633694"/>
              <a:gd name="connsiteX17" fmla="*/ 2037977 w 2587812"/>
              <a:gd name="connsiteY17" fmla="*/ 1153459 h 3633694"/>
              <a:gd name="connsiteX18" fmla="*/ 1990165 w 2587812"/>
              <a:gd name="connsiteY18" fmla="*/ 1141506 h 3633694"/>
              <a:gd name="connsiteX19" fmla="*/ 1966259 w 2587812"/>
              <a:gd name="connsiteY19" fmla="*/ 1153459 h 3633694"/>
              <a:gd name="connsiteX20" fmla="*/ 1924424 w 2587812"/>
              <a:gd name="connsiteY20" fmla="*/ 1165412 h 3633694"/>
              <a:gd name="connsiteX21" fmla="*/ 1864659 w 2587812"/>
              <a:gd name="connsiteY21" fmla="*/ 1255059 h 3633694"/>
              <a:gd name="connsiteX22" fmla="*/ 1715247 w 2587812"/>
              <a:gd name="connsiteY22" fmla="*/ 1231153 h 3633694"/>
              <a:gd name="connsiteX23" fmla="*/ 1733177 w 2587812"/>
              <a:gd name="connsiteY23" fmla="*/ 1344706 h 3633694"/>
              <a:gd name="connsiteX24" fmla="*/ 1577789 w 2587812"/>
              <a:gd name="connsiteY24" fmla="*/ 1356659 h 3633694"/>
              <a:gd name="connsiteX25" fmla="*/ 1529977 w 2587812"/>
              <a:gd name="connsiteY25" fmla="*/ 1500094 h 3633694"/>
              <a:gd name="connsiteX26" fmla="*/ 1392518 w 2587812"/>
              <a:gd name="connsiteY26" fmla="*/ 1434353 h 3633694"/>
              <a:gd name="connsiteX27" fmla="*/ 1326777 w 2587812"/>
              <a:gd name="connsiteY27" fmla="*/ 1547906 h 3633694"/>
              <a:gd name="connsiteX28" fmla="*/ 1267012 w 2587812"/>
              <a:gd name="connsiteY28" fmla="*/ 1547906 h 3633694"/>
              <a:gd name="connsiteX29" fmla="*/ 1290918 w 2587812"/>
              <a:gd name="connsiteY29" fmla="*/ 1679389 h 3633694"/>
              <a:gd name="connsiteX30" fmla="*/ 1159436 w 2587812"/>
              <a:gd name="connsiteY30" fmla="*/ 1631577 h 3633694"/>
              <a:gd name="connsiteX31" fmla="*/ 974165 w 2587812"/>
              <a:gd name="connsiteY31" fmla="*/ 1918447 h 3633694"/>
              <a:gd name="connsiteX32" fmla="*/ 1105647 w 2587812"/>
              <a:gd name="connsiteY32" fmla="*/ 1978212 h 3633694"/>
              <a:gd name="connsiteX33" fmla="*/ 998071 w 2587812"/>
              <a:gd name="connsiteY33" fmla="*/ 2271059 h 3633694"/>
              <a:gd name="connsiteX34" fmla="*/ 1135530 w 2587812"/>
              <a:gd name="connsiteY34" fmla="*/ 2330824 h 3633694"/>
              <a:gd name="connsiteX35" fmla="*/ 1111624 w 2587812"/>
              <a:gd name="connsiteY35" fmla="*/ 2593789 h 3633694"/>
              <a:gd name="connsiteX36" fmla="*/ 1093695 w 2587812"/>
              <a:gd name="connsiteY36" fmla="*/ 2820894 h 3633694"/>
              <a:gd name="connsiteX37" fmla="*/ 1099671 w 2587812"/>
              <a:gd name="connsiteY37" fmla="*/ 2898589 h 3633694"/>
              <a:gd name="connsiteX38" fmla="*/ 1081742 w 2587812"/>
              <a:gd name="connsiteY38" fmla="*/ 2910541 h 3633694"/>
              <a:gd name="connsiteX39" fmla="*/ 1075765 w 2587812"/>
              <a:gd name="connsiteY39" fmla="*/ 2928471 h 3633694"/>
              <a:gd name="connsiteX40" fmla="*/ 1093695 w 2587812"/>
              <a:gd name="connsiteY40" fmla="*/ 2970306 h 3633694"/>
              <a:gd name="connsiteX41" fmla="*/ 1129553 w 2587812"/>
              <a:gd name="connsiteY41" fmla="*/ 2982259 h 3633694"/>
              <a:gd name="connsiteX42" fmla="*/ 1243106 w 2587812"/>
              <a:gd name="connsiteY42" fmla="*/ 2946400 h 3633694"/>
              <a:gd name="connsiteX43" fmla="*/ 1213224 w 2587812"/>
              <a:gd name="connsiteY43" fmla="*/ 3113741 h 3633694"/>
              <a:gd name="connsiteX44" fmla="*/ 1362636 w 2587812"/>
              <a:gd name="connsiteY44" fmla="*/ 3137647 h 3633694"/>
              <a:gd name="connsiteX45" fmla="*/ 1356659 w 2587812"/>
              <a:gd name="connsiteY45" fmla="*/ 3161553 h 3633694"/>
              <a:gd name="connsiteX46" fmla="*/ 1278965 w 2587812"/>
              <a:gd name="connsiteY46" fmla="*/ 3197412 h 3633694"/>
              <a:gd name="connsiteX47" fmla="*/ 1290918 w 2587812"/>
              <a:gd name="connsiteY47" fmla="*/ 3281083 h 3633694"/>
              <a:gd name="connsiteX48" fmla="*/ 1249083 w 2587812"/>
              <a:gd name="connsiteY48" fmla="*/ 3310965 h 3633694"/>
              <a:gd name="connsiteX49" fmla="*/ 1278965 w 2587812"/>
              <a:gd name="connsiteY49" fmla="*/ 3472330 h 3633694"/>
              <a:gd name="connsiteX50" fmla="*/ 1356659 w 2587812"/>
              <a:gd name="connsiteY50" fmla="*/ 3556000 h 3633694"/>
              <a:gd name="connsiteX51" fmla="*/ 1386542 w 2587812"/>
              <a:gd name="connsiteY51" fmla="*/ 3633694 h 3633694"/>
              <a:gd name="connsiteX52" fmla="*/ 0 w 2587812"/>
              <a:gd name="connsiteY52" fmla="*/ 3597836 h 3633694"/>
              <a:gd name="connsiteX53" fmla="*/ 95624 w 2587812"/>
              <a:gd name="connsiteY53" fmla="*/ 0 h 3633694"/>
              <a:gd name="connsiteX54" fmla="*/ 2545977 w 2587812"/>
              <a:gd name="connsiteY54" fmla="*/ 125506 h 363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87812" h="3633694">
                <a:moveTo>
                  <a:pt x="2545977" y="125506"/>
                </a:moveTo>
                <a:lnTo>
                  <a:pt x="2540000" y="185271"/>
                </a:lnTo>
                <a:lnTo>
                  <a:pt x="2587812" y="316753"/>
                </a:lnTo>
                <a:lnTo>
                  <a:pt x="2516095" y="370541"/>
                </a:lnTo>
                <a:lnTo>
                  <a:pt x="2486212" y="472141"/>
                </a:lnTo>
                <a:lnTo>
                  <a:pt x="2408518" y="549836"/>
                </a:lnTo>
                <a:lnTo>
                  <a:pt x="2504142" y="723153"/>
                </a:lnTo>
                <a:lnTo>
                  <a:pt x="2510118" y="800847"/>
                </a:lnTo>
                <a:lnTo>
                  <a:pt x="2450353" y="812800"/>
                </a:lnTo>
                <a:lnTo>
                  <a:pt x="2468283" y="866589"/>
                </a:lnTo>
                <a:lnTo>
                  <a:pt x="2450353" y="908424"/>
                </a:lnTo>
                <a:lnTo>
                  <a:pt x="2384612" y="950259"/>
                </a:lnTo>
                <a:lnTo>
                  <a:pt x="2342777" y="1027953"/>
                </a:lnTo>
                <a:lnTo>
                  <a:pt x="2205318" y="1051859"/>
                </a:lnTo>
                <a:lnTo>
                  <a:pt x="2163483" y="1117600"/>
                </a:lnTo>
                <a:lnTo>
                  <a:pt x="2133600" y="1135530"/>
                </a:lnTo>
                <a:lnTo>
                  <a:pt x="2067859" y="1117600"/>
                </a:lnTo>
                <a:lnTo>
                  <a:pt x="2037977" y="1153459"/>
                </a:lnTo>
                <a:lnTo>
                  <a:pt x="1990165" y="1141506"/>
                </a:lnTo>
                <a:lnTo>
                  <a:pt x="1966259" y="1153459"/>
                </a:lnTo>
                <a:lnTo>
                  <a:pt x="1924424" y="1165412"/>
                </a:lnTo>
                <a:lnTo>
                  <a:pt x="1864659" y="1255059"/>
                </a:lnTo>
                <a:lnTo>
                  <a:pt x="1715247" y="1231153"/>
                </a:lnTo>
                <a:lnTo>
                  <a:pt x="1733177" y="1344706"/>
                </a:lnTo>
                <a:lnTo>
                  <a:pt x="1577789" y="1356659"/>
                </a:lnTo>
                <a:lnTo>
                  <a:pt x="1529977" y="1500094"/>
                </a:lnTo>
                <a:lnTo>
                  <a:pt x="1392518" y="1434353"/>
                </a:lnTo>
                <a:lnTo>
                  <a:pt x="1326777" y="1547906"/>
                </a:lnTo>
                <a:lnTo>
                  <a:pt x="1267012" y="1547906"/>
                </a:lnTo>
                <a:lnTo>
                  <a:pt x="1290918" y="1679389"/>
                </a:lnTo>
                <a:lnTo>
                  <a:pt x="1159436" y="1631577"/>
                </a:lnTo>
                <a:lnTo>
                  <a:pt x="974165" y="1918447"/>
                </a:lnTo>
                <a:lnTo>
                  <a:pt x="1105647" y="1978212"/>
                </a:lnTo>
                <a:lnTo>
                  <a:pt x="998071" y="2271059"/>
                </a:lnTo>
                <a:lnTo>
                  <a:pt x="1135530" y="2330824"/>
                </a:lnTo>
                <a:lnTo>
                  <a:pt x="1111624" y="2593789"/>
                </a:lnTo>
                <a:lnTo>
                  <a:pt x="1093695" y="2820894"/>
                </a:lnTo>
                <a:cubicBezTo>
                  <a:pt x="1097710" y="2838964"/>
                  <a:pt x="1114447" y="2876424"/>
                  <a:pt x="1099671" y="2898589"/>
                </a:cubicBezTo>
                <a:cubicBezTo>
                  <a:pt x="1095687" y="2904565"/>
                  <a:pt x="1087718" y="2906557"/>
                  <a:pt x="1081742" y="2910541"/>
                </a:cubicBezTo>
                <a:cubicBezTo>
                  <a:pt x="1079750" y="2916518"/>
                  <a:pt x="1074984" y="2922220"/>
                  <a:pt x="1075765" y="2928471"/>
                </a:cubicBezTo>
                <a:cubicBezTo>
                  <a:pt x="1076899" y="2937544"/>
                  <a:pt x="1088099" y="2959116"/>
                  <a:pt x="1093695" y="2970306"/>
                </a:cubicBezTo>
                <a:lnTo>
                  <a:pt x="1129553" y="2982259"/>
                </a:lnTo>
                <a:lnTo>
                  <a:pt x="1243106" y="2946400"/>
                </a:lnTo>
                <a:lnTo>
                  <a:pt x="1213224" y="3113741"/>
                </a:lnTo>
                <a:lnTo>
                  <a:pt x="1362636" y="3137647"/>
                </a:lnTo>
                <a:lnTo>
                  <a:pt x="1356659" y="3161553"/>
                </a:lnTo>
                <a:lnTo>
                  <a:pt x="1278965" y="3197412"/>
                </a:lnTo>
                <a:lnTo>
                  <a:pt x="1290918" y="3281083"/>
                </a:lnTo>
                <a:lnTo>
                  <a:pt x="1249083" y="3310965"/>
                </a:lnTo>
                <a:lnTo>
                  <a:pt x="1278965" y="3472330"/>
                </a:lnTo>
                <a:lnTo>
                  <a:pt x="1356659" y="3556000"/>
                </a:lnTo>
                <a:lnTo>
                  <a:pt x="1386542" y="3633694"/>
                </a:lnTo>
                <a:lnTo>
                  <a:pt x="0" y="3597836"/>
                </a:lnTo>
                <a:lnTo>
                  <a:pt x="95624" y="0"/>
                </a:lnTo>
                <a:lnTo>
                  <a:pt x="2545977" y="12550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18459" y="3990439"/>
            <a:ext cx="968188" cy="1936377"/>
          </a:xfrm>
          <a:custGeom>
            <a:avLst/>
            <a:gdLst>
              <a:gd name="connsiteX0" fmla="*/ 926353 w 968188"/>
              <a:gd name="connsiteY0" fmla="*/ 17930 h 1936377"/>
              <a:gd name="connsiteX1" fmla="*/ 956235 w 968188"/>
              <a:gd name="connsiteY1" fmla="*/ 125506 h 1936377"/>
              <a:gd name="connsiteX2" fmla="*/ 938306 w 968188"/>
              <a:gd name="connsiteY2" fmla="*/ 221130 h 1936377"/>
              <a:gd name="connsiteX3" fmla="*/ 968188 w 968188"/>
              <a:gd name="connsiteY3" fmla="*/ 286871 h 1936377"/>
              <a:gd name="connsiteX4" fmla="*/ 956235 w 968188"/>
              <a:gd name="connsiteY4" fmla="*/ 358589 h 1936377"/>
              <a:gd name="connsiteX5" fmla="*/ 872565 w 968188"/>
              <a:gd name="connsiteY5" fmla="*/ 442259 h 1936377"/>
              <a:gd name="connsiteX6" fmla="*/ 866588 w 968188"/>
              <a:gd name="connsiteY6" fmla="*/ 567765 h 1936377"/>
              <a:gd name="connsiteX7" fmla="*/ 776941 w 968188"/>
              <a:gd name="connsiteY7" fmla="*/ 639483 h 1936377"/>
              <a:gd name="connsiteX8" fmla="*/ 782917 w 968188"/>
              <a:gd name="connsiteY8" fmla="*/ 759012 h 1936377"/>
              <a:gd name="connsiteX9" fmla="*/ 651435 w 968188"/>
              <a:gd name="connsiteY9" fmla="*/ 878542 h 1936377"/>
              <a:gd name="connsiteX10" fmla="*/ 621553 w 968188"/>
              <a:gd name="connsiteY10" fmla="*/ 974165 h 1936377"/>
              <a:gd name="connsiteX11" fmla="*/ 597647 w 968188"/>
              <a:gd name="connsiteY11" fmla="*/ 1045883 h 1936377"/>
              <a:gd name="connsiteX12" fmla="*/ 537882 w 968188"/>
              <a:gd name="connsiteY12" fmla="*/ 1069789 h 1936377"/>
              <a:gd name="connsiteX13" fmla="*/ 513976 w 968188"/>
              <a:gd name="connsiteY13" fmla="*/ 1189318 h 1936377"/>
              <a:gd name="connsiteX14" fmla="*/ 525929 w 968188"/>
              <a:gd name="connsiteY14" fmla="*/ 1231153 h 1936377"/>
              <a:gd name="connsiteX15" fmla="*/ 490070 w 968188"/>
              <a:gd name="connsiteY15" fmla="*/ 1368612 h 1936377"/>
              <a:gd name="connsiteX16" fmla="*/ 496047 w 968188"/>
              <a:gd name="connsiteY16" fmla="*/ 1434353 h 1936377"/>
              <a:gd name="connsiteX17" fmla="*/ 502023 w 968188"/>
              <a:gd name="connsiteY17" fmla="*/ 1506071 h 1936377"/>
              <a:gd name="connsiteX18" fmla="*/ 466165 w 968188"/>
              <a:gd name="connsiteY18" fmla="*/ 1565836 h 1936377"/>
              <a:gd name="connsiteX19" fmla="*/ 460188 w 968188"/>
              <a:gd name="connsiteY19" fmla="*/ 1631577 h 1936377"/>
              <a:gd name="connsiteX20" fmla="*/ 436282 w 968188"/>
              <a:gd name="connsiteY20" fmla="*/ 1739153 h 1936377"/>
              <a:gd name="connsiteX21" fmla="*/ 460188 w 968188"/>
              <a:gd name="connsiteY21" fmla="*/ 1810871 h 1936377"/>
              <a:gd name="connsiteX22" fmla="*/ 430306 w 968188"/>
              <a:gd name="connsiteY22" fmla="*/ 1852706 h 1936377"/>
              <a:gd name="connsiteX23" fmla="*/ 436282 w 968188"/>
              <a:gd name="connsiteY23" fmla="*/ 1936377 h 1936377"/>
              <a:gd name="connsiteX24" fmla="*/ 173317 w 968188"/>
              <a:gd name="connsiteY24" fmla="*/ 1930400 h 1936377"/>
              <a:gd name="connsiteX25" fmla="*/ 0 w 968188"/>
              <a:gd name="connsiteY25" fmla="*/ 573742 h 1936377"/>
              <a:gd name="connsiteX26" fmla="*/ 717176 w 968188"/>
              <a:gd name="connsiteY26" fmla="*/ 0 h 1936377"/>
              <a:gd name="connsiteX27" fmla="*/ 926353 w 968188"/>
              <a:gd name="connsiteY27" fmla="*/ 17930 h 193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8188" h="1936377">
                <a:moveTo>
                  <a:pt x="926353" y="17930"/>
                </a:moveTo>
                <a:lnTo>
                  <a:pt x="956235" y="125506"/>
                </a:lnTo>
                <a:lnTo>
                  <a:pt x="938306" y="221130"/>
                </a:lnTo>
                <a:lnTo>
                  <a:pt x="968188" y="286871"/>
                </a:lnTo>
                <a:lnTo>
                  <a:pt x="956235" y="358589"/>
                </a:lnTo>
                <a:lnTo>
                  <a:pt x="872565" y="442259"/>
                </a:lnTo>
                <a:lnTo>
                  <a:pt x="866588" y="567765"/>
                </a:lnTo>
                <a:lnTo>
                  <a:pt x="776941" y="639483"/>
                </a:lnTo>
                <a:lnTo>
                  <a:pt x="782917" y="759012"/>
                </a:lnTo>
                <a:lnTo>
                  <a:pt x="651435" y="878542"/>
                </a:lnTo>
                <a:lnTo>
                  <a:pt x="621553" y="974165"/>
                </a:lnTo>
                <a:lnTo>
                  <a:pt x="597647" y="1045883"/>
                </a:lnTo>
                <a:lnTo>
                  <a:pt x="537882" y="1069789"/>
                </a:lnTo>
                <a:lnTo>
                  <a:pt x="513976" y="1189318"/>
                </a:lnTo>
                <a:lnTo>
                  <a:pt x="525929" y="1231153"/>
                </a:lnTo>
                <a:lnTo>
                  <a:pt x="490070" y="1368612"/>
                </a:lnTo>
                <a:lnTo>
                  <a:pt x="496047" y="1434353"/>
                </a:lnTo>
                <a:lnTo>
                  <a:pt x="502023" y="1506071"/>
                </a:lnTo>
                <a:lnTo>
                  <a:pt x="466165" y="1565836"/>
                </a:lnTo>
                <a:lnTo>
                  <a:pt x="460188" y="1631577"/>
                </a:lnTo>
                <a:lnTo>
                  <a:pt x="436282" y="1739153"/>
                </a:lnTo>
                <a:lnTo>
                  <a:pt x="460188" y="1810871"/>
                </a:lnTo>
                <a:lnTo>
                  <a:pt x="430306" y="1852706"/>
                </a:lnTo>
                <a:lnTo>
                  <a:pt x="436282" y="1936377"/>
                </a:lnTo>
                <a:lnTo>
                  <a:pt x="173317" y="1930400"/>
                </a:lnTo>
                <a:lnTo>
                  <a:pt x="0" y="573742"/>
                </a:lnTo>
                <a:lnTo>
                  <a:pt x="717176" y="0"/>
                </a:lnTo>
                <a:lnTo>
                  <a:pt x="926353" y="1793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 y="107456"/>
            <a:ext cx="152399" cy="645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2863758" y="2944767"/>
            <a:ext cx="598114" cy="965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9225" y="181652"/>
            <a:ext cx="3216175" cy="1069503"/>
          </a:xfrm>
          <a:prstGeom prst="rect">
            <a:avLst/>
          </a:prstGeom>
        </p:spPr>
      </p:pic>
      <p:pic>
        <p:nvPicPr>
          <p:cNvPr id="4" name="Picture 3"/>
          <p:cNvPicPr>
            <a:picLocks noChangeAspect="1"/>
          </p:cNvPicPr>
          <p:nvPr/>
        </p:nvPicPr>
        <p:blipFill>
          <a:blip r:embed="rId5"/>
          <a:stretch>
            <a:fillRect/>
          </a:stretch>
        </p:blipFill>
        <p:spPr>
          <a:xfrm>
            <a:off x="304800" y="202551"/>
            <a:ext cx="2780869" cy="1024023"/>
          </a:xfrm>
          <a:prstGeom prst="rect">
            <a:avLst/>
          </a:prstGeom>
        </p:spPr>
      </p:pic>
    </p:spTree>
    <p:extLst>
      <p:ext uri="{BB962C8B-B14F-4D97-AF65-F5344CB8AC3E}">
        <p14:creationId xmlns:p14="http://schemas.microsoft.com/office/powerpoint/2010/main" val="3004745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9"/>
          <p:cNvGrpSpPr/>
          <p:nvPr/>
        </p:nvGrpSpPr>
        <p:grpSpPr>
          <a:xfrm>
            <a:off x="0" y="0"/>
            <a:ext cx="9144000" cy="6858000"/>
            <a:chOff x="0" y="0"/>
            <a:chExt cx="9144000" cy="7086600"/>
          </a:xfrm>
        </p:grpSpPr>
        <p:pic>
          <p:nvPicPr>
            <p:cNvPr id="9" name="Picture 8" descr="LOGO Solarize Upper Valley (colo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2400" y="204537"/>
              <a:ext cx="3886200" cy="1090863"/>
            </a:xfrm>
            <a:prstGeom prst="rect">
              <a:avLst/>
            </a:prstGeom>
          </p:spPr>
        </p:pic>
        <p:pic>
          <p:nvPicPr>
            <p:cNvPr id="10" name="Picture 9" descr="VC_LogoLockUp_blu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801" y="228600"/>
              <a:ext cx="4419599" cy="1423642"/>
            </a:xfrm>
            <a:prstGeom prst="rect">
              <a:avLst/>
            </a:prstGeom>
          </p:spPr>
        </p:pic>
        <p:sp>
          <p:nvSpPr>
            <p:cNvPr id="11" name="Rectangle 10"/>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52400" y="204537"/>
              <a:ext cx="8839200" cy="6653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0" y="0"/>
            <a:ext cx="9131060" cy="6858000"/>
          </a:xfrm>
          <a:prstGeom prst="rect">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81600" y="2057400"/>
            <a:ext cx="4280542" cy="4801314"/>
          </a:xfrm>
          <a:prstGeom prst="rect">
            <a:avLst/>
          </a:prstGeom>
          <a:noFill/>
        </p:spPr>
        <p:txBody>
          <a:bodyPr wrap="square" rtlCol="0">
            <a:spAutoFit/>
          </a:bodyPr>
          <a:lstStyle/>
          <a:p>
            <a:pPr marL="285750" indent="-285750">
              <a:buFont typeface="Wingdings" panose="05000000000000000000" pitchFamily="2" charset="2"/>
              <a:buChar char="ü"/>
            </a:pPr>
            <a:r>
              <a:rPr lang="en-US" sz="3200" dirty="0">
                <a:solidFill>
                  <a:srgbClr val="E8592C"/>
                </a:solidFill>
              </a:rPr>
              <a:t> </a:t>
            </a:r>
            <a:r>
              <a:rPr lang="en-US" sz="2800" dirty="0" smtClean="0">
                <a:solidFill>
                  <a:srgbClr val="E8592C"/>
                </a:solidFill>
              </a:rPr>
              <a:t>$100 audit for ALL</a:t>
            </a:r>
            <a:endParaRPr lang="en-US" sz="2800" dirty="0">
              <a:solidFill>
                <a:srgbClr val="E8592C"/>
              </a:solidFill>
            </a:endParaRPr>
          </a:p>
          <a:p>
            <a:endParaRPr lang="en-US" dirty="0" smtClean="0">
              <a:solidFill>
                <a:srgbClr val="E8592C"/>
              </a:solidFill>
            </a:endParaRPr>
          </a:p>
          <a:p>
            <a:pPr marL="285750" indent="-285750">
              <a:buFont typeface="Wingdings" panose="05000000000000000000" pitchFamily="2" charset="2"/>
              <a:buChar char="ü"/>
            </a:pPr>
            <a:r>
              <a:rPr lang="en-US" sz="3200" dirty="0" smtClean="0">
                <a:solidFill>
                  <a:srgbClr val="E8592C"/>
                </a:solidFill>
              </a:rPr>
              <a:t> </a:t>
            </a:r>
            <a:r>
              <a:rPr lang="en-US" sz="2800" dirty="0" smtClean="0">
                <a:solidFill>
                  <a:srgbClr val="E8592C"/>
                </a:solidFill>
              </a:rPr>
              <a:t>Trusted Contractors</a:t>
            </a:r>
            <a:r>
              <a:rPr lang="en-US" sz="3200" dirty="0" smtClean="0">
                <a:solidFill>
                  <a:srgbClr val="E8592C"/>
                </a:solidFill>
              </a:rPr>
              <a:t/>
            </a:r>
            <a:br>
              <a:rPr lang="en-US" sz="3200" dirty="0" smtClean="0">
                <a:solidFill>
                  <a:srgbClr val="E8592C"/>
                </a:solidFill>
              </a:rPr>
            </a:br>
            <a:endParaRPr lang="en-US" dirty="0" smtClean="0">
              <a:solidFill>
                <a:srgbClr val="E8592C"/>
              </a:solidFill>
            </a:endParaRPr>
          </a:p>
          <a:p>
            <a:pPr marL="285750" indent="-285750">
              <a:buFont typeface="Wingdings" panose="05000000000000000000" pitchFamily="2" charset="2"/>
              <a:buChar char="ü"/>
            </a:pPr>
            <a:r>
              <a:rPr lang="en-US" sz="3200" dirty="0" smtClean="0">
                <a:solidFill>
                  <a:srgbClr val="E8592C"/>
                </a:solidFill>
              </a:rPr>
              <a:t> </a:t>
            </a:r>
            <a:r>
              <a:rPr lang="en-US" sz="2800" dirty="0" smtClean="0">
                <a:solidFill>
                  <a:srgbClr val="E8592C"/>
                </a:solidFill>
              </a:rPr>
              <a:t>Volunteer </a:t>
            </a:r>
            <a:r>
              <a:rPr lang="en-US" sz="2800" dirty="0" smtClean="0">
                <a:solidFill>
                  <a:srgbClr val="E8592C"/>
                </a:solidFill>
              </a:rPr>
              <a:t>Support &amp; Shared Participant Info</a:t>
            </a:r>
            <a:endParaRPr lang="en-US" sz="2800" dirty="0" smtClean="0">
              <a:solidFill>
                <a:srgbClr val="E8592C"/>
              </a:solidFill>
            </a:endParaRPr>
          </a:p>
          <a:p>
            <a:endParaRPr lang="en-US" dirty="0">
              <a:solidFill>
                <a:srgbClr val="E8592C"/>
              </a:solidFill>
            </a:endParaRPr>
          </a:p>
          <a:p>
            <a:endParaRPr lang="en-US" dirty="0" smtClean="0">
              <a:solidFill>
                <a:srgbClr val="E8592C"/>
              </a:solidFill>
            </a:endParaRPr>
          </a:p>
          <a:p>
            <a:endParaRPr lang="en-US" dirty="0" smtClean="0">
              <a:solidFill>
                <a:srgbClr val="E8592C"/>
              </a:solidFill>
            </a:endParaRPr>
          </a:p>
          <a:p>
            <a:pPr marL="285750" indent="-285750">
              <a:buFont typeface="Wingdings" panose="05000000000000000000" pitchFamily="2" charset="2"/>
              <a:buChar char="ü"/>
            </a:pPr>
            <a:r>
              <a:rPr lang="en-US" sz="2800" dirty="0" smtClean="0">
                <a:solidFill>
                  <a:srgbClr val="E8592C"/>
                </a:solidFill>
              </a:rPr>
              <a:t> Deadlines</a:t>
            </a:r>
            <a:r>
              <a:rPr lang="en-US" sz="3200" dirty="0" smtClean="0">
                <a:solidFill>
                  <a:srgbClr val="E8592C"/>
                </a:solidFill>
              </a:rPr>
              <a:t/>
            </a:r>
            <a:br>
              <a:rPr lang="en-US" sz="3200" dirty="0" smtClean="0">
                <a:solidFill>
                  <a:srgbClr val="E8592C"/>
                </a:solidFill>
              </a:rPr>
            </a:br>
            <a:endParaRPr lang="en-US" dirty="0" smtClean="0">
              <a:solidFill>
                <a:srgbClr val="E8592C"/>
              </a:solidFill>
            </a:endParaRPr>
          </a:p>
          <a:p>
            <a:pPr marL="285750" indent="-285750">
              <a:buFont typeface="Wingdings" panose="05000000000000000000" pitchFamily="2" charset="2"/>
              <a:buChar char="ü"/>
            </a:pPr>
            <a:r>
              <a:rPr lang="en-US" sz="2800" dirty="0" smtClean="0">
                <a:solidFill>
                  <a:srgbClr val="E8592C"/>
                </a:solidFill>
              </a:rPr>
              <a:t> Incentives</a:t>
            </a:r>
          </a:p>
          <a:p>
            <a:pPr marL="285750" indent="-285750">
              <a:buFont typeface="Wingdings" panose="05000000000000000000" pitchFamily="2" charset="2"/>
              <a:buChar char="ü"/>
            </a:pPr>
            <a:endParaRPr lang="en-US" dirty="0">
              <a:solidFill>
                <a:srgbClr val="E8592C"/>
              </a:solidFill>
            </a:endParaRPr>
          </a:p>
        </p:txBody>
      </p:sp>
      <p:sp>
        <p:nvSpPr>
          <p:cNvPr id="18" name="TextBox 17"/>
          <p:cNvSpPr txBox="1"/>
          <p:nvPr/>
        </p:nvSpPr>
        <p:spPr>
          <a:xfrm>
            <a:off x="474785" y="737419"/>
            <a:ext cx="4549726" cy="5873403"/>
          </a:xfrm>
          <a:prstGeom prst="rect">
            <a:avLst/>
          </a:prstGeom>
          <a:noFill/>
        </p:spPr>
        <p:txBody>
          <a:bodyPr wrap="square" rtlCol="0">
            <a:spAutoFit/>
          </a:bodyPr>
          <a:lstStyle/>
          <a:p>
            <a:pPr algn="ctr"/>
            <a:r>
              <a:rPr lang="en-US" sz="4000" b="1" dirty="0" smtClean="0"/>
              <a:t>Barriers</a:t>
            </a:r>
            <a:br>
              <a:rPr lang="en-US" sz="4000" b="1" dirty="0" smtClean="0"/>
            </a:br>
            <a:r>
              <a:rPr lang="en-US" b="1" dirty="0" smtClean="0"/>
              <a:t/>
            </a:r>
            <a:br>
              <a:rPr lang="en-US" b="1" dirty="0" smtClean="0"/>
            </a:br>
            <a:endParaRPr lang="en-US" sz="1200" b="1" dirty="0" smtClean="0"/>
          </a:p>
          <a:p>
            <a:pPr marL="342900" indent="-342900">
              <a:spcAft>
                <a:spcPts val="1400"/>
              </a:spcAft>
              <a:buFont typeface="Arial" panose="020B0604020202020204" pitchFamily="34" charset="0"/>
              <a:buChar char="•"/>
            </a:pPr>
            <a:r>
              <a:rPr lang="en-US" sz="2800" dirty="0" smtClean="0"/>
              <a:t>Cost </a:t>
            </a:r>
          </a:p>
          <a:p>
            <a:pPr marL="342900" indent="-342900">
              <a:spcAft>
                <a:spcPts val="1400"/>
              </a:spcAft>
              <a:buFont typeface="Arial" panose="020B0604020202020204" pitchFamily="34" charset="0"/>
              <a:buChar char="•"/>
            </a:pPr>
            <a:r>
              <a:rPr lang="en-US" sz="2800" dirty="0"/>
              <a:t>Not all can use </a:t>
            </a:r>
            <a:r>
              <a:rPr lang="en-US" sz="2800" dirty="0" err="1"/>
              <a:t>HPwES</a:t>
            </a:r>
            <a:endParaRPr lang="en-US" sz="2800" dirty="0"/>
          </a:p>
          <a:p>
            <a:pPr marL="342900" indent="-342900">
              <a:spcAft>
                <a:spcPts val="1400"/>
              </a:spcAft>
              <a:buFont typeface="Arial" panose="020B0604020202020204" pitchFamily="34" charset="0"/>
              <a:buChar char="•"/>
            </a:pPr>
            <a:r>
              <a:rPr lang="en-US" sz="2800" dirty="0" smtClean="0"/>
              <a:t>Finding </a:t>
            </a:r>
            <a:r>
              <a:rPr lang="en-US" sz="2800" dirty="0"/>
              <a:t>a contractor</a:t>
            </a:r>
          </a:p>
          <a:p>
            <a:pPr marL="342900" indent="-342900">
              <a:spcAft>
                <a:spcPts val="1400"/>
              </a:spcAft>
              <a:buFont typeface="Arial" panose="020B0604020202020204" pitchFamily="34" charset="0"/>
              <a:buChar char="•"/>
            </a:pPr>
            <a:r>
              <a:rPr lang="en-US" sz="2800" dirty="0" smtClean="0"/>
              <a:t>Awareness</a:t>
            </a:r>
          </a:p>
          <a:p>
            <a:pPr marL="342900" indent="-342900">
              <a:spcAft>
                <a:spcPts val="1400"/>
              </a:spcAft>
              <a:buFont typeface="Arial" panose="020B0604020202020204" pitchFamily="34" charset="0"/>
              <a:buChar char="•"/>
            </a:pPr>
            <a:r>
              <a:rPr lang="en-US" sz="2800" dirty="0" smtClean="0"/>
              <a:t>Complexity </a:t>
            </a:r>
            <a:endParaRPr lang="en-US" sz="2800" dirty="0"/>
          </a:p>
          <a:p>
            <a:pPr marL="342900" indent="-342900">
              <a:spcAft>
                <a:spcPts val="1400"/>
              </a:spcAft>
              <a:buFont typeface="Arial" panose="020B0604020202020204" pitchFamily="34" charset="0"/>
              <a:buChar char="•"/>
            </a:pPr>
            <a:r>
              <a:rPr lang="en-US" sz="2800" dirty="0" smtClean="0"/>
              <a:t>Norming</a:t>
            </a:r>
          </a:p>
          <a:p>
            <a:pPr marL="342900" indent="-342900">
              <a:spcAft>
                <a:spcPts val="1400"/>
              </a:spcAft>
              <a:buFont typeface="Arial" panose="020B0604020202020204" pitchFamily="34" charset="0"/>
              <a:buChar char="•"/>
            </a:pPr>
            <a:r>
              <a:rPr lang="en-US" sz="2800" dirty="0"/>
              <a:t>Inertia</a:t>
            </a:r>
          </a:p>
          <a:p>
            <a:pPr marL="342900" indent="-342900">
              <a:spcAft>
                <a:spcPts val="1400"/>
              </a:spcAft>
              <a:buFont typeface="Arial" panose="020B0604020202020204" pitchFamily="34" charset="0"/>
              <a:buChar char="•"/>
            </a:pPr>
            <a:r>
              <a:rPr lang="en-US" sz="2800" dirty="0" smtClean="0"/>
              <a:t>Low fuel </a:t>
            </a:r>
            <a:r>
              <a:rPr lang="en-US" sz="2800" dirty="0" smtClean="0"/>
              <a:t>costs / weather</a:t>
            </a:r>
            <a:endParaRPr lang="en-US" sz="2800" dirty="0"/>
          </a:p>
        </p:txBody>
      </p:sp>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0711" y="544098"/>
            <a:ext cx="3504731" cy="1165459"/>
          </a:xfrm>
          <a:prstGeom prst="rect">
            <a:avLst/>
          </a:prstGeom>
        </p:spPr>
      </p:pic>
      <p:cxnSp>
        <p:nvCxnSpPr>
          <p:cNvPr id="5" name="Straight Arrow Connector 4"/>
          <p:cNvCxnSpPr/>
          <p:nvPr/>
        </p:nvCxnSpPr>
        <p:spPr>
          <a:xfrm flipV="1">
            <a:off x="4038600" y="3104660"/>
            <a:ext cx="1066800" cy="137178"/>
          </a:xfrm>
          <a:prstGeom prst="straightConnector1">
            <a:avLst/>
          </a:prstGeom>
          <a:ln w="3492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22" name="Right Brace 21"/>
          <p:cNvSpPr/>
          <p:nvPr/>
        </p:nvSpPr>
        <p:spPr>
          <a:xfrm>
            <a:off x="4676136" y="3638448"/>
            <a:ext cx="425709" cy="1597824"/>
          </a:xfrm>
          <a:prstGeom prst="rightBrace">
            <a:avLst>
              <a:gd name="adj1" fmla="val 71875"/>
              <a:gd name="adj2" fmla="val 16409"/>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0" name="Right Brace 29"/>
          <p:cNvSpPr/>
          <p:nvPr/>
        </p:nvSpPr>
        <p:spPr>
          <a:xfrm>
            <a:off x="4676136" y="1941532"/>
            <a:ext cx="380999" cy="918704"/>
          </a:xfrm>
          <a:prstGeom prst="rightBrace">
            <a:avLst>
              <a:gd name="adj1" fmla="val 71875"/>
              <a:gd name="adj2" fmla="val 45603"/>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Right Brace 20"/>
          <p:cNvSpPr/>
          <p:nvPr/>
        </p:nvSpPr>
        <p:spPr>
          <a:xfrm>
            <a:off x="4676136" y="5431722"/>
            <a:ext cx="380999" cy="1106129"/>
          </a:xfrm>
          <a:prstGeom prst="rightBrace">
            <a:avLst>
              <a:gd name="adj1" fmla="val 71875"/>
              <a:gd name="adj2" fmla="val 444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60498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9"/>
          <p:cNvGrpSpPr/>
          <p:nvPr/>
        </p:nvGrpSpPr>
        <p:grpSpPr>
          <a:xfrm>
            <a:off x="0" y="0"/>
            <a:ext cx="9144000" cy="6858000"/>
            <a:chOff x="0" y="0"/>
            <a:chExt cx="9144000" cy="7086600"/>
          </a:xfrm>
        </p:grpSpPr>
        <p:pic>
          <p:nvPicPr>
            <p:cNvPr id="9" name="Picture 8" descr="LOGO Solarize Upper Valley (colo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2400" y="204537"/>
              <a:ext cx="3886200" cy="1090863"/>
            </a:xfrm>
            <a:prstGeom prst="rect">
              <a:avLst/>
            </a:prstGeom>
          </p:spPr>
        </p:pic>
        <p:pic>
          <p:nvPicPr>
            <p:cNvPr id="10" name="Picture 9" descr="VC_LogoLockUp_blu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801" y="228600"/>
              <a:ext cx="4419599" cy="1423642"/>
            </a:xfrm>
            <a:prstGeom prst="rect">
              <a:avLst/>
            </a:prstGeom>
          </p:spPr>
        </p:pic>
        <p:sp>
          <p:nvSpPr>
            <p:cNvPr id="11" name="Rectangle 10"/>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52400" y="204537"/>
              <a:ext cx="8839200" cy="6653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6000" y="304800"/>
            <a:ext cx="4559808" cy="1516313"/>
          </a:xfrm>
          <a:prstGeom prst="rect">
            <a:avLst/>
          </a:prstGeom>
        </p:spPr>
      </p:pic>
      <p:sp>
        <p:nvSpPr>
          <p:cNvPr id="13" name="Rectangle 12"/>
          <p:cNvSpPr/>
          <p:nvPr/>
        </p:nvSpPr>
        <p:spPr>
          <a:xfrm>
            <a:off x="0" y="0"/>
            <a:ext cx="9131060" cy="6858000"/>
          </a:xfrm>
          <a:prstGeom prst="rect">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395" y="1954809"/>
            <a:ext cx="3269757" cy="2179838"/>
          </a:xfrm>
          <a:prstGeom prst="rect">
            <a:avLst/>
          </a:prstGeom>
        </p:spPr>
      </p:pic>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01002" y="1709205"/>
            <a:ext cx="3648456" cy="2405595"/>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7547" y="4360230"/>
            <a:ext cx="3581400" cy="1958578"/>
          </a:xfrm>
          <a:prstGeom prst="rect">
            <a:avLst/>
          </a:prstGeom>
        </p:spPr>
      </p:pic>
      <p:pic>
        <p:nvPicPr>
          <p:cNvPr id="6" name="Picture 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803558" y="4263535"/>
            <a:ext cx="3191658" cy="2155678"/>
          </a:xfrm>
          <a:prstGeom prst="rect">
            <a:avLst/>
          </a:prstGeom>
        </p:spPr>
      </p:pic>
    </p:spTree>
    <p:extLst>
      <p:ext uri="{BB962C8B-B14F-4D97-AF65-F5344CB8AC3E}">
        <p14:creationId xmlns:p14="http://schemas.microsoft.com/office/powerpoint/2010/main" val="3626533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9"/>
          <p:cNvGrpSpPr/>
          <p:nvPr/>
        </p:nvGrpSpPr>
        <p:grpSpPr>
          <a:xfrm>
            <a:off x="0" y="0"/>
            <a:ext cx="9144000" cy="6858000"/>
            <a:chOff x="0" y="0"/>
            <a:chExt cx="9144000" cy="7086600"/>
          </a:xfrm>
        </p:grpSpPr>
        <p:pic>
          <p:nvPicPr>
            <p:cNvPr id="31" name="Picture 30" descr="LOGO Solarize Upper Valley (colo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2400" y="204537"/>
              <a:ext cx="3886200" cy="1090863"/>
            </a:xfrm>
            <a:prstGeom prst="rect">
              <a:avLst/>
            </a:prstGeom>
          </p:spPr>
        </p:pic>
        <p:pic>
          <p:nvPicPr>
            <p:cNvPr id="32" name="Picture 31" descr="VC_LogoLockUp_blu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801" y="228600"/>
              <a:ext cx="4419599" cy="1423642"/>
            </a:xfrm>
            <a:prstGeom prst="rect">
              <a:avLst/>
            </a:prstGeom>
          </p:spPr>
        </p:pic>
        <p:sp>
          <p:nvSpPr>
            <p:cNvPr id="33" name="Rectangle 32"/>
            <p:cNvSpPr/>
            <p:nvPr/>
          </p:nvSpPr>
          <p:spPr>
            <a:xfrm>
              <a:off x="0" y="137160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52400" y="204537"/>
              <a:ext cx="8839200" cy="6653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991600" y="0"/>
              <a:ext cx="152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5"/>
          <a:stretch>
            <a:fillRect/>
          </a:stretch>
        </p:blipFill>
        <p:spPr>
          <a:xfrm>
            <a:off x="237744" y="304800"/>
            <a:ext cx="4130122" cy="618186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348618850"/>
              </p:ext>
            </p:extLst>
          </p:nvPr>
        </p:nvGraphicFramePr>
        <p:xfrm>
          <a:off x="3773778" y="3264661"/>
          <a:ext cx="5029200" cy="2987021"/>
        </p:xfrm>
        <a:graphic>
          <a:graphicData uri="http://schemas.openxmlformats.org/drawingml/2006/table">
            <a:tbl>
              <a:tblPr firstRow="1" bandRow="1">
                <a:tableStyleId>{5C22544A-7EE6-4342-B048-85BDC9FD1C3A}</a:tableStyleId>
              </a:tblPr>
              <a:tblGrid>
                <a:gridCol w="2654300"/>
                <a:gridCol w="2374900"/>
              </a:tblGrid>
              <a:tr h="466276">
                <a:tc>
                  <a:txBody>
                    <a:bodyPr/>
                    <a:lstStyle/>
                    <a:p>
                      <a:endParaRPr lang="en-US" dirty="0"/>
                    </a:p>
                  </a:txBody>
                  <a:tcPr/>
                </a:tc>
                <a:tc>
                  <a:txBody>
                    <a:bodyPr/>
                    <a:lstStyle/>
                    <a:p>
                      <a:pPr algn="ctr"/>
                      <a:r>
                        <a:rPr lang="en-US" sz="2800" dirty="0" smtClean="0">
                          <a:solidFill>
                            <a:sysClr val="windowText" lastClr="000000"/>
                          </a:solidFill>
                        </a:rPr>
                        <a:t>2018 NH</a:t>
                      </a:r>
                      <a:endParaRPr lang="en-US" sz="2800" dirty="0">
                        <a:solidFill>
                          <a:sysClr val="windowText" lastClr="000000"/>
                        </a:solidFill>
                      </a:endParaRPr>
                    </a:p>
                  </a:txBody>
                  <a:tcPr>
                    <a:solidFill>
                      <a:srgbClr val="FFFF66"/>
                    </a:solidFill>
                  </a:tcPr>
                </a:tc>
              </a:tr>
              <a:tr h="419468">
                <a:tc>
                  <a:txBody>
                    <a:bodyPr/>
                    <a:lstStyle/>
                    <a:p>
                      <a:pPr algn="r"/>
                      <a:r>
                        <a:rPr lang="en-US" sz="2000" dirty="0" smtClean="0"/>
                        <a:t>Towns</a:t>
                      </a:r>
                      <a:endParaRPr lang="en-US" sz="2000" dirty="0"/>
                    </a:p>
                  </a:txBody>
                  <a:tcPr>
                    <a:lnB w="12700" cap="flat" cmpd="sng" algn="ctr">
                      <a:solidFill>
                        <a:schemeClr val="tx1"/>
                      </a:solidFill>
                      <a:prstDash val="sysDot"/>
                      <a:round/>
                      <a:headEnd type="none" w="med" len="med"/>
                      <a:tailEnd type="none" w="med" len="med"/>
                    </a:lnB>
                  </a:tcPr>
                </a:tc>
                <a:tc>
                  <a:txBody>
                    <a:bodyPr/>
                    <a:lstStyle/>
                    <a:p>
                      <a:pPr algn="ctr"/>
                      <a:r>
                        <a:rPr lang="en-US" sz="2400" dirty="0" smtClean="0"/>
                        <a:t>6</a:t>
                      </a:r>
                      <a:endParaRPr lang="en-US" sz="2400" dirty="0"/>
                    </a:p>
                  </a:txBody>
                  <a:tcPr>
                    <a:lnB w="12700" cap="flat" cmpd="sng" algn="ctr">
                      <a:solidFill>
                        <a:schemeClr val="tx1"/>
                      </a:solidFill>
                      <a:prstDash val="sysDot"/>
                      <a:round/>
                      <a:headEnd type="none" w="med" len="med"/>
                      <a:tailEnd type="none" w="med" len="med"/>
                    </a:lnB>
                    <a:solidFill>
                      <a:srgbClr val="FFFFCC"/>
                    </a:solidFill>
                  </a:tcPr>
                </a:tc>
              </a:tr>
              <a:tr h="419468">
                <a:tc>
                  <a:txBody>
                    <a:bodyPr/>
                    <a:lstStyle/>
                    <a:p>
                      <a:pPr algn="r"/>
                      <a:r>
                        <a:rPr lang="en-US" sz="2000" dirty="0" smtClean="0"/>
                        <a:t>Contractors</a:t>
                      </a:r>
                      <a:endParaRPr lang="en-US" sz="20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2400" dirty="0" smtClean="0"/>
                        <a:t>7</a:t>
                      </a:r>
                      <a:endParaRPr lang="en-US" sz="24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CC"/>
                    </a:solidFill>
                  </a:tcPr>
                </a:tc>
              </a:tr>
              <a:tr h="4194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t>Sign Ups</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2400" dirty="0" smtClean="0"/>
                        <a:t>371</a:t>
                      </a:r>
                      <a:endParaRPr lang="en-US" sz="24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CC"/>
                    </a:solidFill>
                  </a:tcPr>
                </a:tc>
              </a:tr>
              <a:tr h="419468">
                <a:tc>
                  <a:txBody>
                    <a:bodyPr/>
                    <a:lstStyle/>
                    <a:p>
                      <a:pPr algn="r"/>
                      <a:r>
                        <a:rPr lang="en-US" sz="2000" dirty="0" smtClean="0"/>
                        <a:t>Energy </a:t>
                      </a:r>
                      <a:r>
                        <a:rPr lang="en-US" sz="2000" baseline="0" dirty="0" smtClean="0"/>
                        <a:t>Audits</a:t>
                      </a:r>
                      <a:endParaRPr lang="en-US" sz="20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2400" dirty="0" smtClean="0"/>
                        <a:t>242</a:t>
                      </a:r>
                      <a:endParaRPr lang="en-US" sz="24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CC"/>
                    </a:solidFill>
                  </a:tcPr>
                </a:tc>
              </a:tr>
              <a:tr h="640061">
                <a:tc>
                  <a:txBody>
                    <a:bodyPr/>
                    <a:lstStyle/>
                    <a:p>
                      <a:pPr algn="r"/>
                      <a:r>
                        <a:rPr lang="en-US" sz="2000" b="1" dirty="0" smtClean="0"/>
                        <a:t>Weatherized</a:t>
                      </a:r>
                      <a:r>
                        <a:rPr lang="en-US" sz="2000" b="1" baseline="0" dirty="0" smtClean="0"/>
                        <a:t> Homes</a:t>
                      </a:r>
                      <a:endParaRPr lang="en-US" sz="2000" b="1" dirty="0"/>
                    </a:p>
                  </a:txBody>
                  <a:tcPr>
                    <a:lnT w="12700" cap="flat" cmpd="sng" algn="ctr">
                      <a:solidFill>
                        <a:schemeClr val="tx1"/>
                      </a:solidFill>
                      <a:prstDash val="sysDot"/>
                      <a:round/>
                      <a:headEnd type="none" w="med" len="med"/>
                      <a:tailEnd type="none" w="med" len="med"/>
                    </a:lnT>
                  </a:tcPr>
                </a:tc>
                <a:tc>
                  <a:txBody>
                    <a:bodyPr/>
                    <a:lstStyle/>
                    <a:p>
                      <a:pPr algn="ctr"/>
                      <a:r>
                        <a:rPr lang="en-US" sz="2400" b="1" dirty="0" smtClean="0"/>
                        <a:t>97</a:t>
                      </a:r>
                      <a:endParaRPr lang="en-US" sz="2400" b="1" dirty="0"/>
                    </a:p>
                  </a:txBody>
                  <a:tcPr>
                    <a:lnT w="12700" cap="flat" cmpd="sng" algn="ctr">
                      <a:solidFill>
                        <a:schemeClr val="tx1"/>
                      </a:solidFill>
                      <a:prstDash val="sysDot"/>
                      <a:round/>
                      <a:headEnd type="none" w="med" len="med"/>
                      <a:tailEnd type="none" w="med" len="med"/>
                    </a:lnT>
                    <a:solidFill>
                      <a:srgbClr val="FFFFCC"/>
                    </a:solidFill>
                  </a:tcPr>
                </a:tc>
              </a:tr>
            </a:tbl>
          </a:graphicData>
        </a:graphic>
      </p:graphicFrame>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7596" y="320892"/>
            <a:ext cx="4559808" cy="1516313"/>
          </a:xfrm>
          <a:prstGeom prst="rect">
            <a:avLst/>
          </a:prstGeom>
        </p:spPr>
      </p:pic>
      <p:sp>
        <p:nvSpPr>
          <p:cNvPr id="4" name="Oval 3"/>
          <p:cNvSpPr/>
          <p:nvPr/>
        </p:nvSpPr>
        <p:spPr>
          <a:xfrm rot="1146553">
            <a:off x="2523643" y="40133"/>
            <a:ext cx="1295400" cy="539410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84595" y="2243796"/>
            <a:ext cx="4618383" cy="707886"/>
          </a:xfrm>
          <a:prstGeom prst="rect">
            <a:avLst/>
          </a:prstGeom>
          <a:noFill/>
        </p:spPr>
        <p:txBody>
          <a:bodyPr wrap="square">
            <a:spAutoFit/>
          </a:bodyPr>
          <a:lstStyle/>
          <a:p>
            <a:pPr algn="ctr"/>
            <a:r>
              <a:rPr lang="en-US" sz="2000" i="1" dirty="0" smtClean="0"/>
              <a:t>2016 participation:</a:t>
            </a:r>
          </a:p>
          <a:p>
            <a:pPr algn="ctr"/>
            <a:r>
              <a:rPr lang="en-US" sz="2000" i="1" dirty="0" smtClean="0"/>
              <a:t>6 towns, </a:t>
            </a:r>
            <a:r>
              <a:rPr lang="en-US" sz="2000" i="1" dirty="0" smtClean="0"/>
              <a:t>6 </a:t>
            </a:r>
            <a:r>
              <a:rPr lang="en-US" sz="2000" i="1" dirty="0" err="1" smtClean="0"/>
              <a:t>HPwES</a:t>
            </a:r>
            <a:r>
              <a:rPr lang="en-US" sz="2000" i="1" dirty="0" smtClean="0"/>
              <a:t> </a:t>
            </a:r>
            <a:r>
              <a:rPr lang="en-US" sz="2000" i="1" dirty="0" smtClean="0"/>
              <a:t>participants</a:t>
            </a:r>
          </a:p>
        </p:txBody>
      </p:sp>
    </p:spTree>
    <p:extLst>
      <p:ext uri="{BB962C8B-B14F-4D97-AF65-F5344CB8AC3E}">
        <p14:creationId xmlns:p14="http://schemas.microsoft.com/office/powerpoint/2010/main" val="1961333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4840</TotalTime>
  <Words>367</Words>
  <Application>Microsoft Office PowerPoint</Application>
  <PresentationFormat>On-screen Show (4:3)</PresentationFormat>
  <Paragraphs>181</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Times</vt:lpstr>
      <vt:lpstr>Wingdings</vt:lpstr>
      <vt:lpstr>Office Theme</vt:lpstr>
      <vt:lpstr>Weatherize Upper Valley</vt:lpstr>
      <vt:lpstr>PowerPoint Presentation</vt:lpstr>
      <vt:lpstr>PowerPoint Presentation</vt:lpstr>
      <vt:lpstr>PowerPoint Presentation</vt:lpstr>
      <vt:lpstr>Starting Point: 2016</vt:lpstr>
      <vt:lpstr>Barriers</vt:lpstr>
      <vt:lpstr>PowerPoint Presentation</vt:lpstr>
      <vt:lpstr>PowerPoint Presentation</vt:lpstr>
      <vt:lpstr>PowerPoint Presentation</vt:lpstr>
      <vt:lpstr>PowerPoint Presentation</vt:lpstr>
      <vt:lpstr>PowerPoint Presentation</vt:lpstr>
      <vt:lpstr>Lessons Learned</vt:lpstr>
      <vt:lpstr>On the other side of the river…</vt:lpstr>
      <vt:lpstr>On the other side of the river…</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Margaret</dc:creator>
  <cp:lastModifiedBy>Sarah Brock</cp:lastModifiedBy>
  <cp:revision>302</cp:revision>
  <cp:lastPrinted>2018-12-06T17:27:14Z</cp:lastPrinted>
  <dcterms:created xsi:type="dcterms:W3CDTF">2012-01-02T19:35:45Z</dcterms:created>
  <dcterms:modified xsi:type="dcterms:W3CDTF">2018-12-06T17:39:53Z</dcterms:modified>
</cp:coreProperties>
</file>