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6858000" cy="5143500"/>
  <p:notesSz cx="6858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07"/>
    <p:restoredTop sz="60489"/>
  </p:normalViewPr>
  <p:slideViewPr>
    <p:cSldViewPr>
      <p:cViewPr varScale="1">
        <p:scale>
          <a:sx n="94" d="100"/>
          <a:sy n="94" d="100"/>
        </p:scale>
        <p:origin x="222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1594485"/>
            <a:ext cx="58293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2880360"/>
            <a:ext cx="48006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830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830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1183005"/>
            <a:ext cx="298323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1183005"/>
            <a:ext cx="298323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830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8484" y="4714558"/>
            <a:ext cx="5171440" cy="0"/>
          </a:xfrm>
          <a:custGeom>
            <a:avLst/>
            <a:gdLst/>
            <a:ahLst/>
            <a:cxnLst/>
            <a:rect l="l" t="t" r="r" b="b"/>
            <a:pathLst>
              <a:path w="5171440">
                <a:moveTo>
                  <a:pt x="0" y="0"/>
                </a:moveTo>
                <a:lnTo>
                  <a:pt x="5171101" y="1"/>
                </a:lnTo>
              </a:path>
            </a:pathLst>
          </a:custGeom>
          <a:ln w="12700">
            <a:solidFill>
              <a:srgbClr val="6A6A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638690" y="4714558"/>
            <a:ext cx="906144" cy="0"/>
          </a:xfrm>
          <a:custGeom>
            <a:avLst/>
            <a:gdLst/>
            <a:ahLst/>
            <a:cxnLst/>
            <a:rect l="l" t="t" r="r" b="b"/>
            <a:pathLst>
              <a:path w="906145">
                <a:moveTo>
                  <a:pt x="0" y="0"/>
                </a:moveTo>
                <a:lnTo>
                  <a:pt x="905958" y="1"/>
                </a:lnTo>
              </a:path>
            </a:pathLst>
          </a:custGeom>
          <a:ln w="12700">
            <a:solidFill>
              <a:srgbClr val="6A6A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5111" y="441959"/>
            <a:ext cx="6267777" cy="1155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8305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0753" y="1044100"/>
            <a:ext cx="6463030" cy="3404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4783455"/>
            <a:ext cx="219456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4783455"/>
            <a:ext cx="157734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427144" y="4767686"/>
            <a:ext cx="130175" cy="111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raponline.org/knowledge-center/beneficial-electrification-ensuring-electrification-public-interest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nwenergy.org/wp-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ud.org/en/Rate-Information/Time-of-Day-Rates/Time-of-Day-5-8pm-Rate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1030591"/>
            <a:ext cx="6020435" cy="3533140"/>
          </a:xfrm>
          <a:custGeom>
            <a:avLst/>
            <a:gdLst/>
            <a:ahLst/>
            <a:cxnLst/>
            <a:rect l="l" t="t" r="r" b="b"/>
            <a:pathLst>
              <a:path w="6020435" h="3533140">
                <a:moveTo>
                  <a:pt x="0" y="3533004"/>
                </a:moveTo>
                <a:lnTo>
                  <a:pt x="6020233" y="3533004"/>
                </a:lnTo>
                <a:lnTo>
                  <a:pt x="6020233" y="0"/>
                </a:lnTo>
                <a:lnTo>
                  <a:pt x="0" y="0"/>
                </a:lnTo>
                <a:lnTo>
                  <a:pt x="0" y="3533004"/>
                </a:lnTo>
                <a:close/>
              </a:path>
            </a:pathLst>
          </a:custGeom>
          <a:solidFill>
            <a:srgbClr val="FFFFFF">
              <a:alpha val="9685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707" y="3778834"/>
            <a:ext cx="2057400" cy="0"/>
          </a:xfrm>
          <a:custGeom>
            <a:avLst/>
            <a:gdLst/>
            <a:ahLst/>
            <a:cxnLst/>
            <a:rect l="l" t="t" r="r" b="b"/>
            <a:pathLst>
              <a:path w="2057400">
                <a:moveTo>
                  <a:pt x="0" y="0"/>
                </a:moveTo>
                <a:lnTo>
                  <a:pt x="2057400" y="1"/>
                </a:lnTo>
              </a:path>
            </a:pathLst>
          </a:custGeom>
          <a:ln w="12700">
            <a:solidFill>
              <a:srgbClr val="0B2F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85005" y="3778834"/>
            <a:ext cx="1440180" cy="0"/>
          </a:xfrm>
          <a:custGeom>
            <a:avLst/>
            <a:gdLst/>
            <a:ahLst/>
            <a:cxnLst/>
            <a:rect l="l" t="t" r="r" b="b"/>
            <a:pathLst>
              <a:path w="1440179">
                <a:moveTo>
                  <a:pt x="0" y="0"/>
                </a:moveTo>
                <a:lnTo>
                  <a:pt x="1440179" y="1"/>
                </a:lnTo>
              </a:path>
            </a:pathLst>
          </a:custGeom>
          <a:ln w="12700">
            <a:solidFill>
              <a:srgbClr val="0B2F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24275" y="3778834"/>
            <a:ext cx="1440180" cy="0"/>
          </a:xfrm>
          <a:custGeom>
            <a:avLst/>
            <a:gdLst/>
            <a:ahLst/>
            <a:cxnLst/>
            <a:rect l="l" t="t" r="r" b="b"/>
            <a:pathLst>
              <a:path w="1440179">
                <a:moveTo>
                  <a:pt x="0" y="0"/>
                </a:moveTo>
                <a:lnTo>
                  <a:pt x="1440179" y="1"/>
                </a:lnTo>
              </a:path>
            </a:pathLst>
          </a:custGeom>
          <a:ln w="12700">
            <a:solidFill>
              <a:srgbClr val="0B2F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3287" y="1382776"/>
            <a:ext cx="949960" cy="135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5" dirty="0">
                <a:solidFill>
                  <a:srgbClr val="09304F"/>
                </a:solidFill>
                <a:latin typeface="Arial"/>
                <a:cs typeface="Arial"/>
              </a:rPr>
              <a:t>21 </a:t>
            </a:r>
            <a:r>
              <a:rPr sz="800" spc="10" dirty="0">
                <a:solidFill>
                  <a:srgbClr val="09304F"/>
                </a:solidFill>
                <a:latin typeface="Arial"/>
                <a:cs typeface="Arial"/>
              </a:rPr>
              <a:t>September</a:t>
            </a:r>
            <a:r>
              <a:rPr sz="800" spc="-45" dirty="0">
                <a:solidFill>
                  <a:srgbClr val="09304F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09304F"/>
                </a:solidFill>
                <a:latin typeface="Arial"/>
                <a:cs typeface="Arial"/>
              </a:rPr>
              <a:t>2018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2306" y="3432555"/>
            <a:ext cx="2602230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20" dirty="0">
                <a:solidFill>
                  <a:srgbClr val="F15A4E"/>
                </a:solidFill>
                <a:latin typeface="Arial"/>
                <a:cs typeface="Arial"/>
              </a:rPr>
              <a:t>EESE Board, Concord, </a:t>
            </a:r>
            <a:r>
              <a:rPr sz="1100" spc="15" dirty="0">
                <a:solidFill>
                  <a:srgbClr val="F15A4E"/>
                </a:solidFill>
                <a:latin typeface="Arial"/>
                <a:cs typeface="Arial"/>
              </a:rPr>
              <a:t>New</a:t>
            </a:r>
            <a:r>
              <a:rPr sz="1100" spc="85" dirty="0">
                <a:solidFill>
                  <a:srgbClr val="F15A4E"/>
                </a:solidFill>
                <a:latin typeface="Arial"/>
                <a:cs typeface="Arial"/>
              </a:rPr>
              <a:t> </a:t>
            </a:r>
            <a:r>
              <a:rPr sz="1100" spc="20" dirty="0">
                <a:solidFill>
                  <a:srgbClr val="F15A4E"/>
                </a:solidFill>
                <a:latin typeface="Arial"/>
                <a:cs typeface="Arial"/>
              </a:rPr>
              <a:t>Hampshire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93287" y="1747520"/>
            <a:ext cx="4771390" cy="899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500"/>
              </a:lnSpc>
            </a:pPr>
            <a:r>
              <a:rPr sz="3200" spc="-35" dirty="0"/>
              <a:t>Beneficial</a:t>
            </a:r>
            <a:r>
              <a:rPr sz="3200" spc="-135" dirty="0"/>
              <a:t> </a:t>
            </a:r>
            <a:r>
              <a:rPr sz="3200" spc="-35" dirty="0"/>
              <a:t>Electrification:  </a:t>
            </a:r>
            <a:r>
              <a:rPr sz="3200" spc="-30" dirty="0"/>
              <a:t>The</a:t>
            </a:r>
            <a:r>
              <a:rPr sz="3200" spc="-150" dirty="0"/>
              <a:t> </a:t>
            </a:r>
            <a:r>
              <a:rPr sz="3200" spc="-40" dirty="0"/>
              <a:t>Basics</a:t>
            </a:r>
            <a:endParaRPr sz="3200"/>
          </a:p>
        </p:txBody>
      </p:sp>
      <p:sp>
        <p:nvSpPr>
          <p:cNvPr id="10" name="object 10"/>
          <p:cNvSpPr txBox="1"/>
          <p:nvPr/>
        </p:nvSpPr>
        <p:spPr>
          <a:xfrm>
            <a:off x="302306" y="3834414"/>
            <a:ext cx="1188085" cy="480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99440">
              <a:lnSpc>
                <a:spcPct val="123300"/>
              </a:lnSpc>
            </a:pPr>
            <a:r>
              <a:rPr sz="600" spc="-15" dirty="0">
                <a:solidFill>
                  <a:srgbClr val="0B2F4E"/>
                </a:solidFill>
                <a:latin typeface="Arial"/>
                <a:cs typeface="Arial"/>
              </a:rPr>
              <a:t>David</a:t>
            </a:r>
            <a:r>
              <a:rPr sz="600" spc="-80" dirty="0">
                <a:solidFill>
                  <a:srgbClr val="0B2F4E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0B2F4E"/>
                </a:solidFill>
                <a:latin typeface="Arial"/>
                <a:cs typeface="Arial"/>
              </a:rPr>
              <a:t>Farnsworth  Senior</a:t>
            </a:r>
            <a:r>
              <a:rPr sz="600" spc="-75" dirty="0">
                <a:solidFill>
                  <a:srgbClr val="0B2F4E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0B2F4E"/>
                </a:solidFill>
                <a:latin typeface="Arial"/>
                <a:cs typeface="Arial"/>
              </a:rPr>
              <a:t>Associate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600" spc="-15" dirty="0">
                <a:solidFill>
                  <a:srgbClr val="0B2F4E"/>
                </a:solidFill>
                <a:latin typeface="Arial"/>
                <a:cs typeface="Arial"/>
              </a:rPr>
              <a:t>The </a:t>
            </a:r>
            <a:r>
              <a:rPr sz="600" spc="-20" dirty="0">
                <a:solidFill>
                  <a:srgbClr val="0B2F4E"/>
                </a:solidFill>
                <a:latin typeface="Arial"/>
                <a:cs typeface="Arial"/>
              </a:rPr>
              <a:t>Regulatory </a:t>
            </a:r>
            <a:r>
              <a:rPr sz="600" spc="-15" dirty="0">
                <a:solidFill>
                  <a:srgbClr val="0B2F4E"/>
                </a:solidFill>
                <a:latin typeface="Arial"/>
                <a:cs typeface="Arial"/>
              </a:rPr>
              <a:t>Assistance</a:t>
            </a:r>
            <a:r>
              <a:rPr sz="600" spc="-125" dirty="0">
                <a:solidFill>
                  <a:srgbClr val="0B2F4E"/>
                </a:solidFill>
                <a:latin typeface="Arial"/>
                <a:cs typeface="Arial"/>
              </a:rPr>
              <a:t> </a:t>
            </a:r>
            <a:r>
              <a:rPr sz="600" spc="-15" dirty="0">
                <a:solidFill>
                  <a:srgbClr val="0B2F4E"/>
                </a:solidFill>
                <a:latin typeface="Arial"/>
                <a:cs typeface="Arial"/>
              </a:rPr>
              <a:t>Project®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600" spc="-15" dirty="0">
                <a:solidFill>
                  <a:srgbClr val="0B2F4E"/>
                </a:solidFill>
                <a:latin typeface="Arial"/>
                <a:cs typeface="Arial"/>
              </a:rPr>
              <a:t>+1</a:t>
            </a:r>
            <a:r>
              <a:rPr sz="600" spc="-125" dirty="0">
                <a:solidFill>
                  <a:srgbClr val="0B2F4E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0B2F4E"/>
                </a:solidFill>
                <a:latin typeface="Arial"/>
                <a:cs typeface="Arial"/>
              </a:rPr>
              <a:t>802 498 0708</a:t>
            </a:r>
            <a:endParaRPr sz="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72326" y="3828318"/>
            <a:ext cx="1188085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68655">
              <a:lnSpc>
                <a:spcPct val="123300"/>
              </a:lnSpc>
            </a:pPr>
            <a:r>
              <a:rPr sz="600" spc="-15" dirty="0">
                <a:solidFill>
                  <a:srgbClr val="0B2F4E"/>
                </a:solidFill>
                <a:latin typeface="Arial"/>
                <a:cs typeface="Arial"/>
              </a:rPr>
              <a:t>Jessica</a:t>
            </a:r>
            <a:r>
              <a:rPr sz="600" spc="-80" dirty="0">
                <a:solidFill>
                  <a:srgbClr val="0B2F4E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0B2F4E"/>
                </a:solidFill>
                <a:latin typeface="Arial"/>
                <a:cs typeface="Arial"/>
              </a:rPr>
              <a:t>Shipley  Associate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600" spc="-15" dirty="0">
                <a:solidFill>
                  <a:srgbClr val="0B2F4E"/>
                </a:solidFill>
                <a:latin typeface="Arial"/>
                <a:cs typeface="Arial"/>
              </a:rPr>
              <a:t>The </a:t>
            </a:r>
            <a:r>
              <a:rPr sz="600" spc="-20" dirty="0">
                <a:solidFill>
                  <a:srgbClr val="0B2F4E"/>
                </a:solidFill>
                <a:latin typeface="Arial"/>
                <a:cs typeface="Arial"/>
              </a:rPr>
              <a:t>Regulatory </a:t>
            </a:r>
            <a:r>
              <a:rPr sz="600" spc="-15" dirty="0">
                <a:solidFill>
                  <a:srgbClr val="0B2F4E"/>
                </a:solidFill>
                <a:latin typeface="Arial"/>
                <a:cs typeface="Arial"/>
              </a:rPr>
              <a:t>Assistance</a:t>
            </a:r>
            <a:r>
              <a:rPr sz="600" spc="-125" dirty="0">
                <a:solidFill>
                  <a:srgbClr val="0B2F4E"/>
                </a:solidFill>
                <a:latin typeface="Arial"/>
                <a:cs typeface="Arial"/>
              </a:rPr>
              <a:t> </a:t>
            </a:r>
            <a:r>
              <a:rPr sz="600" spc="-15" dirty="0">
                <a:solidFill>
                  <a:srgbClr val="0B2F4E"/>
                </a:solidFill>
                <a:latin typeface="Arial"/>
                <a:cs typeface="Arial"/>
              </a:rPr>
              <a:t>Project®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600" spc="-15" dirty="0">
                <a:solidFill>
                  <a:srgbClr val="0B2F4E"/>
                </a:solidFill>
                <a:latin typeface="Arial"/>
                <a:cs typeface="Arial"/>
              </a:rPr>
              <a:t>+1</a:t>
            </a:r>
            <a:r>
              <a:rPr sz="600" spc="-125" dirty="0">
                <a:solidFill>
                  <a:srgbClr val="0B2F4E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0B2F4E"/>
                </a:solidFill>
                <a:latin typeface="Arial"/>
                <a:cs typeface="Arial"/>
              </a:rPr>
              <a:t>802 498 0734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636"/>
            <a:ext cx="6858000" cy="5139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550">
              <a:latin typeface="Times New Roman"/>
              <a:cs typeface="Times New Roman"/>
            </a:endParaRPr>
          </a:p>
          <a:p>
            <a:pPr marL="314960">
              <a:lnSpc>
                <a:spcPct val="100000"/>
              </a:lnSpc>
            </a:pP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Regulatory Assistance Project</a:t>
            </a:r>
            <a:r>
              <a:rPr sz="600" spc="-2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(RAP)</a:t>
            </a:r>
            <a:r>
              <a:rPr sz="600" spc="-30" baseline="27777" dirty="0">
                <a:solidFill>
                  <a:srgbClr val="6A6A6A"/>
                </a:solidFill>
                <a:latin typeface="Arial"/>
                <a:cs typeface="Arial"/>
              </a:rPr>
              <a:t>®</a:t>
            </a:r>
            <a:endParaRPr sz="600" baseline="27777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7812" y="302309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4747" y="1"/>
                </a:lnTo>
              </a:path>
            </a:pathLst>
          </a:custGeom>
          <a:ln w="28575">
            <a:solidFill>
              <a:srgbClr val="F15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636"/>
            <a:ext cx="6858000" cy="513886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55695" marR="5080">
              <a:lnSpc>
                <a:spcPct val="102200"/>
              </a:lnSpc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Efficient</a:t>
            </a:r>
            <a:r>
              <a:rPr sz="1800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Building  Code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636"/>
            <a:ext cx="6858000" cy="5139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550">
              <a:latin typeface="Times New Roman"/>
              <a:cs typeface="Times New Roman"/>
            </a:endParaRPr>
          </a:p>
          <a:p>
            <a:pPr marL="314960">
              <a:lnSpc>
                <a:spcPct val="100000"/>
              </a:lnSpc>
            </a:pP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Regulatory Assistance Project</a:t>
            </a:r>
            <a:r>
              <a:rPr sz="600" spc="-2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(RAP)</a:t>
            </a:r>
            <a:r>
              <a:rPr sz="600" spc="-30" baseline="27777" dirty="0">
                <a:solidFill>
                  <a:srgbClr val="6A6A6A"/>
                </a:solidFill>
                <a:latin typeface="Arial"/>
                <a:cs typeface="Arial"/>
              </a:rPr>
              <a:t>®</a:t>
            </a:r>
            <a:endParaRPr sz="600" baseline="27777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7812" y="302309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4747" y="1"/>
                </a:lnTo>
              </a:path>
            </a:pathLst>
          </a:custGeom>
          <a:ln w="28575">
            <a:solidFill>
              <a:srgbClr val="F15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636"/>
            <a:ext cx="6858000" cy="513886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04352" y="678088"/>
            <a:ext cx="1929130" cy="854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699"/>
              </a:lnSpc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High-efficiency  Heat Pump</a:t>
            </a:r>
            <a:r>
              <a:rPr sz="1800" spc="-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with  Air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Exchangers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636"/>
            <a:ext cx="6858000" cy="5139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550">
              <a:latin typeface="Times New Roman"/>
              <a:cs typeface="Times New Roman"/>
            </a:endParaRPr>
          </a:p>
          <a:p>
            <a:pPr marL="314960">
              <a:lnSpc>
                <a:spcPct val="100000"/>
              </a:lnSpc>
            </a:pP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Regulatory Assistance Project</a:t>
            </a:r>
            <a:r>
              <a:rPr sz="600" spc="-2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(RAP)</a:t>
            </a:r>
            <a:r>
              <a:rPr sz="600" spc="-30" baseline="27777" dirty="0">
                <a:solidFill>
                  <a:srgbClr val="6A6A6A"/>
                </a:solidFill>
                <a:latin typeface="Arial"/>
                <a:cs typeface="Arial"/>
              </a:rPr>
              <a:t>®</a:t>
            </a:r>
            <a:endParaRPr sz="600" baseline="27777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7812" y="302309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4747" y="1"/>
                </a:lnTo>
              </a:path>
            </a:pathLst>
          </a:custGeom>
          <a:ln w="28575">
            <a:solidFill>
              <a:srgbClr val="F15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636"/>
            <a:ext cx="6858000" cy="513886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32951" y="682752"/>
            <a:ext cx="1340485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Ice</a:t>
            </a:r>
            <a:r>
              <a:rPr sz="1800" spc="-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Storage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636"/>
            <a:ext cx="6858000" cy="5139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550">
              <a:latin typeface="Times New Roman"/>
              <a:cs typeface="Times New Roman"/>
            </a:endParaRPr>
          </a:p>
          <a:p>
            <a:pPr marL="314960">
              <a:lnSpc>
                <a:spcPct val="100000"/>
              </a:lnSpc>
            </a:pP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Regulatory Assistance Project</a:t>
            </a:r>
            <a:r>
              <a:rPr sz="600" spc="-2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(RAP)</a:t>
            </a:r>
            <a:r>
              <a:rPr sz="600" spc="-30" baseline="27777" dirty="0">
                <a:solidFill>
                  <a:srgbClr val="6A6A6A"/>
                </a:solidFill>
                <a:latin typeface="Arial"/>
                <a:cs typeface="Arial"/>
              </a:rPr>
              <a:t>®</a:t>
            </a:r>
            <a:endParaRPr sz="600" baseline="27777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7812" y="302309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4747" y="1"/>
                </a:lnTo>
              </a:path>
            </a:pathLst>
          </a:custGeom>
          <a:ln w="28575">
            <a:solidFill>
              <a:srgbClr val="F15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636"/>
            <a:ext cx="6858000" cy="513886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25578" y="679734"/>
            <a:ext cx="1400810" cy="57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99"/>
              </a:lnSpc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Smart  </a:t>
            </a:r>
            <a:r>
              <a:rPr sz="1800" spc="5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h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m</a:t>
            </a:r>
            <a:r>
              <a:rPr sz="1800" spc="5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at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638"/>
            <a:ext cx="6858000" cy="5139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550">
              <a:latin typeface="Times New Roman"/>
              <a:cs typeface="Times New Roman"/>
            </a:endParaRPr>
          </a:p>
          <a:p>
            <a:pPr marL="314960">
              <a:lnSpc>
                <a:spcPct val="100000"/>
              </a:lnSpc>
            </a:pP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Regulatory Assistance Project</a:t>
            </a:r>
            <a:r>
              <a:rPr sz="600" spc="-2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(RAP)</a:t>
            </a:r>
            <a:r>
              <a:rPr sz="600" spc="-30" baseline="27777" dirty="0">
                <a:solidFill>
                  <a:srgbClr val="6A6A6A"/>
                </a:solidFill>
                <a:latin typeface="Arial"/>
                <a:cs typeface="Arial"/>
              </a:rPr>
              <a:t>®</a:t>
            </a:r>
            <a:endParaRPr sz="600" baseline="27777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7812" y="302309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4747" y="1"/>
                </a:lnTo>
              </a:path>
            </a:pathLst>
          </a:custGeom>
          <a:ln w="28575">
            <a:solidFill>
              <a:srgbClr val="F15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638"/>
            <a:ext cx="6858000" cy="513886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38681" y="751240"/>
            <a:ext cx="1960880" cy="854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699"/>
              </a:lnSpc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ri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1800" spc="5" dirty="0">
                <a:solidFill>
                  <a:srgbClr val="FFFFFF"/>
                </a:solidFill>
                <a:latin typeface="Georgia"/>
                <a:cs typeface="Georgia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Integ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ra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te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d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, 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Heat-pump  Water</a:t>
            </a:r>
            <a:r>
              <a:rPr sz="1800" spc="-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Heater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636"/>
            <a:ext cx="6858000" cy="5139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550">
              <a:latin typeface="Times New Roman"/>
              <a:cs typeface="Times New Roman"/>
            </a:endParaRPr>
          </a:p>
          <a:p>
            <a:pPr marL="314960">
              <a:lnSpc>
                <a:spcPct val="100000"/>
              </a:lnSpc>
            </a:pP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Regulatory Assistance Project</a:t>
            </a:r>
            <a:r>
              <a:rPr sz="600" spc="-2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(RAP)</a:t>
            </a:r>
            <a:r>
              <a:rPr sz="600" spc="-30" baseline="27777" dirty="0">
                <a:solidFill>
                  <a:srgbClr val="6A6A6A"/>
                </a:solidFill>
                <a:latin typeface="Arial"/>
                <a:cs typeface="Arial"/>
              </a:rPr>
              <a:t>®</a:t>
            </a:r>
            <a:endParaRPr sz="600" baseline="27777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7812" y="302309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4747" y="1"/>
                </a:lnTo>
              </a:path>
            </a:pathLst>
          </a:custGeom>
          <a:ln w="28575">
            <a:solidFill>
              <a:srgbClr val="F15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636"/>
            <a:ext cx="6858000" cy="513886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06694" y="682752"/>
            <a:ext cx="1047750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Solar</a:t>
            </a:r>
            <a:r>
              <a:rPr sz="1800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PV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636"/>
            <a:ext cx="6858000" cy="5139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550">
              <a:latin typeface="Times New Roman"/>
              <a:cs typeface="Times New Roman"/>
            </a:endParaRPr>
          </a:p>
          <a:p>
            <a:pPr marL="314960">
              <a:lnSpc>
                <a:spcPct val="100000"/>
              </a:lnSpc>
            </a:pP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Regulatory Assistance Project</a:t>
            </a:r>
            <a:r>
              <a:rPr sz="600" spc="-2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(RAP)</a:t>
            </a:r>
            <a:r>
              <a:rPr sz="600" spc="-30" baseline="27777" dirty="0">
                <a:solidFill>
                  <a:srgbClr val="6A6A6A"/>
                </a:solidFill>
                <a:latin typeface="Arial"/>
                <a:cs typeface="Arial"/>
              </a:rPr>
              <a:t>®</a:t>
            </a:r>
            <a:endParaRPr sz="600" baseline="27777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7812" y="302309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4747" y="1"/>
                </a:lnTo>
              </a:path>
            </a:pathLst>
          </a:custGeom>
          <a:ln w="28575">
            <a:solidFill>
              <a:srgbClr val="F15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636"/>
            <a:ext cx="6858000" cy="513886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00217" y="682752"/>
            <a:ext cx="1854835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Battery</a:t>
            </a:r>
            <a:r>
              <a:rPr sz="180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Storage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636"/>
            <a:ext cx="6858000" cy="5139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550">
              <a:latin typeface="Times New Roman"/>
              <a:cs typeface="Times New Roman"/>
            </a:endParaRPr>
          </a:p>
          <a:p>
            <a:pPr marL="314960">
              <a:lnSpc>
                <a:spcPct val="100000"/>
              </a:lnSpc>
            </a:pP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Regulatory Assistance Project</a:t>
            </a:r>
            <a:r>
              <a:rPr sz="600" spc="-2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(RAP)</a:t>
            </a:r>
            <a:r>
              <a:rPr sz="600" spc="-30" baseline="27777" dirty="0">
                <a:solidFill>
                  <a:srgbClr val="6A6A6A"/>
                </a:solidFill>
                <a:latin typeface="Arial"/>
                <a:cs typeface="Arial"/>
              </a:rPr>
              <a:t>®</a:t>
            </a:r>
            <a:endParaRPr sz="600" baseline="27777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7812" y="302309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4747" y="1"/>
                </a:lnTo>
              </a:path>
            </a:pathLst>
          </a:custGeom>
          <a:ln w="28575">
            <a:solidFill>
              <a:srgbClr val="F15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636"/>
            <a:ext cx="6858000" cy="513885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7774" rIns="0" bIns="0" rtlCol="0">
            <a:spAutoFit/>
          </a:bodyPr>
          <a:lstStyle/>
          <a:p>
            <a:pPr marL="4027804" marR="5080">
              <a:lnSpc>
                <a:spcPct val="101099"/>
              </a:lnSpc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Smart Charging 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Electric</a:t>
            </a:r>
            <a:r>
              <a:rPr sz="1800" spc="-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Vehicles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636"/>
            <a:ext cx="6858000" cy="5139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550">
              <a:latin typeface="Times New Roman"/>
              <a:cs typeface="Times New Roman"/>
            </a:endParaRPr>
          </a:p>
          <a:p>
            <a:pPr marL="314960">
              <a:lnSpc>
                <a:spcPct val="100000"/>
              </a:lnSpc>
            </a:pP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Regulatory Assistance Project</a:t>
            </a:r>
            <a:r>
              <a:rPr sz="600" spc="-2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(RAP)</a:t>
            </a:r>
            <a:r>
              <a:rPr sz="600" spc="-30" baseline="27777" dirty="0">
                <a:solidFill>
                  <a:srgbClr val="6A6A6A"/>
                </a:solidFill>
                <a:latin typeface="Arial"/>
                <a:cs typeface="Arial"/>
              </a:rPr>
              <a:t>®</a:t>
            </a:r>
            <a:endParaRPr sz="600" baseline="27777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7812" y="302309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4747" y="1"/>
                </a:lnTo>
              </a:path>
            </a:pathLst>
          </a:custGeom>
          <a:ln w="28575">
            <a:solidFill>
              <a:srgbClr val="F15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636"/>
            <a:ext cx="6858000" cy="513885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66584" y="682752"/>
            <a:ext cx="2108200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Smart</a:t>
            </a:r>
            <a:r>
              <a:rPr sz="18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Appliances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636"/>
            <a:ext cx="6858000" cy="5139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550">
              <a:latin typeface="Times New Roman"/>
              <a:cs typeface="Times New Roman"/>
            </a:endParaRPr>
          </a:p>
          <a:p>
            <a:pPr marL="314960">
              <a:lnSpc>
                <a:spcPct val="100000"/>
              </a:lnSpc>
            </a:pP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Regulatory Assistance Project</a:t>
            </a:r>
            <a:r>
              <a:rPr sz="600" spc="-2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(RAP)</a:t>
            </a:r>
            <a:r>
              <a:rPr sz="600" spc="-30" baseline="27777" dirty="0">
                <a:solidFill>
                  <a:srgbClr val="6A6A6A"/>
                </a:solidFill>
                <a:latin typeface="Arial"/>
                <a:cs typeface="Arial"/>
              </a:rPr>
              <a:t>®</a:t>
            </a:r>
            <a:endParaRPr sz="600" baseline="27777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7812" y="302309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4747" y="1"/>
                </a:lnTo>
              </a:path>
            </a:pathLst>
          </a:custGeom>
          <a:ln w="28575">
            <a:solidFill>
              <a:srgbClr val="F15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636"/>
            <a:ext cx="6858000" cy="513885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01114" y="591342"/>
            <a:ext cx="2104390" cy="57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099"/>
              </a:lnSpc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Still Connected</a:t>
            </a:r>
            <a:r>
              <a:rPr sz="18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to  the</a:t>
            </a:r>
            <a:r>
              <a:rPr sz="1800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Grid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812" y="302309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4747" y="1"/>
                </a:lnTo>
              </a:path>
            </a:pathLst>
          </a:custGeom>
          <a:ln w="28575">
            <a:solidFill>
              <a:srgbClr val="F15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35972" y="1324864"/>
            <a:ext cx="3962400" cy="850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1645"/>
              </a:lnSpc>
            </a:pPr>
            <a:r>
              <a:rPr sz="1400" spc="-25" dirty="0">
                <a:solidFill>
                  <a:srgbClr val="083050"/>
                </a:solidFill>
                <a:latin typeface="Arial"/>
                <a:cs typeface="Arial"/>
              </a:rPr>
              <a:t>The Regulatory Assistance Project </a:t>
            </a:r>
            <a:r>
              <a:rPr sz="1400" spc="-10" dirty="0">
                <a:solidFill>
                  <a:srgbClr val="083050"/>
                </a:solidFill>
                <a:latin typeface="Arial"/>
                <a:cs typeface="Arial"/>
              </a:rPr>
              <a:t>is </a:t>
            </a:r>
            <a:r>
              <a:rPr sz="1400" dirty="0">
                <a:solidFill>
                  <a:srgbClr val="083050"/>
                </a:solidFill>
                <a:latin typeface="Arial"/>
                <a:cs typeface="Arial"/>
              </a:rPr>
              <a:t>a</a:t>
            </a:r>
            <a:r>
              <a:rPr sz="1400" spc="-215" dirty="0">
                <a:solidFill>
                  <a:srgbClr val="083050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83050"/>
                </a:solidFill>
                <a:latin typeface="Arial"/>
                <a:cs typeface="Arial"/>
              </a:rPr>
              <a:t>global,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97900"/>
              </a:lnSpc>
            </a:pPr>
            <a:r>
              <a:rPr sz="1400" spc="-25" dirty="0">
                <a:solidFill>
                  <a:srgbClr val="083050"/>
                </a:solidFill>
                <a:latin typeface="Arial"/>
                <a:cs typeface="Arial"/>
              </a:rPr>
              <a:t>non-profit, </a:t>
            </a:r>
            <a:r>
              <a:rPr sz="1400" spc="-30" dirty="0">
                <a:solidFill>
                  <a:srgbClr val="083050"/>
                </a:solidFill>
                <a:latin typeface="Arial"/>
                <a:cs typeface="Arial"/>
              </a:rPr>
              <a:t>non-advocacy </a:t>
            </a:r>
            <a:r>
              <a:rPr sz="1400" spc="-20" dirty="0">
                <a:solidFill>
                  <a:srgbClr val="083050"/>
                </a:solidFill>
                <a:latin typeface="Arial"/>
                <a:cs typeface="Arial"/>
              </a:rPr>
              <a:t>team </a:t>
            </a:r>
            <a:r>
              <a:rPr sz="1400" spc="-15" dirty="0">
                <a:solidFill>
                  <a:srgbClr val="083050"/>
                </a:solidFill>
                <a:latin typeface="Arial"/>
                <a:cs typeface="Arial"/>
              </a:rPr>
              <a:t>of </a:t>
            </a:r>
            <a:r>
              <a:rPr sz="1400" spc="-25" dirty="0">
                <a:solidFill>
                  <a:srgbClr val="083050"/>
                </a:solidFill>
                <a:latin typeface="Arial"/>
                <a:cs typeface="Arial"/>
              </a:rPr>
              <a:t>veteran regulators  advising current regulators </a:t>
            </a:r>
            <a:r>
              <a:rPr sz="1400" spc="-15" dirty="0">
                <a:solidFill>
                  <a:srgbClr val="083050"/>
                </a:solidFill>
                <a:latin typeface="Arial"/>
                <a:cs typeface="Arial"/>
              </a:rPr>
              <a:t>on </a:t>
            </a:r>
            <a:r>
              <a:rPr sz="1400" spc="-25" dirty="0">
                <a:solidFill>
                  <a:srgbClr val="083050"/>
                </a:solidFill>
                <a:latin typeface="Arial"/>
                <a:cs typeface="Arial"/>
              </a:rPr>
              <a:t>energy sector issues.  </a:t>
            </a:r>
            <a:r>
              <a:rPr sz="1400" spc="-30" dirty="0">
                <a:solidFill>
                  <a:srgbClr val="083050"/>
                </a:solidFill>
                <a:latin typeface="Arial"/>
                <a:cs typeface="Arial"/>
              </a:rPr>
              <a:t>(</a:t>
            </a:r>
            <a:r>
              <a:rPr sz="1400" b="1" i="1" u="sng" spc="-30" dirty="0">
                <a:solidFill>
                  <a:srgbClr val="0B2F4E"/>
                </a:solidFill>
                <a:latin typeface="Arial-BoldItalicMT"/>
                <a:cs typeface="Arial-BoldItalicMT"/>
              </a:rPr>
              <a:t>www.raponline.org</a:t>
            </a:r>
            <a:r>
              <a:rPr sz="1400" spc="-30" dirty="0">
                <a:solidFill>
                  <a:srgbClr val="083050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5112" y="540511"/>
            <a:ext cx="205168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Introduction</a:t>
            </a:r>
          </a:p>
        </p:txBody>
      </p:sp>
      <p:sp>
        <p:nvSpPr>
          <p:cNvPr id="5" name="object 5"/>
          <p:cNvSpPr/>
          <p:nvPr/>
        </p:nvSpPr>
        <p:spPr>
          <a:xfrm>
            <a:off x="641996" y="1420069"/>
            <a:ext cx="1239296" cy="61260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2732" y="4781536"/>
            <a:ext cx="1240790" cy="1123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Regulatory Assistance Project</a:t>
            </a:r>
            <a:r>
              <a:rPr sz="600" spc="-2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(RAP)</a:t>
            </a:r>
            <a:r>
              <a:rPr sz="600" spc="-30" baseline="27777" dirty="0">
                <a:solidFill>
                  <a:srgbClr val="6A6A6A"/>
                </a:solidFill>
                <a:latin typeface="Arial"/>
                <a:cs typeface="Arial"/>
              </a:rPr>
              <a:t>®</a:t>
            </a:r>
            <a:endParaRPr sz="600" baseline="27777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66831" y="4767686"/>
            <a:ext cx="132715" cy="17462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450"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600" dirty="0">
                <a:solidFill>
                  <a:srgbClr val="7F7F7F"/>
                </a:solidFill>
                <a:latin typeface="Arial"/>
                <a:cs typeface="Arial"/>
              </a:rPr>
              <a:t>2</a:t>
            </a:fld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635"/>
            <a:ext cx="6858000" cy="5139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550">
              <a:latin typeface="Times New Roman"/>
              <a:cs typeface="Times New Roman"/>
            </a:endParaRPr>
          </a:p>
          <a:p>
            <a:pPr marL="314960">
              <a:lnSpc>
                <a:spcPct val="100000"/>
              </a:lnSpc>
            </a:pP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Regulatory Assistance Project</a:t>
            </a:r>
            <a:r>
              <a:rPr sz="600" spc="-2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(RAP)</a:t>
            </a:r>
            <a:r>
              <a:rPr sz="600" spc="-30" baseline="27777" dirty="0">
                <a:solidFill>
                  <a:srgbClr val="6A6A6A"/>
                </a:solidFill>
                <a:latin typeface="Arial"/>
                <a:cs typeface="Arial"/>
              </a:rPr>
              <a:t>®</a:t>
            </a:r>
            <a:endParaRPr sz="600" baseline="27777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7812" y="302309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4747" y="1"/>
                </a:lnTo>
              </a:path>
            </a:pathLst>
          </a:custGeom>
          <a:ln w="28575">
            <a:solidFill>
              <a:srgbClr val="F15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635"/>
            <a:ext cx="6858000" cy="513886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8484" y="4714558"/>
            <a:ext cx="5171440" cy="0"/>
          </a:xfrm>
          <a:custGeom>
            <a:avLst/>
            <a:gdLst/>
            <a:ahLst/>
            <a:cxnLst/>
            <a:rect l="l" t="t" r="r" b="b"/>
            <a:pathLst>
              <a:path w="5171440">
                <a:moveTo>
                  <a:pt x="0" y="0"/>
                </a:moveTo>
                <a:lnTo>
                  <a:pt x="5171101" y="1"/>
                </a:lnTo>
              </a:path>
            </a:pathLst>
          </a:custGeom>
          <a:ln w="12700">
            <a:solidFill>
              <a:srgbClr val="6A6A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38690" y="4714558"/>
            <a:ext cx="906144" cy="0"/>
          </a:xfrm>
          <a:custGeom>
            <a:avLst/>
            <a:gdLst/>
            <a:ahLst/>
            <a:cxnLst/>
            <a:rect l="l" t="t" r="r" b="b"/>
            <a:pathLst>
              <a:path w="906145">
                <a:moveTo>
                  <a:pt x="0" y="0"/>
                </a:moveTo>
                <a:lnTo>
                  <a:pt x="905958" y="1"/>
                </a:lnTo>
              </a:path>
            </a:pathLst>
          </a:custGeom>
          <a:ln w="12700">
            <a:solidFill>
              <a:srgbClr val="6A6A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2732" y="4788408"/>
            <a:ext cx="1240790" cy="10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Regulatory Assistance Project</a:t>
            </a:r>
            <a:r>
              <a:rPr sz="600" spc="-2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(RAP)</a:t>
            </a:r>
            <a:r>
              <a:rPr sz="600" spc="-30" baseline="27777" dirty="0">
                <a:solidFill>
                  <a:srgbClr val="6A6A6A"/>
                </a:solidFill>
                <a:latin typeface="Arial"/>
                <a:cs typeface="Arial"/>
              </a:rPr>
              <a:t>®</a:t>
            </a:r>
            <a:endParaRPr sz="600" baseline="27777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7812" y="302309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4747" y="1"/>
                </a:lnTo>
              </a:path>
            </a:pathLst>
          </a:custGeom>
          <a:ln w="28575">
            <a:solidFill>
              <a:srgbClr val="F15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" y="518976"/>
            <a:ext cx="6313805" cy="3769360"/>
          </a:xfrm>
          <a:custGeom>
            <a:avLst/>
            <a:gdLst/>
            <a:ahLst/>
            <a:cxnLst/>
            <a:rect l="l" t="t" r="r" b="b"/>
            <a:pathLst>
              <a:path w="6313805" h="3769360">
                <a:moveTo>
                  <a:pt x="0" y="3769136"/>
                </a:moveTo>
                <a:lnTo>
                  <a:pt x="6313298" y="3769136"/>
                </a:lnTo>
                <a:lnTo>
                  <a:pt x="6313298" y="0"/>
                </a:lnTo>
                <a:lnTo>
                  <a:pt x="0" y="0"/>
                </a:lnTo>
                <a:lnTo>
                  <a:pt x="0" y="3769136"/>
                </a:lnTo>
                <a:close/>
              </a:path>
            </a:pathLst>
          </a:custGeom>
          <a:solidFill>
            <a:srgbClr val="165B99">
              <a:alpha val="8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4764" y="899980"/>
            <a:ext cx="0" cy="4243705"/>
          </a:xfrm>
          <a:custGeom>
            <a:avLst/>
            <a:gdLst/>
            <a:ahLst/>
            <a:cxnLst/>
            <a:rect l="l" t="t" r="r" b="b"/>
            <a:pathLst>
              <a:path h="4243705">
                <a:moveTo>
                  <a:pt x="0" y="0"/>
                </a:moveTo>
                <a:lnTo>
                  <a:pt x="1" y="4243520"/>
                </a:lnTo>
              </a:path>
            </a:pathLst>
          </a:custGeom>
          <a:ln w="12700">
            <a:solidFill>
              <a:srgbClr val="F15B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57859" y="1156268"/>
            <a:ext cx="3139440" cy="859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99"/>
              </a:lnSpc>
            </a:pPr>
            <a:r>
              <a:rPr spc="-20" dirty="0">
                <a:solidFill>
                  <a:srgbClr val="FFFFFF"/>
                </a:solidFill>
              </a:rPr>
              <a:t>What’s</a:t>
            </a:r>
            <a:r>
              <a:rPr spc="-8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“</a:t>
            </a:r>
            <a:r>
              <a:rPr i="1" dirty="0">
                <a:solidFill>
                  <a:srgbClr val="FFFFFF"/>
                </a:solidFill>
                <a:latin typeface="Arial-BoldItalicMT"/>
                <a:cs typeface="Arial-BoldItalicMT"/>
              </a:rPr>
              <a:t>Beneficial  </a:t>
            </a:r>
            <a:r>
              <a:rPr dirty="0">
                <a:solidFill>
                  <a:srgbClr val="FFFFFF"/>
                </a:solidFill>
              </a:rPr>
              <a:t>Electrification”?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57859" y="2235261"/>
            <a:ext cx="4001770" cy="859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99"/>
              </a:lnSpc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Isn’t </a:t>
            </a:r>
            <a:r>
              <a:rPr sz="2800" b="1" i="1" dirty="0">
                <a:solidFill>
                  <a:srgbClr val="FFFFFF"/>
                </a:solidFill>
                <a:latin typeface="Arial-BoldItalicMT"/>
                <a:cs typeface="Arial-BoldItalicMT"/>
              </a:rPr>
              <a:t>ALL</a:t>
            </a:r>
            <a:r>
              <a:rPr sz="2800" b="1" i="1" spc="-75" dirty="0">
                <a:solidFill>
                  <a:srgbClr val="FFFFFF"/>
                </a:solidFill>
                <a:latin typeface="Arial-BoldItalicMT"/>
                <a:cs typeface="Arial-BoldItalicMT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Electrification  “</a:t>
            </a:r>
            <a:r>
              <a:rPr sz="2800" b="1" i="1" dirty="0">
                <a:solidFill>
                  <a:srgbClr val="FFFFFF"/>
                </a:solidFill>
                <a:latin typeface="Arial-BoldItalicMT"/>
                <a:cs typeface="Arial-BoldItalicMT"/>
              </a:rPr>
              <a:t>Beneficial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”?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732" y="4788408"/>
            <a:ext cx="1240790" cy="10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Regulatory Assistance Project</a:t>
            </a:r>
            <a:r>
              <a:rPr sz="600" spc="-2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(RAP)</a:t>
            </a:r>
            <a:r>
              <a:rPr sz="600" spc="-30" baseline="27777" dirty="0">
                <a:solidFill>
                  <a:srgbClr val="6A6A6A"/>
                </a:solidFill>
                <a:latin typeface="Arial"/>
                <a:cs typeface="Arial"/>
              </a:rPr>
              <a:t>®</a:t>
            </a:r>
            <a:endParaRPr sz="600" baseline="27777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7812" y="302309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4747" y="1"/>
                </a:lnTo>
              </a:path>
            </a:pathLst>
          </a:custGeom>
          <a:ln w="28575">
            <a:solidFill>
              <a:srgbClr val="F15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39844" y="4773167"/>
            <a:ext cx="104775" cy="10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25" dirty="0">
                <a:solidFill>
                  <a:srgbClr val="898989"/>
                </a:solidFill>
                <a:latin typeface="Arial"/>
                <a:cs typeface="Arial"/>
              </a:rPr>
              <a:t>22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5600" y="459232"/>
            <a:ext cx="5940425" cy="1334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000"/>
              </a:lnSpc>
            </a:pPr>
            <a:r>
              <a:rPr sz="3200" i="1" spc="-40" dirty="0">
                <a:latin typeface="Arial-BoldItalicMT"/>
                <a:cs typeface="Arial-BoldItalicMT"/>
              </a:rPr>
              <a:t>Beneficial </a:t>
            </a:r>
            <a:r>
              <a:rPr sz="3200" spc="-40" dirty="0"/>
              <a:t>Electrification (BE)  Better Positions Utilities </a:t>
            </a:r>
            <a:r>
              <a:rPr sz="3200" spc="-30" dirty="0"/>
              <a:t>for</a:t>
            </a:r>
            <a:r>
              <a:rPr sz="3200" spc="-180" dirty="0"/>
              <a:t> </a:t>
            </a:r>
            <a:r>
              <a:rPr sz="3200" spc="-30" dirty="0"/>
              <a:t>the  </a:t>
            </a:r>
            <a:r>
              <a:rPr sz="3200" spc="-35" dirty="0"/>
              <a:t>Future</a:t>
            </a:r>
            <a:endParaRPr sz="3200">
              <a:latin typeface="Arial-BoldItalicMT"/>
              <a:cs typeface="Arial-BoldItalic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7811" y="2013868"/>
            <a:ext cx="2023198" cy="163654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1461" y="2007518"/>
            <a:ext cx="2036445" cy="1649730"/>
          </a:xfrm>
          <a:custGeom>
            <a:avLst/>
            <a:gdLst/>
            <a:ahLst/>
            <a:cxnLst/>
            <a:rect l="l" t="t" r="r" b="b"/>
            <a:pathLst>
              <a:path w="2036445" h="1649729">
                <a:moveTo>
                  <a:pt x="0" y="0"/>
                </a:moveTo>
                <a:lnTo>
                  <a:pt x="2035899" y="0"/>
                </a:lnTo>
                <a:lnTo>
                  <a:pt x="2035899" y="1649243"/>
                </a:lnTo>
                <a:lnTo>
                  <a:pt x="0" y="164924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7811" y="3650410"/>
            <a:ext cx="2023745" cy="646430"/>
          </a:xfrm>
          <a:custGeom>
            <a:avLst/>
            <a:gdLst/>
            <a:ahLst/>
            <a:cxnLst/>
            <a:rect l="l" t="t" r="r" b="b"/>
            <a:pathLst>
              <a:path w="2023745" h="646429">
                <a:moveTo>
                  <a:pt x="0" y="646330"/>
                </a:moveTo>
                <a:lnTo>
                  <a:pt x="2023198" y="646330"/>
                </a:lnTo>
                <a:lnTo>
                  <a:pt x="2023198" y="0"/>
                </a:lnTo>
                <a:lnTo>
                  <a:pt x="0" y="0"/>
                </a:lnTo>
                <a:lnTo>
                  <a:pt x="0" y="6463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7811" y="3650410"/>
            <a:ext cx="2023745" cy="646430"/>
          </a:xfrm>
          <a:custGeom>
            <a:avLst/>
            <a:gdLst/>
            <a:ahLst/>
            <a:cxnLst/>
            <a:rect l="l" t="t" r="r" b="b"/>
            <a:pathLst>
              <a:path w="2023745" h="646429">
                <a:moveTo>
                  <a:pt x="0" y="0"/>
                </a:moveTo>
                <a:lnTo>
                  <a:pt x="2023199" y="0"/>
                </a:lnTo>
                <a:lnTo>
                  <a:pt x="2023199" y="646331"/>
                </a:lnTo>
                <a:lnTo>
                  <a:pt x="0" y="64633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5043" y="3708400"/>
            <a:ext cx="1809114" cy="540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6275" marR="211454" indent="-457200">
              <a:lnSpc>
                <a:spcPts val="1390"/>
              </a:lnSpc>
            </a:pPr>
            <a:r>
              <a:rPr sz="1200" spc="-5" dirty="0">
                <a:latin typeface="Arial"/>
                <a:cs typeface="Arial"/>
              </a:rPr>
              <a:t>1. Saves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Customers  Money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55"/>
              </a:lnSpc>
            </a:pPr>
            <a:r>
              <a:rPr sz="1200" spc="-20" dirty="0">
                <a:latin typeface="Arial"/>
                <a:cs typeface="Arial"/>
              </a:rPr>
              <a:t>Long-Term; </a:t>
            </a:r>
            <a:r>
              <a:rPr sz="1200" spc="-5" dirty="0">
                <a:latin typeface="Arial"/>
                <a:cs typeface="Arial"/>
              </a:rPr>
              <a:t>More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Services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08256" y="2014316"/>
            <a:ext cx="2027449" cy="163609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01906" y="2007966"/>
            <a:ext cx="2040255" cy="1649095"/>
          </a:xfrm>
          <a:custGeom>
            <a:avLst/>
            <a:gdLst/>
            <a:ahLst/>
            <a:cxnLst/>
            <a:rect l="l" t="t" r="r" b="b"/>
            <a:pathLst>
              <a:path w="2040254" h="1649095">
                <a:moveTo>
                  <a:pt x="0" y="0"/>
                </a:moveTo>
                <a:lnTo>
                  <a:pt x="2040149" y="0"/>
                </a:lnTo>
                <a:lnTo>
                  <a:pt x="2040149" y="1648794"/>
                </a:lnTo>
                <a:lnTo>
                  <a:pt x="0" y="164879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08256" y="3650410"/>
            <a:ext cx="2023745" cy="462280"/>
          </a:xfrm>
          <a:custGeom>
            <a:avLst/>
            <a:gdLst/>
            <a:ahLst/>
            <a:cxnLst/>
            <a:rect l="l" t="t" r="r" b="b"/>
            <a:pathLst>
              <a:path w="2023745" h="462279">
                <a:moveTo>
                  <a:pt x="0" y="461664"/>
                </a:moveTo>
                <a:lnTo>
                  <a:pt x="2023197" y="461664"/>
                </a:lnTo>
                <a:lnTo>
                  <a:pt x="2023197" y="0"/>
                </a:lnTo>
                <a:lnTo>
                  <a:pt x="0" y="0"/>
                </a:lnTo>
                <a:lnTo>
                  <a:pt x="0" y="4616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08256" y="3650410"/>
            <a:ext cx="2023745" cy="462280"/>
          </a:xfrm>
          <a:custGeom>
            <a:avLst/>
            <a:gdLst/>
            <a:ahLst/>
            <a:cxnLst/>
            <a:rect l="l" t="t" r="r" b="b"/>
            <a:pathLst>
              <a:path w="2023745" h="462279">
                <a:moveTo>
                  <a:pt x="0" y="0"/>
                </a:moveTo>
                <a:lnTo>
                  <a:pt x="2023198" y="0"/>
                </a:lnTo>
                <a:lnTo>
                  <a:pt x="2023198" y="461665"/>
                </a:lnTo>
                <a:lnTo>
                  <a:pt x="0" y="46166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516567" y="3708400"/>
            <a:ext cx="1807210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6270" marR="5080" indent="-624205">
              <a:lnSpc>
                <a:spcPts val="1390"/>
              </a:lnSpc>
            </a:pPr>
            <a:r>
              <a:rPr sz="1200" spc="-5" dirty="0">
                <a:latin typeface="Arial"/>
                <a:cs typeface="Arial"/>
              </a:rPr>
              <a:t>2. Reduces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Environmental  Impacts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21451" y="2018572"/>
            <a:ext cx="2023197" cy="163609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15101" y="2012222"/>
            <a:ext cx="2036445" cy="1649095"/>
          </a:xfrm>
          <a:custGeom>
            <a:avLst/>
            <a:gdLst/>
            <a:ahLst/>
            <a:cxnLst/>
            <a:rect l="l" t="t" r="r" b="b"/>
            <a:pathLst>
              <a:path w="2036445" h="1649095">
                <a:moveTo>
                  <a:pt x="2035898" y="1648794"/>
                </a:moveTo>
                <a:lnTo>
                  <a:pt x="0" y="1648794"/>
                </a:lnTo>
                <a:lnTo>
                  <a:pt x="0" y="0"/>
                </a:lnTo>
                <a:lnTo>
                  <a:pt x="2035898" y="0"/>
                </a:lnTo>
                <a:lnTo>
                  <a:pt x="2035898" y="1648794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17200" y="3654666"/>
            <a:ext cx="2023745" cy="462280"/>
          </a:xfrm>
          <a:custGeom>
            <a:avLst/>
            <a:gdLst/>
            <a:ahLst/>
            <a:cxnLst/>
            <a:rect l="l" t="t" r="r" b="b"/>
            <a:pathLst>
              <a:path w="2023745" h="462279">
                <a:moveTo>
                  <a:pt x="0" y="461664"/>
                </a:moveTo>
                <a:lnTo>
                  <a:pt x="2023197" y="461664"/>
                </a:lnTo>
                <a:lnTo>
                  <a:pt x="2023197" y="0"/>
                </a:lnTo>
                <a:lnTo>
                  <a:pt x="0" y="0"/>
                </a:lnTo>
                <a:lnTo>
                  <a:pt x="0" y="4616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17200" y="3654666"/>
            <a:ext cx="2023745" cy="462280"/>
          </a:xfrm>
          <a:custGeom>
            <a:avLst/>
            <a:gdLst/>
            <a:ahLst/>
            <a:cxnLst/>
            <a:rect l="l" t="t" r="r" b="b"/>
            <a:pathLst>
              <a:path w="2023745" h="462279">
                <a:moveTo>
                  <a:pt x="0" y="0"/>
                </a:moveTo>
                <a:lnTo>
                  <a:pt x="2023198" y="0"/>
                </a:lnTo>
                <a:lnTo>
                  <a:pt x="2023198" y="461665"/>
                </a:lnTo>
                <a:lnTo>
                  <a:pt x="0" y="46166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767593" y="3711447"/>
            <a:ext cx="1523365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135" marR="5080" indent="-306070">
              <a:lnSpc>
                <a:spcPts val="1390"/>
              </a:lnSpc>
            </a:pPr>
            <a:r>
              <a:rPr sz="1200" spc="-5" dirty="0">
                <a:latin typeface="Arial"/>
                <a:cs typeface="Arial"/>
              </a:rPr>
              <a:t>3. Enables Better Grid  Management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8484" y="4714558"/>
            <a:ext cx="5171440" cy="0"/>
          </a:xfrm>
          <a:custGeom>
            <a:avLst/>
            <a:gdLst/>
            <a:ahLst/>
            <a:cxnLst/>
            <a:rect l="l" t="t" r="r" b="b"/>
            <a:pathLst>
              <a:path w="5171440">
                <a:moveTo>
                  <a:pt x="0" y="0"/>
                </a:moveTo>
                <a:lnTo>
                  <a:pt x="5171101" y="1"/>
                </a:lnTo>
              </a:path>
            </a:pathLst>
          </a:custGeom>
          <a:ln w="12700">
            <a:solidFill>
              <a:srgbClr val="6A6A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38690" y="4714558"/>
            <a:ext cx="906144" cy="0"/>
          </a:xfrm>
          <a:custGeom>
            <a:avLst/>
            <a:gdLst/>
            <a:ahLst/>
            <a:cxnLst/>
            <a:rect l="l" t="t" r="r" b="b"/>
            <a:pathLst>
              <a:path w="906145">
                <a:moveTo>
                  <a:pt x="0" y="0"/>
                </a:moveTo>
                <a:lnTo>
                  <a:pt x="905958" y="1"/>
                </a:lnTo>
              </a:path>
            </a:pathLst>
          </a:custGeom>
          <a:ln w="12700">
            <a:solidFill>
              <a:srgbClr val="6A6A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2732" y="4788408"/>
            <a:ext cx="1240790" cy="10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Regulatory Assistance Project</a:t>
            </a:r>
            <a:r>
              <a:rPr sz="600" spc="-2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(RAP)</a:t>
            </a:r>
            <a:r>
              <a:rPr sz="600" spc="-30" baseline="27777" dirty="0">
                <a:solidFill>
                  <a:srgbClr val="6A6A6A"/>
                </a:solidFill>
                <a:latin typeface="Arial"/>
                <a:cs typeface="Arial"/>
              </a:rPr>
              <a:t>®</a:t>
            </a:r>
            <a:endParaRPr sz="600" baseline="27777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7812" y="302309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4747" y="1"/>
                </a:lnTo>
              </a:path>
            </a:pathLst>
          </a:custGeom>
          <a:ln w="28575">
            <a:solidFill>
              <a:srgbClr val="F15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" y="518976"/>
            <a:ext cx="6313805" cy="3769360"/>
          </a:xfrm>
          <a:custGeom>
            <a:avLst/>
            <a:gdLst/>
            <a:ahLst/>
            <a:cxnLst/>
            <a:rect l="l" t="t" r="r" b="b"/>
            <a:pathLst>
              <a:path w="6313805" h="3769360">
                <a:moveTo>
                  <a:pt x="0" y="3769136"/>
                </a:moveTo>
                <a:lnTo>
                  <a:pt x="6313298" y="3769136"/>
                </a:lnTo>
                <a:lnTo>
                  <a:pt x="6313298" y="0"/>
                </a:lnTo>
                <a:lnTo>
                  <a:pt x="0" y="0"/>
                </a:lnTo>
                <a:lnTo>
                  <a:pt x="0" y="3769136"/>
                </a:lnTo>
                <a:close/>
              </a:path>
            </a:pathLst>
          </a:custGeom>
          <a:solidFill>
            <a:srgbClr val="165B99">
              <a:alpha val="8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4764" y="899980"/>
            <a:ext cx="0" cy="4243705"/>
          </a:xfrm>
          <a:custGeom>
            <a:avLst/>
            <a:gdLst/>
            <a:ahLst/>
            <a:cxnLst/>
            <a:rect l="l" t="t" r="r" b="b"/>
            <a:pathLst>
              <a:path h="4243705">
                <a:moveTo>
                  <a:pt x="0" y="0"/>
                </a:moveTo>
                <a:lnTo>
                  <a:pt x="1" y="4243520"/>
                </a:lnTo>
              </a:path>
            </a:pathLst>
          </a:custGeom>
          <a:ln w="12700">
            <a:solidFill>
              <a:srgbClr val="F15B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57859" y="1156268"/>
            <a:ext cx="4594860" cy="876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699"/>
              </a:lnSpc>
            </a:pPr>
            <a:r>
              <a:rPr spc="-5" dirty="0">
                <a:solidFill>
                  <a:srgbClr val="FFFFFF"/>
                </a:solidFill>
              </a:rPr>
              <a:t>Operationalizing </a:t>
            </a:r>
            <a:r>
              <a:rPr dirty="0">
                <a:solidFill>
                  <a:srgbClr val="FFFFFF"/>
                </a:solidFill>
              </a:rPr>
              <a:t>Beneficial  Electrification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812" y="302309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4747" y="1"/>
                </a:lnTo>
              </a:path>
            </a:pathLst>
          </a:custGeom>
          <a:ln w="28575">
            <a:solidFill>
              <a:srgbClr val="F15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8052" y="4223003"/>
            <a:ext cx="542988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i="1" u="sng" spc="-5" dirty="0">
                <a:solidFill>
                  <a:srgbClr val="0B2F4E"/>
                </a:solidFill>
                <a:latin typeface="Arial"/>
                <a:cs typeface="Arial"/>
              </a:rPr>
              <a:t>https://</a:t>
            </a:r>
            <a:r>
              <a:rPr sz="900" i="1" u="sng" spc="-5" dirty="0">
                <a:solidFill>
                  <a:srgbClr val="0B2F4E"/>
                </a:solidFill>
                <a:latin typeface="Arial"/>
                <a:cs typeface="Arial"/>
                <a:hlinkClick r:id="rId2"/>
              </a:rPr>
              <a:t>www.raponline.org/knowledge-center/beneficial-electrification-ensuring-electrification-public-interest/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5111" y="330200"/>
            <a:ext cx="5750560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New RAP </a:t>
            </a:r>
            <a:r>
              <a:rPr spc="-30" dirty="0"/>
              <a:t>paper </a:t>
            </a:r>
            <a:r>
              <a:rPr spc="-15" dirty="0"/>
              <a:t>to </a:t>
            </a:r>
            <a:r>
              <a:rPr spc="-30" dirty="0"/>
              <a:t>help</a:t>
            </a:r>
            <a:r>
              <a:rPr spc="-370" dirty="0"/>
              <a:t> </a:t>
            </a:r>
            <a:r>
              <a:rPr spc="-35" dirty="0"/>
              <a:t>regulators:</a:t>
            </a:r>
          </a:p>
        </p:txBody>
      </p:sp>
      <p:sp>
        <p:nvSpPr>
          <p:cNvPr id="5" name="object 5"/>
          <p:cNvSpPr/>
          <p:nvPr/>
        </p:nvSpPr>
        <p:spPr>
          <a:xfrm>
            <a:off x="4157471" y="963167"/>
            <a:ext cx="2389631" cy="309371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51312" y="957808"/>
            <a:ext cx="2400300" cy="3105150"/>
          </a:xfrm>
          <a:custGeom>
            <a:avLst/>
            <a:gdLst/>
            <a:ahLst/>
            <a:cxnLst/>
            <a:rect l="l" t="t" r="r" b="b"/>
            <a:pathLst>
              <a:path w="2400300" h="3105150">
                <a:moveTo>
                  <a:pt x="0" y="0"/>
                </a:moveTo>
                <a:lnTo>
                  <a:pt x="2399687" y="0"/>
                </a:lnTo>
                <a:lnTo>
                  <a:pt x="2399687" y="3105153"/>
                </a:lnTo>
                <a:lnTo>
                  <a:pt x="0" y="310515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5111" y="1822825"/>
            <a:ext cx="3671570" cy="1918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400"/>
              </a:lnSpc>
            </a:pPr>
            <a:r>
              <a:rPr sz="2400" b="1" i="1" spc="-65" dirty="0">
                <a:solidFill>
                  <a:srgbClr val="0070C0"/>
                </a:solidFill>
                <a:latin typeface="Arial-BoldItalicMT"/>
                <a:cs typeface="Arial-BoldItalicMT"/>
              </a:rPr>
              <a:t>Beneficial</a:t>
            </a:r>
            <a:r>
              <a:rPr sz="2400" b="1" i="1" spc="-130" dirty="0">
                <a:solidFill>
                  <a:srgbClr val="0070C0"/>
                </a:solidFill>
                <a:latin typeface="Arial-BoldItalicMT"/>
                <a:cs typeface="Arial-BoldItalicMT"/>
              </a:rPr>
              <a:t> </a:t>
            </a:r>
            <a:r>
              <a:rPr sz="2400" b="1" i="1" spc="-65" dirty="0">
                <a:solidFill>
                  <a:srgbClr val="0070C0"/>
                </a:solidFill>
                <a:latin typeface="Arial-BoldItalicMT"/>
                <a:cs typeface="Arial-BoldItalicMT"/>
              </a:rPr>
              <a:t>Electrification:</a:t>
            </a:r>
            <a:endParaRPr sz="2400">
              <a:latin typeface="Arial-BoldItalicMT"/>
              <a:cs typeface="Arial-BoldItalicMT"/>
            </a:endParaRPr>
          </a:p>
          <a:p>
            <a:pPr marL="12700" marR="85090">
              <a:lnSpc>
                <a:spcPts val="2500"/>
              </a:lnSpc>
              <a:spcBef>
                <a:spcPts val="254"/>
              </a:spcBef>
            </a:pPr>
            <a:r>
              <a:rPr sz="2400" b="1" i="1" spc="-65" dirty="0">
                <a:solidFill>
                  <a:srgbClr val="0070C0"/>
                </a:solidFill>
                <a:latin typeface="Arial-BoldItalicMT"/>
                <a:cs typeface="Arial-BoldItalicMT"/>
              </a:rPr>
              <a:t>Ensuring </a:t>
            </a:r>
            <a:r>
              <a:rPr sz="2400" b="1" i="1" spc="-60" dirty="0">
                <a:solidFill>
                  <a:srgbClr val="0070C0"/>
                </a:solidFill>
                <a:latin typeface="Arial-BoldItalicMT"/>
                <a:cs typeface="Arial-BoldItalicMT"/>
              </a:rPr>
              <a:t>Electrification</a:t>
            </a:r>
            <a:r>
              <a:rPr sz="2400" b="1" i="1" spc="-265" dirty="0">
                <a:solidFill>
                  <a:srgbClr val="0070C0"/>
                </a:solidFill>
                <a:latin typeface="Arial-BoldItalicMT"/>
                <a:cs typeface="Arial-BoldItalicMT"/>
              </a:rPr>
              <a:t> </a:t>
            </a:r>
            <a:r>
              <a:rPr sz="2400" b="1" i="1" spc="-30" dirty="0">
                <a:solidFill>
                  <a:srgbClr val="0070C0"/>
                </a:solidFill>
                <a:latin typeface="Arial-BoldItalicMT"/>
                <a:cs typeface="Arial-BoldItalicMT"/>
              </a:rPr>
              <a:t>in  </a:t>
            </a:r>
            <a:r>
              <a:rPr sz="2400" b="1" i="1" spc="-50" dirty="0">
                <a:solidFill>
                  <a:srgbClr val="0070C0"/>
                </a:solidFill>
                <a:latin typeface="Arial-BoldItalicMT"/>
                <a:cs typeface="Arial-BoldItalicMT"/>
              </a:rPr>
              <a:t>the </a:t>
            </a:r>
            <a:r>
              <a:rPr sz="2400" b="1" i="1" spc="-60" dirty="0">
                <a:solidFill>
                  <a:srgbClr val="0070C0"/>
                </a:solidFill>
                <a:latin typeface="Arial-BoldItalicMT"/>
                <a:cs typeface="Arial-BoldItalicMT"/>
              </a:rPr>
              <a:t>Public</a:t>
            </a:r>
            <a:r>
              <a:rPr sz="2400" b="1" i="1" spc="-260" dirty="0">
                <a:solidFill>
                  <a:srgbClr val="0070C0"/>
                </a:solidFill>
                <a:latin typeface="Arial-BoldItalicMT"/>
                <a:cs typeface="Arial-BoldItalicMT"/>
              </a:rPr>
              <a:t> </a:t>
            </a:r>
            <a:r>
              <a:rPr sz="2400" b="1" i="1" spc="-60" dirty="0">
                <a:solidFill>
                  <a:srgbClr val="0070C0"/>
                </a:solidFill>
                <a:latin typeface="Arial-BoldItalicMT"/>
                <a:cs typeface="Arial-BoldItalicMT"/>
              </a:rPr>
              <a:t>Interest</a:t>
            </a:r>
            <a:endParaRPr sz="2400">
              <a:latin typeface="Arial-BoldItalicMT"/>
              <a:cs typeface="Arial-BoldItalicMT"/>
            </a:endParaRPr>
          </a:p>
          <a:p>
            <a:pPr marL="12700" marR="5080">
              <a:lnSpc>
                <a:spcPct val="100000"/>
              </a:lnSpc>
              <a:spcBef>
                <a:spcPts val="1935"/>
              </a:spcBef>
            </a:pPr>
            <a:r>
              <a:rPr sz="1500" spc="-5" dirty="0">
                <a:latin typeface="Arial"/>
                <a:cs typeface="Arial"/>
              </a:rPr>
              <a:t>Sets </a:t>
            </a:r>
            <a:r>
              <a:rPr sz="1500" dirty="0">
                <a:latin typeface="Arial"/>
                <a:cs typeface="Arial"/>
              </a:rPr>
              <a:t>out six principles </a:t>
            </a:r>
            <a:r>
              <a:rPr sz="1500" spc="-5" dirty="0">
                <a:latin typeface="Arial"/>
                <a:cs typeface="Arial"/>
              </a:rPr>
              <a:t>for regulators to </a:t>
            </a:r>
            <a:r>
              <a:rPr sz="1500" dirty="0">
                <a:latin typeface="Arial"/>
                <a:cs typeface="Arial"/>
              </a:rPr>
              <a:t>help  ensure </a:t>
            </a:r>
            <a:r>
              <a:rPr sz="1500" spc="-5" dirty="0">
                <a:latin typeface="Arial"/>
                <a:cs typeface="Arial"/>
              </a:rPr>
              <a:t>that electrification </a:t>
            </a:r>
            <a:r>
              <a:rPr sz="1500" dirty="0">
                <a:latin typeface="Arial"/>
                <a:cs typeface="Arial"/>
              </a:rPr>
              <a:t>is </a:t>
            </a:r>
            <a:r>
              <a:rPr sz="1500" spc="-5" dirty="0">
                <a:latin typeface="Arial"/>
                <a:cs typeface="Arial"/>
              </a:rPr>
              <a:t>beneficial to  </a:t>
            </a:r>
            <a:r>
              <a:rPr sz="1500" dirty="0">
                <a:latin typeface="Arial"/>
                <a:cs typeface="Arial"/>
              </a:rPr>
              <a:t>consumers, </a:t>
            </a:r>
            <a:r>
              <a:rPr sz="1500" spc="-5" dirty="0">
                <a:latin typeface="Arial"/>
                <a:cs typeface="Arial"/>
              </a:rPr>
              <a:t>the environment, </a:t>
            </a:r>
            <a:r>
              <a:rPr sz="1500" dirty="0">
                <a:latin typeface="Arial"/>
                <a:cs typeface="Arial"/>
              </a:rPr>
              <a:t>and </a:t>
            </a:r>
            <a:r>
              <a:rPr sz="1500" spc="-5" dirty="0">
                <a:latin typeface="Arial"/>
                <a:cs typeface="Arial"/>
              </a:rPr>
              <a:t>the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grid.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302732" y="4781536"/>
            <a:ext cx="1240790" cy="1123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Regulatory Assistance Project</a:t>
            </a:r>
            <a:r>
              <a:rPr sz="600" spc="-2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(RAP)</a:t>
            </a:r>
            <a:r>
              <a:rPr sz="600" spc="-30" baseline="27777" dirty="0">
                <a:solidFill>
                  <a:srgbClr val="6A6A6A"/>
                </a:solidFill>
                <a:latin typeface="Arial"/>
                <a:cs typeface="Arial"/>
              </a:rPr>
              <a:t>®</a:t>
            </a:r>
            <a:endParaRPr sz="600" baseline="2777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812" y="302309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4747" y="1"/>
                </a:lnTo>
              </a:path>
            </a:pathLst>
          </a:custGeom>
          <a:ln w="28575">
            <a:solidFill>
              <a:srgbClr val="F15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112" y="510032"/>
            <a:ext cx="3540760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/>
              <a:t>1. </a:t>
            </a:r>
            <a:r>
              <a:rPr spc="-30" dirty="0"/>
              <a:t>Put </a:t>
            </a:r>
            <a:r>
              <a:rPr spc="-35" dirty="0"/>
              <a:t>Efficiency</a:t>
            </a:r>
            <a:r>
              <a:rPr spc="-229" dirty="0"/>
              <a:t> </a:t>
            </a:r>
            <a:r>
              <a:rPr spc="-40" dirty="0"/>
              <a:t>First</a:t>
            </a:r>
          </a:p>
        </p:txBody>
      </p:sp>
      <p:sp>
        <p:nvSpPr>
          <p:cNvPr id="4" name="object 4"/>
          <p:cNvSpPr/>
          <p:nvPr/>
        </p:nvSpPr>
        <p:spPr>
          <a:xfrm>
            <a:off x="1200911" y="1426463"/>
            <a:ext cx="4453128" cy="270967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5800" y="1420443"/>
            <a:ext cx="4462780" cy="2720975"/>
          </a:xfrm>
          <a:custGeom>
            <a:avLst/>
            <a:gdLst/>
            <a:ahLst/>
            <a:cxnLst/>
            <a:rect l="l" t="t" r="r" b="b"/>
            <a:pathLst>
              <a:path w="4462780" h="2720975">
                <a:moveTo>
                  <a:pt x="0" y="0"/>
                </a:moveTo>
                <a:lnTo>
                  <a:pt x="4462245" y="0"/>
                </a:lnTo>
                <a:lnTo>
                  <a:pt x="4462245" y="2720630"/>
                </a:lnTo>
                <a:lnTo>
                  <a:pt x="0" y="272063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302732" y="4781536"/>
            <a:ext cx="1240790" cy="1123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Regulatory Assistance Project</a:t>
            </a:r>
            <a:r>
              <a:rPr sz="600" spc="-2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(RAP)</a:t>
            </a:r>
            <a:r>
              <a:rPr sz="600" spc="-30" baseline="27777" dirty="0">
                <a:solidFill>
                  <a:srgbClr val="6A6A6A"/>
                </a:solidFill>
                <a:latin typeface="Arial"/>
                <a:cs typeface="Arial"/>
              </a:rPr>
              <a:t>®</a:t>
            </a:r>
            <a:endParaRPr sz="600" baseline="2777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812" y="302309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4747" y="1"/>
                </a:lnTo>
              </a:path>
            </a:pathLst>
          </a:custGeom>
          <a:ln w="28575">
            <a:solidFill>
              <a:srgbClr val="F15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112" y="510032"/>
            <a:ext cx="485076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Efficiency </a:t>
            </a:r>
            <a:r>
              <a:rPr spc="-30" dirty="0"/>
              <a:t>Across Fuel</a:t>
            </a:r>
            <a:r>
              <a:rPr spc="-229" dirty="0"/>
              <a:t> </a:t>
            </a:r>
            <a:r>
              <a:rPr spc="-30" dirty="0"/>
              <a:t>Types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274063"/>
            <a:ext cx="5687568" cy="340461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0613" y="4394200"/>
            <a:ext cx="4103370" cy="27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000"/>
              </a:lnSpc>
            </a:pPr>
            <a:r>
              <a:rPr sz="800" spc="-55" dirty="0">
                <a:latin typeface="Arial"/>
                <a:cs typeface="Arial"/>
              </a:rPr>
              <a:t>Source: </a:t>
            </a:r>
            <a:r>
              <a:rPr sz="800" spc="-150" dirty="0">
                <a:latin typeface="Arial"/>
                <a:cs typeface="Arial"/>
              </a:rPr>
              <a:t>JJ </a:t>
            </a:r>
            <a:r>
              <a:rPr sz="800" spc="-50" dirty="0">
                <a:latin typeface="Arial"/>
                <a:cs typeface="Arial"/>
              </a:rPr>
              <a:t>MCoy, </a:t>
            </a:r>
            <a:r>
              <a:rPr sz="800" spc="-30" dirty="0">
                <a:latin typeface="Arial"/>
                <a:cs typeface="Arial"/>
              </a:rPr>
              <a:t>”Building </a:t>
            </a:r>
            <a:r>
              <a:rPr sz="800" spc="-25" dirty="0">
                <a:latin typeface="Arial"/>
                <a:cs typeface="Arial"/>
              </a:rPr>
              <a:t>“good </a:t>
            </a:r>
            <a:r>
              <a:rPr sz="800" spc="-15" dirty="0">
                <a:latin typeface="Arial"/>
                <a:cs typeface="Arial"/>
              </a:rPr>
              <a:t>load” </a:t>
            </a:r>
            <a:r>
              <a:rPr sz="800" spc="5" dirty="0">
                <a:latin typeface="Arial"/>
                <a:cs typeface="Arial"/>
              </a:rPr>
              <a:t>to </a:t>
            </a:r>
            <a:r>
              <a:rPr sz="800" spc="-40" dirty="0">
                <a:latin typeface="Arial"/>
                <a:cs typeface="Arial"/>
              </a:rPr>
              <a:t>reduce carbon emissions”, </a:t>
            </a:r>
            <a:r>
              <a:rPr sz="800" spc="-45" dirty="0">
                <a:latin typeface="Arial"/>
                <a:cs typeface="Arial"/>
              </a:rPr>
              <a:t>2016. </a:t>
            </a:r>
            <a:r>
              <a:rPr sz="800" spc="-15" dirty="0">
                <a:latin typeface="Arial"/>
                <a:cs typeface="Arial"/>
                <a:hlinkClick r:id="rId3"/>
              </a:rPr>
              <a:t>http://nwenergy.org/wp- 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content/uploads/2016/01/Transpo-Electrification-TE-Workpaper-1-25-2016-FINAL.pdf.zip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302732" y="4781536"/>
            <a:ext cx="1240790" cy="1123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Regulatory Assistance Project</a:t>
            </a:r>
            <a:r>
              <a:rPr sz="600" spc="-2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(RAP)</a:t>
            </a:r>
            <a:r>
              <a:rPr sz="600" spc="-30" baseline="27777" dirty="0">
                <a:solidFill>
                  <a:srgbClr val="6A6A6A"/>
                </a:solidFill>
                <a:latin typeface="Arial"/>
                <a:cs typeface="Arial"/>
              </a:rPr>
              <a:t>®</a:t>
            </a:r>
            <a:endParaRPr sz="600" baseline="2777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812" y="302309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4747" y="1"/>
                </a:lnTo>
              </a:path>
            </a:pathLst>
          </a:custGeom>
          <a:ln w="28575">
            <a:solidFill>
              <a:srgbClr val="F15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0390" marR="5080" indent="-514350">
              <a:lnSpc>
                <a:spcPts val="3000"/>
              </a:lnSpc>
            </a:pPr>
            <a:r>
              <a:rPr spc="-20" dirty="0"/>
              <a:t>2. </a:t>
            </a:r>
            <a:r>
              <a:rPr spc="-35" dirty="0"/>
              <a:t>Recognize </a:t>
            </a:r>
            <a:r>
              <a:rPr spc="-25" dirty="0"/>
              <a:t>the </a:t>
            </a:r>
            <a:r>
              <a:rPr spc="-35" dirty="0"/>
              <a:t>Value </a:t>
            </a:r>
            <a:r>
              <a:rPr spc="-20" dirty="0"/>
              <a:t>of</a:t>
            </a:r>
            <a:r>
              <a:rPr spc="-295" dirty="0"/>
              <a:t> </a:t>
            </a:r>
            <a:r>
              <a:rPr spc="-35" dirty="0"/>
              <a:t>Flexible  </a:t>
            </a:r>
            <a:r>
              <a:rPr spc="-25" dirty="0"/>
              <a:t>Load for </a:t>
            </a:r>
            <a:r>
              <a:rPr spc="-30" dirty="0"/>
              <a:t>Grid</a:t>
            </a:r>
            <a:r>
              <a:rPr spc="-229" dirty="0"/>
              <a:t> </a:t>
            </a:r>
            <a:r>
              <a:rPr spc="-40" dirty="0"/>
              <a:t>Operations</a:t>
            </a:r>
          </a:p>
        </p:txBody>
      </p:sp>
      <p:sp>
        <p:nvSpPr>
          <p:cNvPr id="4" name="object 4"/>
          <p:cNvSpPr/>
          <p:nvPr/>
        </p:nvSpPr>
        <p:spPr>
          <a:xfrm>
            <a:off x="1168368" y="1668139"/>
            <a:ext cx="4521263" cy="244901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2018" y="1661790"/>
            <a:ext cx="4534535" cy="2461895"/>
          </a:xfrm>
          <a:custGeom>
            <a:avLst/>
            <a:gdLst/>
            <a:ahLst/>
            <a:cxnLst/>
            <a:rect l="l" t="t" r="r" b="b"/>
            <a:pathLst>
              <a:path w="4534535" h="2461895">
                <a:moveTo>
                  <a:pt x="0" y="0"/>
                </a:moveTo>
                <a:lnTo>
                  <a:pt x="4533964" y="0"/>
                </a:lnTo>
                <a:lnTo>
                  <a:pt x="4533964" y="2461719"/>
                </a:lnTo>
                <a:lnTo>
                  <a:pt x="0" y="246171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302732" y="4781536"/>
            <a:ext cx="1240790" cy="1123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Regulatory Assistance Project</a:t>
            </a:r>
            <a:r>
              <a:rPr sz="600" spc="-2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(RAP)</a:t>
            </a:r>
            <a:r>
              <a:rPr sz="600" spc="-30" baseline="27777" dirty="0">
                <a:solidFill>
                  <a:srgbClr val="6A6A6A"/>
                </a:solidFill>
                <a:latin typeface="Arial"/>
                <a:cs typeface="Arial"/>
              </a:rPr>
              <a:t>®</a:t>
            </a:r>
            <a:endParaRPr sz="600" baseline="2777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812" y="302309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4747" y="1"/>
                </a:lnTo>
              </a:path>
            </a:pathLst>
          </a:custGeom>
          <a:ln w="28575">
            <a:solidFill>
              <a:srgbClr val="F15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ts val="2900"/>
              </a:lnSpc>
            </a:pPr>
            <a:r>
              <a:rPr sz="2700" spc="-35" dirty="0"/>
              <a:t>Value </a:t>
            </a:r>
            <a:r>
              <a:rPr sz="2700" spc="-20" dirty="0"/>
              <a:t>of </a:t>
            </a:r>
            <a:r>
              <a:rPr sz="2700" spc="-40" dirty="0"/>
              <a:t>Flexibility </a:t>
            </a:r>
            <a:r>
              <a:rPr sz="2700" spc="-25" dirty="0"/>
              <a:t>for</a:t>
            </a:r>
            <a:r>
              <a:rPr sz="2700" spc="-215" dirty="0"/>
              <a:t> </a:t>
            </a:r>
            <a:r>
              <a:rPr sz="2700" spc="-35" dirty="0"/>
              <a:t>Integrating  Renewable</a:t>
            </a:r>
            <a:r>
              <a:rPr sz="2700" spc="-170" dirty="0"/>
              <a:t> </a:t>
            </a:r>
            <a:r>
              <a:rPr sz="2700" spc="-40" dirty="0"/>
              <a:t>Energy</a:t>
            </a:r>
            <a:endParaRPr sz="2700"/>
          </a:p>
        </p:txBody>
      </p:sp>
      <p:sp>
        <p:nvSpPr>
          <p:cNvPr id="4" name="object 4"/>
          <p:cNvSpPr/>
          <p:nvPr/>
        </p:nvSpPr>
        <p:spPr>
          <a:xfrm>
            <a:off x="844296" y="1459991"/>
            <a:ext cx="5032248" cy="324611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49419" y="1697462"/>
            <a:ext cx="619125" cy="322580"/>
          </a:xfrm>
          <a:custGeom>
            <a:avLst/>
            <a:gdLst/>
            <a:ahLst/>
            <a:cxnLst/>
            <a:rect l="l" t="t" r="r" b="b"/>
            <a:pathLst>
              <a:path w="619125" h="322580">
                <a:moveTo>
                  <a:pt x="309562" y="0"/>
                </a:moveTo>
                <a:lnTo>
                  <a:pt x="0" y="322088"/>
                </a:lnTo>
                <a:lnTo>
                  <a:pt x="619125" y="322088"/>
                </a:lnTo>
                <a:lnTo>
                  <a:pt x="309562" y="0"/>
                </a:lnTo>
                <a:close/>
              </a:path>
            </a:pathLst>
          </a:custGeom>
          <a:solidFill>
            <a:srgbClr val="EB9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49419" y="1697462"/>
            <a:ext cx="619125" cy="322580"/>
          </a:xfrm>
          <a:custGeom>
            <a:avLst/>
            <a:gdLst/>
            <a:ahLst/>
            <a:cxnLst/>
            <a:rect l="l" t="t" r="r" b="b"/>
            <a:pathLst>
              <a:path w="619125" h="322580">
                <a:moveTo>
                  <a:pt x="0" y="322089"/>
                </a:moveTo>
                <a:lnTo>
                  <a:pt x="309562" y="0"/>
                </a:lnTo>
                <a:lnTo>
                  <a:pt x="619125" y="322089"/>
                </a:lnTo>
                <a:lnTo>
                  <a:pt x="0" y="322089"/>
                </a:lnTo>
                <a:close/>
              </a:path>
            </a:pathLst>
          </a:custGeom>
          <a:ln w="12700">
            <a:solidFill>
              <a:srgbClr val="21BD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71918" y="1462209"/>
            <a:ext cx="1156970" cy="646430"/>
          </a:xfrm>
          <a:prstGeom prst="rect">
            <a:avLst/>
          </a:prstGeom>
          <a:solidFill>
            <a:srgbClr val="EB9FA8"/>
          </a:solidFill>
        </p:spPr>
        <p:txBody>
          <a:bodyPr vert="horz" wrap="square" lIns="0" tIns="34290" rIns="0" bIns="0" rtlCol="0">
            <a:spAutoFit/>
          </a:bodyPr>
          <a:lstStyle/>
          <a:p>
            <a:pPr marL="91440" marR="83185" indent="-1270" algn="ctr">
              <a:lnSpc>
                <a:spcPct val="100000"/>
              </a:lnSpc>
              <a:spcBef>
                <a:spcPts val="270"/>
              </a:spcBef>
            </a:pPr>
            <a:r>
              <a:rPr sz="1200" spc="-55" dirty="0">
                <a:latin typeface="Arial"/>
                <a:cs typeface="Arial"/>
              </a:rPr>
              <a:t>Avoid </a:t>
            </a:r>
            <a:r>
              <a:rPr sz="1200" spc="-65" dirty="0">
                <a:latin typeface="Arial"/>
                <a:cs typeface="Arial"/>
              </a:rPr>
              <a:t>Home  </a:t>
            </a:r>
            <a:r>
              <a:rPr sz="1200" spc="-80" dirty="0">
                <a:latin typeface="Arial"/>
                <a:cs typeface="Arial"/>
              </a:rPr>
              <a:t>Charging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during  </a:t>
            </a:r>
            <a:r>
              <a:rPr sz="1200" spc="-50" dirty="0">
                <a:latin typeface="Arial"/>
                <a:cs typeface="Arial"/>
              </a:rPr>
              <a:t>these</a:t>
            </a:r>
            <a:r>
              <a:rPr sz="1200" spc="-150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hours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39091" y="2694237"/>
            <a:ext cx="1223010" cy="838835"/>
          </a:xfrm>
          <a:custGeom>
            <a:avLst/>
            <a:gdLst/>
            <a:ahLst/>
            <a:cxnLst/>
            <a:rect l="l" t="t" r="r" b="b"/>
            <a:pathLst>
              <a:path w="1223010" h="838835">
                <a:moveTo>
                  <a:pt x="47669" y="0"/>
                </a:moveTo>
                <a:lnTo>
                  <a:pt x="30058" y="44450"/>
                </a:lnTo>
                <a:lnTo>
                  <a:pt x="16489" y="90004"/>
                </a:lnTo>
                <a:lnTo>
                  <a:pt x="6957" y="136420"/>
                </a:lnTo>
                <a:lnTo>
                  <a:pt x="1462" y="183459"/>
                </a:lnTo>
                <a:lnTo>
                  <a:pt x="0" y="230880"/>
                </a:lnTo>
                <a:lnTo>
                  <a:pt x="2567" y="278445"/>
                </a:lnTo>
                <a:lnTo>
                  <a:pt x="9162" y="325912"/>
                </a:lnTo>
                <a:lnTo>
                  <a:pt x="19782" y="373042"/>
                </a:lnTo>
                <a:lnTo>
                  <a:pt x="34423" y="419594"/>
                </a:lnTo>
                <a:lnTo>
                  <a:pt x="53083" y="465330"/>
                </a:lnTo>
                <a:lnTo>
                  <a:pt x="74243" y="507334"/>
                </a:lnTo>
                <a:lnTo>
                  <a:pt x="98268" y="547191"/>
                </a:lnTo>
                <a:lnTo>
                  <a:pt x="124981" y="584827"/>
                </a:lnTo>
                <a:lnTo>
                  <a:pt x="154200" y="620169"/>
                </a:lnTo>
                <a:lnTo>
                  <a:pt x="185748" y="653143"/>
                </a:lnTo>
                <a:lnTo>
                  <a:pt x="219443" y="683674"/>
                </a:lnTo>
                <a:lnTo>
                  <a:pt x="255108" y="711688"/>
                </a:lnTo>
                <a:lnTo>
                  <a:pt x="292561" y="737112"/>
                </a:lnTo>
                <a:lnTo>
                  <a:pt x="331625" y="759871"/>
                </a:lnTo>
                <a:lnTo>
                  <a:pt x="372118" y="779892"/>
                </a:lnTo>
                <a:lnTo>
                  <a:pt x="413862" y="797100"/>
                </a:lnTo>
                <a:lnTo>
                  <a:pt x="456677" y="811421"/>
                </a:lnTo>
                <a:lnTo>
                  <a:pt x="500384" y="822782"/>
                </a:lnTo>
                <a:lnTo>
                  <a:pt x="544802" y="831108"/>
                </a:lnTo>
                <a:lnTo>
                  <a:pt x="589753" y="836326"/>
                </a:lnTo>
                <a:lnTo>
                  <a:pt x="635057" y="838361"/>
                </a:lnTo>
                <a:lnTo>
                  <a:pt x="680535" y="837140"/>
                </a:lnTo>
                <a:lnTo>
                  <a:pt x="726007" y="832587"/>
                </a:lnTo>
                <a:lnTo>
                  <a:pt x="771293" y="824631"/>
                </a:lnTo>
                <a:lnTo>
                  <a:pt x="816214" y="813195"/>
                </a:lnTo>
                <a:lnTo>
                  <a:pt x="860590" y="798207"/>
                </a:lnTo>
                <a:lnTo>
                  <a:pt x="905548" y="778946"/>
                </a:lnTo>
                <a:lnTo>
                  <a:pt x="947877" y="756549"/>
                </a:lnTo>
                <a:lnTo>
                  <a:pt x="987498" y="731212"/>
                </a:lnTo>
                <a:lnTo>
                  <a:pt x="1024330" y="703130"/>
                </a:lnTo>
                <a:lnTo>
                  <a:pt x="1058295" y="672497"/>
                </a:lnTo>
                <a:lnTo>
                  <a:pt x="1089312" y="639510"/>
                </a:lnTo>
                <a:lnTo>
                  <a:pt x="1117303" y="604363"/>
                </a:lnTo>
                <a:lnTo>
                  <a:pt x="1142188" y="567252"/>
                </a:lnTo>
                <a:lnTo>
                  <a:pt x="1163886" y="528371"/>
                </a:lnTo>
                <a:lnTo>
                  <a:pt x="1182320" y="487917"/>
                </a:lnTo>
                <a:lnTo>
                  <a:pt x="1197408" y="446083"/>
                </a:lnTo>
                <a:lnTo>
                  <a:pt x="1209073" y="403066"/>
                </a:lnTo>
                <a:lnTo>
                  <a:pt x="1217233" y="359061"/>
                </a:lnTo>
                <a:lnTo>
                  <a:pt x="1221810" y="314262"/>
                </a:lnTo>
                <a:lnTo>
                  <a:pt x="1222724" y="268865"/>
                </a:lnTo>
                <a:lnTo>
                  <a:pt x="1219896" y="223066"/>
                </a:lnTo>
                <a:lnTo>
                  <a:pt x="1213246" y="177058"/>
                </a:lnTo>
                <a:lnTo>
                  <a:pt x="1202695" y="131039"/>
                </a:lnTo>
                <a:lnTo>
                  <a:pt x="1188162" y="85202"/>
                </a:lnTo>
                <a:lnTo>
                  <a:pt x="1169569" y="39743"/>
                </a:lnTo>
                <a:lnTo>
                  <a:pt x="47669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39091" y="2694237"/>
            <a:ext cx="1222724" cy="83836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39091" y="2694237"/>
            <a:ext cx="1223010" cy="838835"/>
          </a:xfrm>
          <a:custGeom>
            <a:avLst/>
            <a:gdLst/>
            <a:ahLst/>
            <a:cxnLst/>
            <a:rect l="l" t="t" r="r" b="b"/>
            <a:pathLst>
              <a:path w="1223010" h="838835">
                <a:moveTo>
                  <a:pt x="47669" y="0"/>
                </a:moveTo>
                <a:lnTo>
                  <a:pt x="30058" y="44450"/>
                </a:lnTo>
                <a:lnTo>
                  <a:pt x="16489" y="90004"/>
                </a:lnTo>
                <a:lnTo>
                  <a:pt x="6957" y="136420"/>
                </a:lnTo>
                <a:lnTo>
                  <a:pt x="1462" y="183459"/>
                </a:lnTo>
                <a:lnTo>
                  <a:pt x="0" y="230880"/>
                </a:lnTo>
                <a:lnTo>
                  <a:pt x="2567" y="278445"/>
                </a:lnTo>
                <a:lnTo>
                  <a:pt x="9162" y="325912"/>
                </a:lnTo>
                <a:lnTo>
                  <a:pt x="19782" y="373042"/>
                </a:lnTo>
                <a:lnTo>
                  <a:pt x="34423" y="419594"/>
                </a:lnTo>
                <a:lnTo>
                  <a:pt x="53083" y="465330"/>
                </a:lnTo>
                <a:lnTo>
                  <a:pt x="74243" y="507334"/>
                </a:lnTo>
                <a:lnTo>
                  <a:pt x="98268" y="547191"/>
                </a:lnTo>
                <a:lnTo>
                  <a:pt x="124981" y="584827"/>
                </a:lnTo>
                <a:lnTo>
                  <a:pt x="154200" y="620169"/>
                </a:lnTo>
                <a:lnTo>
                  <a:pt x="185748" y="653143"/>
                </a:lnTo>
                <a:lnTo>
                  <a:pt x="219443" y="683674"/>
                </a:lnTo>
                <a:lnTo>
                  <a:pt x="255108" y="711688"/>
                </a:lnTo>
                <a:lnTo>
                  <a:pt x="292561" y="737112"/>
                </a:lnTo>
                <a:lnTo>
                  <a:pt x="331625" y="759871"/>
                </a:lnTo>
                <a:lnTo>
                  <a:pt x="372118" y="779892"/>
                </a:lnTo>
                <a:lnTo>
                  <a:pt x="413862" y="797100"/>
                </a:lnTo>
                <a:lnTo>
                  <a:pt x="456677" y="811421"/>
                </a:lnTo>
                <a:lnTo>
                  <a:pt x="500384" y="822782"/>
                </a:lnTo>
                <a:lnTo>
                  <a:pt x="544802" y="831108"/>
                </a:lnTo>
                <a:lnTo>
                  <a:pt x="589753" y="836326"/>
                </a:lnTo>
                <a:lnTo>
                  <a:pt x="635057" y="838361"/>
                </a:lnTo>
                <a:lnTo>
                  <a:pt x="680535" y="837140"/>
                </a:lnTo>
                <a:lnTo>
                  <a:pt x="726007" y="832587"/>
                </a:lnTo>
                <a:lnTo>
                  <a:pt x="771293" y="824631"/>
                </a:lnTo>
                <a:lnTo>
                  <a:pt x="816214" y="813195"/>
                </a:lnTo>
                <a:lnTo>
                  <a:pt x="860590" y="798207"/>
                </a:lnTo>
                <a:lnTo>
                  <a:pt x="905548" y="778946"/>
                </a:lnTo>
                <a:lnTo>
                  <a:pt x="947877" y="756549"/>
                </a:lnTo>
                <a:lnTo>
                  <a:pt x="987498" y="731212"/>
                </a:lnTo>
                <a:lnTo>
                  <a:pt x="1024330" y="703130"/>
                </a:lnTo>
                <a:lnTo>
                  <a:pt x="1058295" y="672497"/>
                </a:lnTo>
                <a:lnTo>
                  <a:pt x="1089312" y="639510"/>
                </a:lnTo>
                <a:lnTo>
                  <a:pt x="1117303" y="604363"/>
                </a:lnTo>
                <a:lnTo>
                  <a:pt x="1142188" y="567252"/>
                </a:lnTo>
                <a:lnTo>
                  <a:pt x="1163886" y="528371"/>
                </a:lnTo>
                <a:lnTo>
                  <a:pt x="1182320" y="487917"/>
                </a:lnTo>
                <a:lnTo>
                  <a:pt x="1197408" y="446083"/>
                </a:lnTo>
                <a:lnTo>
                  <a:pt x="1209073" y="403066"/>
                </a:lnTo>
                <a:lnTo>
                  <a:pt x="1217233" y="359061"/>
                </a:lnTo>
                <a:lnTo>
                  <a:pt x="1221810" y="314262"/>
                </a:lnTo>
                <a:lnTo>
                  <a:pt x="1222724" y="268865"/>
                </a:lnTo>
                <a:lnTo>
                  <a:pt x="1219896" y="223066"/>
                </a:lnTo>
                <a:lnTo>
                  <a:pt x="1213246" y="177058"/>
                </a:lnTo>
                <a:lnTo>
                  <a:pt x="1202695" y="131039"/>
                </a:lnTo>
                <a:lnTo>
                  <a:pt x="1188162" y="85202"/>
                </a:lnTo>
                <a:lnTo>
                  <a:pt x="1169569" y="39743"/>
                </a:lnTo>
                <a:lnTo>
                  <a:pt x="47669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39091" y="2694237"/>
            <a:ext cx="1223010" cy="838835"/>
          </a:xfrm>
          <a:custGeom>
            <a:avLst/>
            <a:gdLst/>
            <a:ahLst/>
            <a:cxnLst/>
            <a:rect l="l" t="t" r="r" b="b"/>
            <a:pathLst>
              <a:path w="1223010" h="838835">
                <a:moveTo>
                  <a:pt x="1169570" y="39743"/>
                </a:moveTo>
                <a:lnTo>
                  <a:pt x="1188163" y="85202"/>
                </a:lnTo>
                <a:lnTo>
                  <a:pt x="1202695" y="131039"/>
                </a:lnTo>
                <a:lnTo>
                  <a:pt x="1213247" y="177058"/>
                </a:lnTo>
                <a:lnTo>
                  <a:pt x="1219897" y="223066"/>
                </a:lnTo>
                <a:lnTo>
                  <a:pt x="1222725" y="268865"/>
                </a:lnTo>
                <a:lnTo>
                  <a:pt x="1221811" y="314262"/>
                </a:lnTo>
                <a:lnTo>
                  <a:pt x="1217233" y="359061"/>
                </a:lnTo>
                <a:lnTo>
                  <a:pt x="1209073" y="403066"/>
                </a:lnTo>
                <a:lnTo>
                  <a:pt x="1197408" y="446083"/>
                </a:lnTo>
                <a:lnTo>
                  <a:pt x="1182320" y="487917"/>
                </a:lnTo>
                <a:lnTo>
                  <a:pt x="1163886" y="528371"/>
                </a:lnTo>
                <a:lnTo>
                  <a:pt x="1142187" y="567252"/>
                </a:lnTo>
                <a:lnTo>
                  <a:pt x="1117303" y="604363"/>
                </a:lnTo>
                <a:lnTo>
                  <a:pt x="1089312" y="639510"/>
                </a:lnTo>
                <a:lnTo>
                  <a:pt x="1058294" y="672498"/>
                </a:lnTo>
                <a:lnTo>
                  <a:pt x="1024330" y="703130"/>
                </a:lnTo>
                <a:lnTo>
                  <a:pt x="987497" y="731213"/>
                </a:lnTo>
                <a:lnTo>
                  <a:pt x="947877" y="756550"/>
                </a:lnTo>
                <a:lnTo>
                  <a:pt x="905547" y="778947"/>
                </a:lnTo>
                <a:lnTo>
                  <a:pt x="860589" y="798208"/>
                </a:lnTo>
                <a:lnTo>
                  <a:pt x="816213" y="813196"/>
                </a:lnTo>
                <a:lnTo>
                  <a:pt x="771292" y="824631"/>
                </a:lnTo>
                <a:lnTo>
                  <a:pt x="726006" y="832588"/>
                </a:lnTo>
                <a:lnTo>
                  <a:pt x="680535" y="837140"/>
                </a:lnTo>
                <a:lnTo>
                  <a:pt x="635057" y="838362"/>
                </a:lnTo>
                <a:lnTo>
                  <a:pt x="589753" y="836327"/>
                </a:lnTo>
                <a:lnTo>
                  <a:pt x="544802" y="831109"/>
                </a:lnTo>
                <a:lnTo>
                  <a:pt x="500383" y="822783"/>
                </a:lnTo>
                <a:lnTo>
                  <a:pt x="456677" y="811422"/>
                </a:lnTo>
                <a:lnTo>
                  <a:pt x="413862" y="797100"/>
                </a:lnTo>
                <a:lnTo>
                  <a:pt x="372118" y="779892"/>
                </a:lnTo>
                <a:lnTo>
                  <a:pt x="331625" y="759872"/>
                </a:lnTo>
                <a:lnTo>
                  <a:pt x="292561" y="737112"/>
                </a:lnTo>
                <a:lnTo>
                  <a:pt x="255108" y="711689"/>
                </a:lnTo>
                <a:lnTo>
                  <a:pt x="219444" y="683674"/>
                </a:lnTo>
                <a:lnTo>
                  <a:pt x="185748" y="653143"/>
                </a:lnTo>
                <a:lnTo>
                  <a:pt x="154201" y="620170"/>
                </a:lnTo>
                <a:lnTo>
                  <a:pt x="124981" y="584828"/>
                </a:lnTo>
                <a:lnTo>
                  <a:pt x="98269" y="547191"/>
                </a:lnTo>
                <a:lnTo>
                  <a:pt x="74243" y="507334"/>
                </a:lnTo>
                <a:lnTo>
                  <a:pt x="53084" y="465330"/>
                </a:lnTo>
                <a:lnTo>
                  <a:pt x="34423" y="419594"/>
                </a:lnTo>
                <a:lnTo>
                  <a:pt x="19782" y="373042"/>
                </a:lnTo>
                <a:lnTo>
                  <a:pt x="9162" y="325912"/>
                </a:lnTo>
                <a:lnTo>
                  <a:pt x="2567" y="278445"/>
                </a:lnTo>
                <a:lnTo>
                  <a:pt x="0" y="230880"/>
                </a:lnTo>
                <a:lnTo>
                  <a:pt x="1462" y="183459"/>
                </a:lnTo>
                <a:lnTo>
                  <a:pt x="6957" y="136420"/>
                </a:lnTo>
                <a:lnTo>
                  <a:pt x="16489" y="90004"/>
                </a:lnTo>
                <a:lnTo>
                  <a:pt x="30058" y="44450"/>
                </a:lnTo>
                <a:lnTo>
                  <a:pt x="47669" y="0"/>
                </a:lnTo>
                <a:lnTo>
                  <a:pt x="1169570" y="39743"/>
                </a:lnTo>
                <a:close/>
              </a:path>
            </a:pathLst>
          </a:custGeom>
          <a:ln w="12699">
            <a:solidFill>
              <a:srgbClr val="21BD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81137" y="2785753"/>
            <a:ext cx="947419" cy="462280"/>
          </a:xfrm>
          <a:custGeom>
            <a:avLst/>
            <a:gdLst/>
            <a:ahLst/>
            <a:cxnLst/>
            <a:rect l="l" t="t" r="r" b="b"/>
            <a:pathLst>
              <a:path w="947420" h="462280">
                <a:moveTo>
                  <a:pt x="0" y="461664"/>
                </a:moveTo>
                <a:lnTo>
                  <a:pt x="947077" y="461664"/>
                </a:lnTo>
                <a:lnTo>
                  <a:pt x="947077" y="0"/>
                </a:lnTo>
                <a:lnTo>
                  <a:pt x="0" y="0"/>
                </a:lnTo>
                <a:lnTo>
                  <a:pt x="0" y="46166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81137" y="2785753"/>
            <a:ext cx="947419" cy="46228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02565" marR="135890" indent="-60325">
              <a:lnSpc>
                <a:spcPct val="103299"/>
              </a:lnSpc>
              <a:spcBef>
                <a:spcPts val="215"/>
              </a:spcBef>
            </a:pPr>
            <a:r>
              <a:rPr sz="1200" spc="-125" dirty="0">
                <a:latin typeface="Arial"/>
                <a:cs typeface="Arial"/>
              </a:rPr>
              <a:t>W</a:t>
            </a:r>
            <a:r>
              <a:rPr sz="1200" spc="-40" dirty="0">
                <a:latin typeface="Arial"/>
                <a:cs typeface="Arial"/>
              </a:rPr>
              <a:t>o</a:t>
            </a:r>
            <a:r>
              <a:rPr sz="1200" spc="5" dirty="0">
                <a:latin typeface="Arial"/>
                <a:cs typeface="Arial"/>
              </a:rPr>
              <a:t>r</a:t>
            </a:r>
            <a:r>
              <a:rPr sz="1200" spc="-55" dirty="0">
                <a:latin typeface="Arial"/>
                <a:cs typeface="Arial"/>
              </a:rPr>
              <a:t>k</a:t>
            </a:r>
            <a:r>
              <a:rPr sz="1200" spc="-45" dirty="0">
                <a:latin typeface="Arial"/>
                <a:cs typeface="Arial"/>
              </a:rPr>
              <a:t>p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-95" dirty="0">
                <a:latin typeface="Arial"/>
                <a:cs typeface="Arial"/>
              </a:rPr>
              <a:t>a</a:t>
            </a:r>
            <a:r>
              <a:rPr sz="1200" spc="-90" dirty="0">
                <a:latin typeface="Arial"/>
                <a:cs typeface="Arial"/>
              </a:rPr>
              <a:t>c</a:t>
            </a:r>
            <a:r>
              <a:rPr sz="1200" spc="-50" dirty="0">
                <a:latin typeface="Arial"/>
                <a:cs typeface="Arial"/>
              </a:rPr>
              <a:t>e  </a:t>
            </a:r>
            <a:r>
              <a:rPr sz="1200" spc="-80" dirty="0">
                <a:latin typeface="Arial"/>
                <a:cs typeface="Arial"/>
              </a:rPr>
              <a:t>Charging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09871" y="3247417"/>
            <a:ext cx="1339850" cy="480695"/>
          </a:xfrm>
          <a:custGeom>
            <a:avLst/>
            <a:gdLst/>
            <a:ahLst/>
            <a:cxnLst/>
            <a:rect l="l" t="t" r="r" b="b"/>
            <a:pathLst>
              <a:path w="1339850" h="480695">
                <a:moveTo>
                  <a:pt x="0" y="240173"/>
                </a:moveTo>
                <a:lnTo>
                  <a:pt x="13605" y="191770"/>
                </a:lnTo>
                <a:lnTo>
                  <a:pt x="52628" y="146687"/>
                </a:lnTo>
                <a:lnTo>
                  <a:pt x="114374" y="105890"/>
                </a:lnTo>
                <a:lnTo>
                  <a:pt x="152927" y="87400"/>
                </a:lnTo>
                <a:lnTo>
                  <a:pt x="196151" y="70345"/>
                </a:lnTo>
                <a:lnTo>
                  <a:pt x="243709" y="54843"/>
                </a:lnTo>
                <a:lnTo>
                  <a:pt x="295265" y="41017"/>
                </a:lnTo>
                <a:lnTo>
                  <a:pt x="350482" y="28987"/>
                </a:lnTo>
                <a:lnTo>
                  <a:pt x="409023" y="18874"/>
                </a:lnTo>
                <a:lnTo>
                  <a:pt x="470552" y="10797"/>
                </a:lnTo>
                <a:lnTo>
                  <a:pt x="534733" y="4879"/>
                </a:lnTo>
                <a:lnTo>
                  <a:pt x="601228" y="1239"/>
                </a:lnTo>
                <a:lnTo>
                  <a:pt x="669701" y="0"/>
                </a:lnTo>
                <a:lnTo>
                  <a:pt x="738174" y="1239"/>
                </a:lnTo>
                <a:lnTo>
                  <a:pt x="804669" y="4879"/>
                </a:lnTo>
                <a:lnTo>
                  <a:pt x="868850" y="10797"/>
                </a:lnTo>
                <a:lnTo>
                  <a:pt x="930379" y="18874"/>
                </a:lnTo>
                <a:lnTo>
                  <a:pt x="988920" y="28987"/>
                </a:lnTo>
                <a:lnTo>
                  <a:pt x="1044137" y="41017"/>
                </a:lnTo>
                <a:lnTo>
                  <a:pt x="1095693" y="54843"/>
                </a:lnTo>
                <a:lnTo>
                  <a:pt x="1143251" y="70345"/>
                </a:lnTo>
                <a:lnTo>
                  <a:pt x="1186475" y="87400"/>
                </a:lnTo>
                <a:lnTo>
                  <a:pt x="1225028" y="105890"/>
                </a:lnTo>
                <a:lnTo>
                  <a:pt x="1258573" y="125692"/>
                </a:lnTo>
                <a:lnTo>
                  <a:pt x="1309294" y="168753"/>
                </a:lnTo>
                <a:lnTo>
                  <a:pt x="1335945" y="215617"/>
                </a:lnTo>
                <a:lnTo>
                  <a:pt x="1339403" y="240173"/>
                </a:lnTo>
                <a:lnTo>
                  <a:pt x="1335945" y="264729"/>
                </a:lnTo>
                <a:lnTo>
                  <a:pt x="1309294" y="311593"/>
                </a:lnTo>
                <a:lnTo>
                  <a:pt x="1258573" y="354654"/>
                </a:lnTo>
                <a:lnTo>
                  <a:pt x="1225028" y="374456"/>
                </a:lnTo>
                <a:lnTo>
                  <a:pt x="1186475" y="392946"/>
                </a:lnTo>
                <a:lnTo>
                  <a:pt x="1143251" y="410001"/>
                </a:lnTo>
                <a:lnTo>
                  <a:pt x="1095693" y="425503"/>
                </a:lnTo>
                <a:lnTo>
                  <a:pt x="1044137" y="439329"/>
                </a:lnTo>
                <a:lnTo>
                  <a:pt x="988920" y="451359"/>
                </a:lnTo>
                <a:lnTo>
                  <a:pt x="930379" y="461472"/>
                </a:lnTo>
                <a:lnTo>
                  <a:pt x="868850" y="469549"/>
                </a:lnTo>
                <a:lnTo>
                  <a:pt x="804669" y="475467"/>
                </a:lnTo>
                <a:lnTo>
                  <a:pt x="738174" y="479107"/>
                </a:lnTo>
                <a:lnTo>
                  <a:pt x="669701" y="480347"/>
                </a:lnTo>
                <a:lnTo>
                  <a:pt x="601228" y="479107"/>
                </a:lnTo>
                <a:lnTo>
                  <a:pt x="534733" y="475467"/>
                </a:lnTo>
                <a:lnTo>
                  <a:pt x="470552" y="469549"/>
                </a:lnTo>
                <a:lnTo>
                  <a:pt x="409023" y="461472"/>
                </a:lnTo>
                <a:lnTo>
                  <a:pt x="350482" y="451359"/>
                </a:lnTo>
                <a:lnTo>
                  <a:pt x="295265" y="439329"/>
                </a:lnTo>
                <a:lnTo>
                  <a:pt x="243709" y="425503"/>
                </a:lnTo>
                <a:lnTo>
                  <a:pt x="196151" y="410001"/>
                </a:lnTo>
                <a:lnTo>
                  <a:pt x="152927" y="392946"/>
                </a:lnTo>
                <a:lnTo>
                  <a:pt x="114374" y="374456"/>
                </a:lnTo>
                <a:lnTo>
                  <a:pt x="80829" y="354654"/>
                </a:lnTo>
                <a:lnTo>
                  <a:pt x="30108" y="311593"/>
                </a:lnTo>
                <a:lnTo>
                  <a:pt x="3457" y="264729"/>
                </a:lnTo>
                <a:lnTo>
                  <a:pt x="0" y="240173"/>
                </a:lnTo>
                <a:close/>
              </a:path>
            </a:pathLst>
          </a:custGeom>
          <a:ln w="38100">
            <a:solidFill>
              <a:srgbClr val="DE21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34823" y="1912939"/>
            <a:ext cx="518159" cy="1146175"/>
          </a:xfrm>
          <a:custGeom>
            <a:avLst/>
            <a:gdLst/>
            <a:ahLst/>
            <a:cxnLst/>
            <a:rect l="l" t="t" r="r" b="b"/>
            <a:pathLst>
              <a:path w="518160" h="1146175">
                <a:moveTo>
                  <a:pt x="56247" y="515667"/>
                </a:moveTo>
                <a:lnTo>
                  <a:pt x="76400" y="449567"/>
                </a:lnTo>
                <a:lnTo>
                  <a:pt x="98542" y="386462"/>
                </a:lnTo>
                <a:lnTo>
                  <a:pt x="122400" y="326735"/>
                </a:lnTo>
                <a:lnTo>
                  <a:pt x="147701" y="270774"/>
                </a:lnTo>
                <a:lnTo>
                  <a:pt x="174172" y="218961"/>
                </a:lnTo>
                <a:lnTo>
                  <a:pt x="201540" y="171682"/>
                </a:lnTo>
                <a:lnTo>
                  <a:pt x="229532" y="129322"/>
                </a:lnTo>
                <a:lnTo>
                  <a:pt x="257876" y="92265"/>
                </a:lnTo>
                <a:lnTo>
                  <a:pt x="286298" y="60897"/>
                </a:lnTo>
                <a:lnTo>
                  <a:pt x="342284" y="16763"/>
                </a:lnTo>
                <a:lnTo>
                  <a:pt x="395309" y="0"/>
                </a:lnTo>
                <a:lnTo>
                  <a:pt x="420028" y="2844"/>
                </a:lnTo>
                <a:lnTo>
                  <a:pt x="462241" y="31033"/>
                </a:lnTo>
                <a:lnTo>
                  <a:pt x="492778" y="85977"/>
                </a:lnTo>
                <a:lnTo>
                  <a:pt x="511388" y="163911"/>
                </a:lnTo>
                <a:lnTo>
                  <a:pt x="516143" y="210321"/>
                </a:lnTo>
                <a:lnTo>
                  <a:pt x="517822" y="261067"/>
                </a:lnTo>
                <a:lnTo>
                  <a:pt x="516395" y="315677"/>
                </a:lnTo>
                <a:lnTo>
                  <a:pt x="511831" y="373681"/>
                </a:lnTo>
                <a:lnTo>
                  <a:pt x="504098" y="434608"/>
                </a:lnTo>
                <a:lnTo>
                  <a:pt x="493165" y="497987"/>
                </a:lnTo>
                <a:lnTo>
                  <a:pt x="479001" y="563347"/>
                </a:lnTo>
                <a:lnTo>
                  <a:pt x="461575" y="630218"/>
                </a:lnTo>
                <a:lnTo>
                  <a:pt x="441422" y="696318"/>
                </a:lnTo>
                <a:lnTo>
                  <a:pt x="419280" y="759424"/>
                </a:lnTo>
                <a:lnTo>
                  <a:pt x="395422" y="819150"/>
                </a:lnTo>
                <a:lnTo>
                  <a:pt x="370121" y="875111"/>
                </a:lnTo>
                <a:lnTo>
                  <a:pt x="343650" y="926924"/>
                </a:lnTo>
                <a:lnTo>
                  <a:pt x="316282" y="974203"/>
                </a:lnTo>
                <a:lnTo>
                  <a:pt x="288289" y="1016563"/>
                </a:lnTo>
                <a:lnTo>
                  <a:pt x="259946" y="1053620"/>
                </a:lnTo>
                <a:lnTo>
                  <a:pt x="231524" y="1084989"/>
                </a:lnTo>
                <a:lnTo>
                  <a:pt x="175537" y="1129122"/>
                </a:lnTo>
                <a:lnTo>
                  <a:pt x="122513" y="1145886"/>
                </a:lnTo>
                <a:lnTo>
                  <a:pt x="97794" y="1143042"/>
                </a:lnTo>
                <a:lnTo>
                  <a:pt x="55580" y="1114852"/>
                </a:lnTo>
                <a:lnTo>
                  <a:pt x="25044" y="1059908"/>
                </a:lnTo>
                <a:lnTo>
                  <a:pt x="6434" y="981975"/>
                </a:lnTo>
                <a:lnTo>
                  <a:pt x="1679" y="935564"/>
                </a:lnTo>
                <a:lnTo>
                  <a:pt x="0" y="884818"/>
                </a:lnTo>
                <a:lnTo>
                  <a:pt x="1426" y="830208"/>
                </a:lnTo>
                <a:lnTo>
                  <a:pt x="5991" y="772204"/>
                </a:lnTo>
                <a:lnTo>
                  <a:pt x="13724" y="711277"/>
                </a:lnTo>
                <a:lnTo>
                  <a:pt x="24657" y="647898"/>
                </a:lnTo>
                <a:lnTo>
                  <a:pt x="38821" y="582538"/>
                </a:lnTo>
                <a:lnTo>
                  <a:pt x="56247" y="515667"/>
                </a:lnTo>
                <a:close/>
              </a:path>
            </a:pathLst>
          </a:custGeom>
          <a:ln w="38099">
            <a:solidFill>
              <a:srgbClr val="DE21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02732" y="4261672"/>
            <a:ext cx="6080760" cy="631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64835" marR="5080">
              <a:lnSpc>
                <a:spcPct val="93700"/>
              </a:lnSpc>
            </a:pPr>
            <a:r>
              <a:rPr sz="800" spc="-30" dirty="0">
                <a:solidFill>
                  <a:srgbClr val="898989"/>
                </a:solidFill>
                <a:latin typeface="Arial"/>
                <a:cs typeface="Arial"/>
              </a:rPr>
              <a:t>Source:  </a:t>
            </a:r>
            <a:r>
              <a:rPr sz="800" spc="-45" dirty="0">
                <a:solidFill>
                  <a:srgbClr val="898989"/>
                </a:solidFill>
                <a:latin typeface="Arial"/>
                <a:cs typeface="Arial"/>
              </a:rPr>
              <a:t>C</a:t>
            </a:r>
            <a:r>
              <a:rPr sz="800" spc="-35" dirty="0">
                <a:solidFill>
                  <a:srgbClr val="898989"/>
                </a:solidFill>
                <a:latin typeface="Arial"/>
                <a:cs typeface="Arial"/>
              </a:rPr>
              <a:t>a</a:t>
            </a:r>
            <a:r>
              <a:rPr sz="800" spc="-20" dirty="0">
                <a:solidFill>
                  <a:srgbClr val="898989"/>
                </a:solidFill>
                <a:latin typeface="Arial"/>
                <a:cs typeface="Arial"/>
              </a:rPr>
              <a:t>li</a:t>
            </a:r>
            <a:r>
              <a:rPr sz="800" spc="-10" dirty="0">
                <a:solidFill>
                  <a:srgbClr val="898989"/>
                </a:solidFill>
                <a:latin typeface="Arial"/>
                <a:cs typeface="Arial"/>
              </a:rPr>
              <a:t>f</a:t>
            </a:r>
            <a:r>
              <a:rPr sz="800" spc="-35" dirty="0">
                <a:solidFill>
                  <a:srgbClr val="898989"/>
                </a:solidFill>
                <a:latin typeface="Arial"/>
                <a:cs typeface="Arial"/>
              </a:rPr>
              <a:t>o</a:t>
            </a:r>
            <a:r>
              <a:rPr sz="800" spc="-20" dirty="0">
                <a:solidFill>
                  <a:srgbClr val="898989"/>
                </a:solidFill>
                <a:latin typeface="Arial"/>
                <a:cs typeface="Arial"/>
              </a:rPr>
              <a:t>r</a:t>
            </a:r>
            <a:r>
              <a:rPr sz="800" spc="-35" dirty="0">
                <a:solidFill>
                  <a:srgbClr val="898989"/>
                </a:solidFill>
                <a:latin typeface="Arial"/>
                <a:cs typeface="Arial"/>
              </a:rPr>
              <a:t>n</a:t>
            </a:r>
            <a:r>
              <a:rPr sz="800" spc="-20" dirty="0">
                <a:solidFill>
                  <a:srgbClr val="898989"/>
                </a:solidFill>
                <a:latin typeface="Arial"/>
                <a:cs typeface="Arial"/>
              </a:rPr>
              <a:t>i</a:t>
            </a:r>
            <a:r>
              <a:rPr sz="800" dirty="0">
                <a:solidFill>
                  <a:srgbClr val="898989"/>
                </a:solidFill>
                <a:latin typeface="Arial"/>
                <a:cs typeface="Arial"/>
              </a:rPr>
              <a:t>a  </a:t>
            </a:r>
            <a:r>
              <a:rPr sz="800" spc="-15" dirty="0">
                <a:solidFill>
                  <a:srgbClr val="898989"/>
                </a:solidFill>
                <a:latin typeface="Arial"/>
                <a:cs typeface="Arial"/>
              </a:rPr>
              <a:t>ISO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Regulatory Assistance Project</a:t>
            </a:r>
            <a:r>
              <a:rPr sz="600" spc="-2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(RAP)</a:t>
            </a:r>
            <a:r>
              <a:rPr sz="600" spc="-30" baseline="27777" dirty="0">
                <a:solidFill>
                  <a:srgbClr val="6A6A6A"/>
                </a:solidFill>
                <a:latin typeface="Arial"/>
                <a:cs typeface="Arial"/>
              </a:rPr>
              <a:t>®</a:t>
            </a:r>
            <a:endParaRPr sz="600" baseline="2777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812" y="302309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4747" y="1"/>
                </a:lnTo>
              </a:path>
            </a:pathLst>
          </a:custGeom>
          <a:ln w="28575">
            <a:solidFill>
              <a:srgbClr val="F15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776" rIns="0" bIns="0" rtlCol="0">
            <a:spAutoFit/>
          </a:bodyPr>
          <a:lstStyle/>
          <a:p>
            <a:pPr marL="284480" marR="5080" indent="-309880">
              <a:lnSpc>
                <a:spcPts val="3000"/>
              </a:lnSpc>
            </a:pPr>
            <a:r>
              <a:rPr spc="-20" dirty="0"/>
              <a:t>3. </a:t>
            </a:r>
            <a:r>
              <a:rPr spc="-35" dirty="0"/>
              <a:t>Understand </a:t>
            </a:r>
            <a:r>
              <a:rPr spc="-25" dirty="0"/>
              <a:t>the </a:t>
            </a:r>
            <a:r>
              <a:rPr spc="-35" dirty="0"/>
              <a:t>Emissions</a:t>
            </a:r>
            <a:r>
              <a:rPr spc="-254" dirty="0"/>
              <a:t> </a:t>
            </a:r>
            <a:r>
              <a:rPr spc="-40" dirty="0"/>
              <a:t>Effects  </a:t>
            </a:r>
            <a:r>
              <a:rPr spc="-20" dirty="0"/>
              <a:t>of </a:t>
            </a:r>
            <a:r>
              <a:rPr spc="-30" dirty="0"/>
              <a:t>Changes </a:t>
            </a:r>
            <a:r>
              <a:rPr spc="-20" dirty="0"/>
              <a:t>in</a:t>
            </a:r>
            <a:r>
              <a:rPr spc="-254" dirty="0"/>
              <a:t> </a:t>
            </a:r>
            <a:r>
              <a:rPr spc="-25" dirty="0"/>
              <a:t>Load</a:t>
            </a:r>
          </a:p>
        </p:txBody>
      </p:sp>
      <p:sp>
        <p:nvSpPr>
          <p:cNvPr id="4" name="object 4"/>
          <p:cNvSpPr/>
          <p:nvPr/>
        </p:nvSpPr>
        <p:spPr>
          <a:xfrm>
            <a:off x="1918097" y="1682353"/>
            <a:ext cx="2978943" cy="243870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11747" y="1676003"/>
            <a:ext cx="2992120" cy="2451735"/>
          </a:xfrm>
          <a:custGeom>
            <a:avLst/>
            <a:gdLst/>
            <a:ahLst/>
            <a:cxnLst/>
            <a:rect l="l" t="t" r="r" b="b"/>
            <a:pathLst>
              <a:path w="2992120" h="2451735">
                <a:moveTo>
                  <a:pt x="0" y="0"/>
                </a:moveTo>
                <a:lnTo>
                  <a:pt x="2991644" y="0"/>
                </a:lnTo>
                <a:lnTo>
                  <a:pt x="2991644" y="2451404"/>
                </a:lnTo>
                <a:lnTo>
                  <a:pt x="0" y="245140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427144" y="4767686"/>
            <a:ext cx="117475" cy="11112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solidFill>
                  <a:srgbClr val="898989"/>
                </a:solidFill>
                <a:latin typeface="Arial"/>
                <a:cs typeface="Arial"/>
              </a:rPr>
              <a:t>2</a:t>
            </a:r>
            <a:r>
              <a:rPr sz="600" spc="-25" dirty="0">
                <a:solidFill>
                  <a:srgbClr val="898989"/>
                </a:solidFill>
                <a:latin typeface="Arial"/>
                <a:cs typeface="Arial"/>
              </a:rPr>
              <a:t>9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732" y="4781536"/>
            <a:ext cx="1240790" cy="1123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Regulatory Assistance Project</a:t>
            </a:r>
            <a:r>
              <a:rPr sz="600" spc="-2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(RAP)</a:t>
            </a:r>
            <a:r>
              <a:rPr sz="600" spc="-30" baseline="27777" dirty="0">
                <a:solidFill>
                  <a:srgbClr val="6A6A6A"/>
                </a:solidFill>
                <a:latin typeface="Arial"/>
                <a:cs typeface="Arial"/>
              </a:rPr>
              <a:t>®</a:t>
            </a:r>
            <a:endParaRPr sz="600" baseline="2777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812" y="302309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4747" y="1"/>
                </a:lnTo>
              </a:path>
            </a:pathLst>
          </a:custGeom>
          <a:ln w="28575">
            <a:solidFill>
              <a:srgbClr val="F15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3736" y="844296"/>
            <a:ext cx="3063240" cy="348691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9999" y="838663"/>
            <a:ext cx="3073400" cy="3498850"/>
          </a:xfrm>
          <a:custGeom>
            <a:avLst/>
            <a:gdLst/>
            <a:ahLst/>
            <a:cxnLst/>
            <a:rect l="l" t="t" r="r" b="b"/>
            <a:pathLst>
              <a:path w="3073400" h="3498850">
                <a:moveTo>
                  <a:pt x="0" y="0"/>
                </a:moveTo>
                <a:lnTo>
                  <a:pt x="3072846" y="0"/>
                </a:lnTo>
                <a:lnTo>
                  <a:pt x="3072846" y="3498239"/>
                </a:lnTo>
                <a:lnTo>
                  <a:pt x="0" y="349823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50920" y="844296"/>
            <a:ext cx="3063239" cy="353872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46346" y="838663"/>
            <a:ext cx="3073400" cy="3549015"/>
          </a:xfrm>
          <a:custGeom>
            <a:avLst/>
            <a:gdLst/>
            <a:ahLst/>
            <a:cxnLst/>
            <a:rect l="l" t="t" r="r" b="b"/>
            <a:pathLst>
              <a:path w="3073400" h="3549015">
                <a:moveTo>
                  <a:pt x="0" y="0"/>
                </a:moveTo>
                <a:lnTo>
                  <a:pt x="3072846" y="0"/>
                </a:lnTo>
                <a:lnTo>
                  <a:pt x="3072846" y="3548856"/>
                </a:lnTo>
                <a:lnTo>
                  <a:pt x="0" y="354885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2732" y="4781536"/>
            <a:ext cx="1240790" cy="1123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Regulatory Assistance Project</a:t>
            </a:r>
            <a:r>
              <a:rPr sz="600" spc="-2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(RAP)</a:t>
            </a:r>
            <a:r>
              <a:rPr sz="600" spc="-30" baseline="27777" dirty="0">
                <a:solidFill>
                  <a:srgbClr val="6A6A6A"/>
                </a:solidFill>
                <a:latin typeface="Arial"/>
                <a:cs typeface="Arial"/>
              </a:rPr>
              <a:t>®</a:t>
            </a:r>
            <a:endParaRPr sz="600" baseline="27777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66831" y="4767686"/>
            <a:ext cx="132715" cy="17462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450"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600" dirty="0">
                <a:solidFill>
                  <a:srgbClr val="7F7F7F"/>
                </a:solidFill>
                <a:latin typeface="Arial"/>
                <a:cs typeface="Arial"/>
              </a:rPr>
              <a:t>3</a:t>
            </a:fld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812" y="302309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4747" y="1"/>
                </a:lnTo>
              </a:path>
            </a:pathLst>
          </a:custGeom>
          <a:ln w="28575">
            <a:solidFill>
              <a:srgbClr val="F15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112" y="510032"/>
            <a:ext cx="451421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The </a:t>
            </a:r>
            <a:r>
              <a:rPr spc="-30" dirty="0"/>
              <a:t>Grid </a:t>
            </a:r>
            <a:r>
              <a:rPr spc="-20" dirty="0"/>
              <a:t>Is </a:t>
            </a:r>
            <a:r>
              <a:rPr spc="-35" dirty="0"/>
              <a:t>Getting</a:t>
            </a:r>
            <a:r>
              <a:rPr spc="-270" dirty="0"/>
              <a:t> </a:t>
            </a:r>
            <a:r>
              <a:rPr spc="-30" dirty="0"/>
              <a:t>Cleaner</a:t>
            </a:r>
          </a:p>
        </p:txBody>
      </p:sp>
      <p:sp>
        <p:nvSpPr>
          <p:cNvPr id="4" name="object 4"/>
          <p:cNvSpPr/>
          <p:nvPr/>
        </p:nvSpPr>
        <p:spPr>
          <a:xfrm>
            <a:off x="374904" y="1228344"/>
            <a:ext cx="6239256" cy="340156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27144" y="4767686"/>
            <a:ext cx="117475" cy="11112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600" dirty="0">
                <a:solidFill>
                  <a:srgbClr val="898989"/>
                </a:solidFill>
                <a:latin typeface="Arial"/>
                <a:cs typeface="Arial"/>
              </a:rPr>
              <a:t>3</a:t>
            </a:r>
            <a:r>
              <a:rPr sz="600" spc="-25" dirty="0">
                <a:solidFill>
                  <a:srgbClr val="898989"/>
                </a:solidFill>
                <a:latin typeface="Arial"/>
                <a:cs typeface="Arial"/>
              </a:rPr>
              <a:t>9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2732" y="4781536"/>
            <a:ext cx="1240790" cy="1123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Regulatory Assistance Project</a:t>
            </a:r>
            <a:r>
              <a:rPr sz="600" spc="-2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(RAP)</a:t>
            </a:r>
            <a:r>
              <a:rPr sz="600" spc="-30" baseline="27777" dirty="0">
                <a:solidFill>
                  <a:srgbClr val="6A6A6A"/>
                </a:solidFill>
                <a:latin typeface="Arial"/>
                <a:cs typeface="Arial"/>
              </a:rPr>
              <a:t>®</a:t>
            </a:r>
            <a:endParaRPr sz="600" baseline="2777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812" y="302309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4747" y="1"/>
                </a:lnTo>
              </a:path>
            </a:pathLst>
          </a:custGeom>
          <a:ln w="28575">
            <a:solidFill>
              <a:srgbClr val="F15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111" y="441959"/>
            <a:ext cx="5092065" cy="1155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6415" marR="5080" indent="-514350">
              <a:lnSpc>
                <a:spcPts val="3000"/>
              </a:lnSpc>
            </a:pPr>
            <a:r>
              <a:rPr spc="-20" dirty="0"/>
              <a:t>4. </a:t>
            </a:r>
            <a:r>
              <a:rPr spc="-25" dirty="0"/>
              <a:t>Use </a:t>
            </a:r>
            <a:r>
              <a:rPr i="1" spc="-35" dirty="0">
                <a:latin typeface="Arial-BoldItalicMT"/>
                <a:cs typeface="Arial-BoldItalicMT"/>
              </a:rPr>
              <a:t>Emissions Efficiency</a:t>
            </a:r>
            <a:r>
              <a:rPr i="1" spc="-290" dirty="0">
                <a:latin typeface="Arial-BoldItalicMT"/>
                <a:cs typeface="Arial-BoldItalicMT"/>
              </a:rPr>
              <a:t> </a:t>
            </a:r>
            <a:r>
              <a:rPr spc="-35" dirty="0"/>
              <a:t>as  </a:t>
            </a:r>
            <a:r>
              <a:rPr spc="-25" dirty="0"/>
              <a:t>One </a:t>
            </a:r>
            <a:r>
              <a:rPr spc="-35" dirty="0"/>
              <a:t>Measure </a:t>
            </a:r>
            <a:r>
              <a:rPr spc="-20" dirty="0"/>
              <a:t>of </a:t>
            </a:r>
            <a:r>
              <a:rPr spc="-35" dirty="0"/>
              <a:t>Beneficial  Electrification</a:t>
            </a:r>
          </a:p>
        </p:txBody>
      </p:sp>
      <p:sp>
        <p:nvSpPr>
          <p:cNvPr id="4" name="object 4"/>
          <p:cNvSpPr/>
          <p:nvPr/>
        </p:nvSpPr>
        <p:spPr>
          <a:xfrm>
            <a:off x="1523135" y="1822456"/>
            <a:ext cx="3806190" cy="222027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16785" y="1816106"/>
            <a:ext cx="3818890" cy="2233295"/>
          </a:xfrm>
          <a:custGeom>
            <a:avLst/>
            <a:gdLst/>
            <a:ahLst/>
            <a:cxnLst/>
            <a:rect l="l" t="t" r="r" b="b"/>
            <a:pathLst>
              <a:path w="3818890" h="2233295">
                <a:moveTo>
                  <a:pt x="0" y="0"/>
                </a:moveTo>
                <a:lnTo>
                  <a:pt x="3818890" y="0"/>
                </a:lnTo>
                <a:lnTo>
                  <a:pt x="3818890" y="2232978"/>
                </a:lnTo>
                <a:lnTo>
                  <a:pt x="0" y="223297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302732" y="4781536"/>
            <a:ext cx="1240790" cy="1123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Regulatory Assistance Project</a:t>
            </a:r>
            <a:r>
              <a:rPr sz="600" spc="-2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(RAP)</a:t>
            </a:r>
            <a:r>
              <a:rPr sz="600" spc="-30" baseline="27777" dirty="0">
                <a:solidFill>
                  <a:srgbClr val="6A6A6A"/>
                </a:solidFill>
                <a:latin typeface="Arial"/>
                <a:cs typeface="Arial"/>
              </a:rPr>
              <a:t>®</a:t>
            </a:r>
            <a:endParaRPr sz="600" baseline="2777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812" y="302309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4747" y="1"/>
                </a:lnTo>
              </a:path>
            </a:pathLst>
          </a:custGeom>
          <a:ln w="28575">
            <a:solidFill>
              <a:srgbClr val="F15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7155" y="540511"/>
            <a:ext cx="386524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/>
              <a:t>5. </a:t>
            </a:r>
            <a:r>
              <a:rPr spc="-35" dirty="0"/>
              <a:t>Measure </a:t>
            </a:r>
            <a:r>
              <a:rPr spc="-30" dirty="0"/>
              <a:t>Life</a:t>
            </a:r>
            <a:r>
              <a:rPr spc="-195" dirty="0"/>
              <a:t> </a:t>
            </a:r>
            <a:r>
              <a:rPr spc="-35" dirty="0"/>
              <a:t>Matters</a:t>
            </a:r>
          </a:p>
        </p:txBody>
      </p:sp>
      <p:sp>
        <p:nvSpPr>
          <p:cNvPr id="4" name="object 4"/>
          <p:cNvSpPr/>
          <p:nvPr/>
        </p:nvSpPr>
        <p:spPr>
          <a:xfrm>
            <a:off x="908303" y="1325880"/>
            <a:ext cx="5020056" cy="275844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4392" y="1322387"/>
            <a:ext cx="5029200" cy="2767965"/>
          </a:xfrm>
          <a:custGeom>
            <a:avLst/>
            <a:gdLst/>
            <a:ahLst/>
            <a:cxnLst/>
            <a:rect l="l" t="t" r="r" b="b"/>
            <a:pathLst>
              <a:path w="5029200" h="2767965">
                <a:moveTo>
                  <a:pt x="0" y="0"/>
                </a:moveTo>
                <a:lnTo>
                  <a:pt x="5028746" y="0"/>
                </a:lnTo>
                <a:lnTo>
                  <a:pt x="5028746" y="2767725"/>
                </a:lnTo>
                <a:lnTo>
                  <a:pt x="0" y="276772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302732" y="4781536"/>
            <a:ext cx="1240790" cy="1123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Regulatory Assistance Project</a:t>
            </a:r>
            <a:r>
              <a:rPr sz="600" spc="-2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(RAP)</a:t>
            </a:r>
            <a:r>
              <a:rPr sz="600" spc="-30" baseline="27777" dirty="0">
                <a:solidFill>
                  <a:srgbClr val="6A6A6A"/>
                </a:solidFill>
                <a:latin typeface="Arial"/>
                <a:cs typeface="Arial"/>
              </a:rPr>
              <a:t>®</a:t>
            </a:r>
            <a:endParaRPr sz="600" baseline="2777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812" y="302309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4747" y="1"/>
                </a:lnTo>
              </a:path>
            </a:pathLst>
          </a:custGeom>
          <a:ln w="28575">
            <a:solidFill>
              <a:srgbClr val="F15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872" rIns="0" bIns="0" rtlCol="0">
            <a:spAutoFit/>
          </a:bodyPr>
          <a:lstStyle/>
          <a:p>
            <a:pPr marL="527050" marR="5080" indent="-514350">
              <a:lnSpc>
                <a:spcPts val="3000"/>
              </a:lnSpc>
            </a:pPr>
            <a:r>
              <a:rPr spc="-20" dirty="0"/>
              <a:t>6. </a:t>
            </a:r>
            <a:r>
              <a:rPr spc="-35" dirty="0"/>
              <a:t>Design </a:t>
            </a:r>
            <a:r>
              <a:rPr spc="-30" dirty="0"/>
              <a:t>Rates </a:t>
            </a:r>
            <a:r>
              <a:rPr spc="-20" dirty="0"/>
              <a:t>to</a:t>
            </a:r>
            <a:r>
              <a:rPr spc="-270" dirty="0"/>
              <a:t> </a:t>
            </a:r>
            <a:r>
              <a:rPr spc="-35" dirty="0"/>
              <a:t>Encourage  Beneficial</a:t>
            </a:r>
            <a:r>
              <a:rPr spc="-95" dirty="0"/>
              <a:t> </a:t>
            </a:r>
            <a:r>
              <a:rPr spc="-40" dirty="0"/>
              <a:t>Electrification</a:t>
            </a:r>
          </a:p>
        </p:txBody>
      </p:sp>
      <p:sp>
        <p:nvSpPr>
          <p:cNvPr id="4" name="object 4"/>
          <p:cNvSpPr/>
          <p:nvPr/>
        </p:nvSpPr>
        <p:spPr>
          <a:xfrm>
            <a:off x="307812" y="1875234"/>
            <a:ext cx="4246328" cy="205705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1462" y="1868885"/>
            <a:ext cx="4259580" cy="2070100"/>
          </a:xfrm>
          <a:custGeom>
            <a:avLst/>
            <a:gdLst/>
            <a:ahLst/>
            <a:cxnLst/>
            <a:rect l="l" t="t" r="r" b="b"/>
            <a:pathLst>
              <a:path w="4259580" h="2070100">
                <a:moveTo>
                  <a:pt x="0" y="0"/>
                </a:moveTo>
                <a:lnTo>
                  <a:pt x="4259029" y="0"/>
                </a:lnTo>
                <a:lnTo>
                  <a:pt x="4259029" y="2069757"/>
                </a:lnTo>
                <a:lnTo>
                  <a:pt x="0" y="206975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1752600"/>
            <a:ext cx="1813559" cy="230124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94731" y="1747640"/>
            <a:ext cx="1824989" cy="2312670"/>
          </a:xfrm>
          <a:custGeom>
            <a:avLst/>
            <a:gdLst/>
            <a:ahLst/>
            <a:cxnLst/>
            <a:rect l="l" t="t" r="r" b="b"/>
            <a:pathLst>
              <a:path w="1824990" h="2312670">
                <a:moveTo>
                  <a:pt x="0" y="0"/>
                </a:moveTo>
                <a:lnTo>
                  <a:pt x="1824462" y="0"/>
                </a:lnTo>
                <a:lnTo>
                  <a:pt x="1824462" y="2312245"/>
                </a:lnTo>
                <a:lnTo>
                  <a:pt x="0" y="231224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302732" y="4781536"/>
            <a:ext cx="1240790" cy="1123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Regulatory Assistance Project</a:t>
            </a:r>
            <a:r>
              <a:rPr sz="600" spc="-2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(RAP)</a:t>
            </a:r>
            <a:r>
              <a:rPr sz="600" spc="-30" baseline="27777" dirty="0">
                <a:solidFill>
                  <a:srgbClr val="6A6A6A"/>
                </a:solidFill>
                <a:latin typeface="Arial"/>
                <a:cs typeface="Arial"/>
              </a:rPr>
              <a:t>®</a:t>
            </a:r>
            <a:endParaRPr sz="600" baseline="2777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812" y="302309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4747" y="1"/>
                </a:lnTo>
              </a:path>
            </a:pathLst>
          </a:custGeom>
          <a:ln w="28575">
            <a:solidFill>
              <a:srgbClr val="F15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1508760"/>
            <a:ext cx="3712464" cy="222199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2296" rIns="0" bIns="0" rtlCol="0">
            <a:spAutoFit/>
          </a:bodyPr>
          <a:lstStyle/>
          <a:p>
            <a:pPr marL="12700" marR="5080">
              <a:lnSpc>
                <a:spcPts val="3000"/>
              </a:lnSpc>
            </a:pPr>
            <a:r>
              <a:rPr spc="-25" dirty="0"/>
              <a:t>TOU </a:t>
            </a:r>
            <a:r>
              <a:rPr spc="-30" dirty="0"/>
              <a:t>Rates </a:t>
            </a:r>
            <a:r>
              <a:rPr spc="-25" dirty="0"/>
              <a:t>Can </a:t>
            </a:r>
            <a:r>
              <a:rPr spc="-30" dirty="0"/>
              <a:t>Focus </a:t>
            </a:r>
            <a:r>
              <a:rPr spc="-20" dirty="0"/>
              <a:t>on</a:t>
            </a:r>
            <a:r>
              <a:rPr spc="-290" dirty="0"/>
              <a:t> </a:t>
            </a:r>
            <a:r>
              <a:rPr spc="-30" dirty="0"/>
              <a:t>System  Peak</a:t>
            </a:r>
          </a:p>
        </p:txBody>
      </p:sp>
      <p:sp>
        <p:nvSpPr>
          <p:cNvPr id="5" name="object 5"/>
          <p:cNvSpPr/>
          <p:nvPr/>
        </p:nvSpPr>
        <p:spPr>
          <a:xfrm>
            <a:off x="1355783" y="2031798"/>
            <a:ext cx="645160" cy="695960"/>
          </a:xfrm>
          <a:custGeom>
            <a:avLst/>
            <a:gdLst/>
            <a:ahLst/>
            <a:cxnLst/>
            <a:rect l="l" t="t" r="r" b="b"/>
            <a:pathLst>
              <a:path w="645160" h="695960">
                <a:moveTo>
                  <a:pt x="0" y="0"/>
                </a:moveTo>
                <a:lnTo>
                  <a:pt x="645166" y="0"/>
                </a:lnTo>
                <a:lnTo>
                  <a:pt x="645166" y="695637"/>
                </a:lnTo>
                <a:lnTo>
                  <a:pt x="0" y="695637"/>
                </a:lnTo>
                <a:lnTo>
                  <a:pt x="0" y="0"/>
                </a:lnTo>
                <a:close/>
              </a:path>
            </a:pathLst>
          </a:custGeom>
          <a:ln w="444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66435" y="2861976"/>
            <a:ext cx="1648460" cy="866775"/>
          </a:xfrm>
          <a:custGeom>
            <a:avLst/>
            <a:gdLst/>
            <a:ahLst/>
            <a:cxnLst/>
            <a:rect l="l" t="t" r="r" b="b"/>
            <a:pathLst>
              <a:path w="1648460" h="866775">
                <a:moveTo>
                  <a:pt x="0" y="0"/>
                </a:moveTo>
                <a:lnTo>
                  <a:pt x="1648326" y="0"/>
                </a:lnTo>
                <a:lnTo>
                  <a:pt x="1648326" y="866683"/>
                </a:lnTo>
                <a:lnTo>
                  <a:pt x="0" y="866683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3013" y="3799840"/>
            <a:ext cx="2994025" cy="188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21360">
              <a:lnSpc>
                <a:spcPts val="700"/>
              </a:lnSpc>
            </a:pPr>
            <a:r>
              <a:rPr sz="600" b="1" i="1" spc="-5" dirty="0">
                <a:latin typeface="Arial-BoldItalicMT"/>
                <a:cs typeface="Arial-BoldItalicMT"/>
              </a:rPr>
              <a:t>Source: </a:t>
            </a:r>
            <a:r>
              <a:rPr sz="600" i="1" spc="-5" dirty="0">
                <a:latin typeface="Arial"/>
                <a:cs typeface="Arial"/>
              </a:rPr>
              <a:t>Sacramento </a:t>
            </a:r>
            <a:r>
              <a:rPr sz="600" i="1" dirty="0">
                <a:latin typeface="Arial"/>
                <a:cs typeface="Arial"/>
              </a:rPr>
              <a:t>Municipal </a:t>
            </a:r>
            <a:r>
              <a:rPr sz="600" i="1" spc="-5" dirty="0">
                <a:latin typeface="Arial"/>
                <a:cs typeface="Arial"/>
              </a:rPr>
              <a:t>Utility District  </a:t>
            </a:r>
            <a:r>
              <a:rPr sz="600" i="1" u="sng" spc="-5" dirty="0">
                <a:solidFill>
                  <a:srgbClr val="0B2F4E"/>
                </a:solidFill>
                <a:latin typeface="Arial"/>
                <a:cs typeface="Arial"/>
              </a:rPr>
              <a:t>https://</a:t>
            </a:r>
            <a:r>
              <a:rPr sz="600" i="1" u="sng" spc="-5" dirty="0">
                <a:solidFill>
                  <a:srgbClr val="0B2F4E"/>
                </a:solidFill>
                <a:latin typeface="Arial"/>
                <a:cs typeface="Arial"/>
                <a:hlinkClick r:id="rId3"/>
              </a:rPr>
              <a:t>www.smud.org/en/Rate-Information/Time-of-Day-Rates/Time-of-Day-5-8pm-Rate</a:t>
            </a:r>
            <a:endParaRPr sz="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302732" y="4781536"/>
            <a:ext cx="1240790" cy="1123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Regulatory Assistance Project</a:t>
            </a:r>
            <a:r>
              <a:rPr sz="600" spc="-2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(RAP)</a:t>
            </a:r>
            <a:r>
              <a:rPr sz="600" spc="-30" baseline="27777" dirty="0">
                <a:solidFill>
                  <a:srgbClr val="6A6A6A"/>
                </a:solidFill>
                <a:latin typeface="Arial"/>
                <a:cs typeface="Arial"/>
              </a:rPr>
              <a:t>®</a:t>
            </a:r>
            <a:endParaRPr sz="600" baseline="27777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47220" y="1501647"/>
            <a:ext cx="2385695" cy="235394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56845" marR="5080" indent="-144145">
              <a:lnSpc>
                <a:spcPct val="90300"/>
              </a:lnSpc>
              <a:spcBef>
                <a:spcPts val="229"/>
              </a:spcBef>
              <a:buClr>
                <a:srgbClr val="F15B55"/>
              </a:buClr>
              <a:buChar char="•"/>
              <a:tabLst>
                <a:tab pos="156845" algn="l"/>
              </a:tabLst>
            </a:pPr>
            <a:r>
              <a:rPr sz="2000" spc="-5" dirty="0">
                <a:solidFill>
                  <a:srgbClr val="414042"/>
                </a:solidFill>
                <a:latin typeface="Arial"/>
                <a:cs typeface="Arial"/>
              </a:rPr>
              <a:t>Rate </a:t>
            </a:r>
            <a:r>
              <a:rPr sz="2000" dirty="0">
                <a:solidFill>
                  <a:srgbClr val="414042"/>
                </a:solidFill>
                <a:latin typeface="Arial"/>
                <a:cs typeface="Arial"/>
              </a:rPr>
              <a:t>design should  </a:t>
            </a:r>
            <a:r>
              <a:rPr sz="2000" spc="-5" dirty="0">
                <a:solidFill>
                  <a:srgbClr val="414042"/>
                </a:solidFill>
                <a:latin typeface="Arial"/>
                <a:cs typeface="Arial"/>
              </a:rPr>
              <a:t>make customers’  </a:t>
            </a:r>
            <a:r>
              <a:rPr sz="2000" dirty="0">
                <a:solidFill>
                  <a:srgbClr val="414042"/>
                </a:solidFill>
                <a:latin typeface="Arial"/>
                <a:cs typeface="Arial"/>
              </a:rPr>
              <a:t>choices </a:t>
            </a:r>
            <a:r>
              <a:rPr sz="2000" spc="-5" dirty="0">
                <a:solidFill>
                  <a:srgbClr val="414042"/>
                </a:solidFill>
                <a:latin typeface="Arial"/>
                <a:cs typeface="Arial"/>
              </a:rPr>
              <a:t>to</a:t>
            </a:r>
            <a:r>
              <a:rPr sz="2000" spc="-11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14042"/>
                </a:solidFill>
                <a:latin typeface="Arial"/>
                <a:cs typeface="Arial"/>
              </a:rPr>
              <a:t>minimize  </a:t>
            </a:r>
            <a:r>
              <a:rPr sz="2000" spc="-5" dirty="0">
                <a:solidFill>
                  <a:srgbClr val="414042"/>
                </a:solidFill>
                <a:latin typeface="Arial"/>
                <a:cs typeface="Arial"/>
              </a:rPr>
              <a:t>their </a:t>
            </a:r>
            <a:r>
              <a:rPr sz="2000" dirty="0">
                <a:solidFill>
                  <a:srgbClr val="414042"/>
                </a:solidFill>
                <a:latin typeface="Arial"/>
                <a:cs typeface="Arial"/>
              </a:rPr>
              <a:t>own</a:t>
            </a:r>
            <a:r>
              <a:rPr sz="2000" spc="-7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14042"/>
                </a:solidFill>
                <a:latin typeface="Arial"/>
                <a:cs typeface="Arial"/>
              </a:rPr>
              <a:t>bills…</a:t>
            </a:r>
            <a:endParaRPr sz="2000">
              <a:latin typeface="Arial"/>
              <a:cs typeface="Arial"/>
            </a:endParaRPr>
          </a:p>
          <a:p>
            <a:pPr marL="156845" marR="62865" indent="-144145" algn="just">
              <a:lnSpc>
                <a:spcPct val="90300"/>
              </a:lnSpc>
              <a:spcBef>
                <a:spcPts val="830"/>
              </a:spcBef>
              <a:buClr>
                <a:srgbClr val="F15B55"/>
              </a:buClr>
              <a:buChar char="•"/>
              <a:tabLst>
                <a:tab pos="156845" algn="l"/>
              </a:tabLst>
            </a:pPr>
            <a:r>
              <a:rPr sz="2000" dirty="0">
                <a:solidFill>
                  <a:srgbClr val="414042"/>
                </a:solidFill>
                <a:latin typeface="Arial"/>
                <a:cs typeface="Arial"/>
              </a:rPr>
              <a:t>Consistent with </a:t>
            </a:r>
            <a:r>
              <a:rPr sz="2000" spc="-5" dirty="0">
                <a:solidFill>
                  <a:srgbClr val="414042"/>
                </a:solidFill>
                <a:latin typeface="Arial"/>
                <a:cs typeface="Arial"/>
              </a:rPr>
              <a:t>the  </a:t>
            </a:r>
            <a:r>
              <a:rPr sz="2000" dirty="0">
                <a:solidFill>
                  <a:srgbClr val="414042"/>
                </a:solidFill>
                <a:latin typeface="Arial"/>
                <a:cs typeface="Arial"/>
              </a:rPr>
              <a:t>choices </a:t>
            </a:r>
            <a:r>
              <a:rPr sz="2000" spc="-5" dirty="0">
                <a:solidFill>
                  <a:srgbClr val="414042"/>
                </a:solidFill>
                <a:latin typeface="Arial"/>
                <a:cs typeface="Arial"/>
              </a:rPr>
              <a:t>necessary  to </a:t>
            </a:r>
            <a:r>
              <a:rPr sz="2000" dirty="0">
                <a:solidFill>
                  <a:srgbClr val="414042"/>
                </a:solidFill>
                <a:latin typeface="Arial"/>
                <a:cs typeface="Arial"/>
              </a:rPr>
              <a:t>minimize</a:t>
            </a:r>
            <a:r>
              <a:rPr sz="2000" spc="-9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14042"/>
                </a:solidFill>
                <a:latin typeface="Arial"/>
                <a:cs typeface="Arial"/>
              </a:rPr>
              <a:t>system  costs.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812" y="302309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4747" y="1"/>
                </a:lnTo>
              </a:path>
            </a:pathLst>
          </a:custGeom>
          <a:ln w="28575">
            <a:solidFill>
              <a:srgbClr val="F15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000"/>
              </a:lnSpc>
            </a:pPr>
            <a:r>
              <a:rPr spc="-35" dirty="0"/>
              <a:t>Price </a:t>
            </a:r>
            <a:r>
              <a:rPr spc="-25" dirty="0"/>
              <a:t>Can </a:t>
            </a:r>
            <a:r>
              <a:rPr spc="-35" dirty="0"/>
              <a:t>Influence </a:t>
            </a:r>
            <a:r>
              <a:rPr spc="-30" dirty="0"/>
              <a:t>When EVs</a:t>
            </a:r>
            <a:r>
              <a:rPr spc="-285" dirty="0"/>
              <a:t> </a:t>
            </a:r>
            <a:r>
              <a:rPr spc="-25" dirty="0"/>
              <a:t>Are  </a:t>
            </a:r>
            <a:r>
              <a:rPr spc="-35" dirty="0"/>
              <a:t>Charged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19250" y="4318000"/>
            <a:ext cx="238569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80" dirty="0">
                <a:latin typeface="Arial"/>
                <a:cs typeface="Arial"/>
              </a:rPr>
              <a:t>Adapted </a:t>
            </a:r>
            <a:r>
              <a:rPr sz="1400" spc="-35" dirty="0">
                <a:latin typeface="Arial"/>
                <a:cs typeface="Arial"/>
              </a:rPr>
              <a:t>from: </a:t>
            </a:r>
            <a:r>
              <a:rPr sz="1400" spc="-100" dirty="0">
                <a:latin typeface="Arial"/>
                <a:cs typeface="Arial"/>
              </a:rPr>
              <a:t>M.J. </a:t>
            </a:r>
            <a:r>
              <a:rPr sz="1400" spc="-95" dirty="0">
                <a:latin typeface="Arial"/>
                <a:cs typeface="Arial"/>
              </a:rPr>
              <a:t>Bradley,</a:t>
            </a:r>
            <a:r>
              <a:rPr sz="1400" spc="45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2017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2901" y="1651195"/>
            <a:ext cx="2635384" cy="224751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40510" y="1577760"/>
            <a:ext cx="2775717" cy="236554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50504" y="1651195"/>
            <a:ext cx="574040" cy="1293495"/>
          </a:xfrm>
          <a:custGeom>
            <a:avLst/>
            <a:gdLst/>
            <a:ahLst/>
            <a:cxnLst/>
            <a:rect l="l" t="t" r="r" b="b"/>
            <a:pathLst>
              <a:path w="574039" h="1293495">
                <a:moveTo>
                  <a:pt x="478318" y="0"/>
                </a:moveTo>
                <a:lnTo>
                  <a:pt x="95666" y="0"/>
                </a:lnTo>
                <a:lnTo>
                  <a:pt x="58428" y="7518"/>
                </a:lnTo>
                <a:lnTo>
                  <a:pt x="28019" y="28020"/>
                </a:lnTo>
                <a:lnTo>
                  <a:pt x="7517" y="58429"/>
                </a:lnTo>
                <a:lnTo>
                  <a:pt x="0" y="95666"/>
                </a:lnTo>
                <a:lnTo>
                  <a:pt x="0" y="1197606"/>
                </a:lnTo>
                <a:lnTo>
                  <a:pt x="7517" y="1234843"/>
                </a:lnTo>
                <a:lnTo>
                  <a:pt x="28019" y="1265252"/>
                </a:lnTo>
                <a:lnTo>
                  <a:pt x="58428" y="1285754"/>
                </a:lnTo>
                <a:lnTo>
                  <a:pt x="95666" y="1293272"/>
                </a:lnTo>
                <a:lnTo>
                  <a:pt x="478318" y="1293272"/>
                </a:lnTo>
                <a:lnTo>
                  <a:pt x="515556" y="1285754"/>
                </a:lnTo>
                <a:lnTo>
                  <a:pt x="545965" y="1265252"/>
                </a:lnTo>
                <a:lnTo>
                  <a:pt x="566467" y="1234843"/>
                </a:lnTo>
                <a:lnTo>
                  <a:pt x="573985" y="1197606"/>
                </a:lnTo>
                <a:lnTo>
                  <a:pt x="573985" y="95666"/>
                </a:lnTo>
                <a:lnTo>
                  <a:pt x="566467" y="58429"/>
                </a:lnTo>
                <a:lnTo>
                  <a:pt x="545965" y="28020"/>
                </a:lnTo>
                <a:lnTo>
                  <a:pt x="515556" y="7518"/>
                </a:lnTo>
                <a:lnTo>
                  <a:pt x="478318" y="0"/>
                </a:lnTo>
                <a:close/>
              </a:path>
            </a:pathLst>
          </a:custGeom>
          <a:solidFill>
            <a:srgbClr val="FF0000">
              <a:alpha val="2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50504" y="1651195"/>
            <a:ext cx="574040" cy="1293495"/>
          </a:xfrm>
          <a:custGeom>
            <a:avLst/>
            <a:gdLst/>
            <a:ahLst/>
            <a:cxnLst/>
            <a:rect l="l" t="t" r="r" b="b"/>
            <a:pathLst>
              <a:path w="574039" h="1293495">
                <a:moveTo>
                  <a:pt x="0" y="95665"/>
                </a:moveTo>
                <a:lnTo>
                  <a:pt x="7517" y="58428"/>
                </a:lnTo>
                <a:lnTo>
                  <a:pt x="28019" y="28019"/>
                </a:lnTo>
                <a:lnTo>
                  <a:pt x="58428" y="7517"/>
                </a:lnTo>
                <a:lnTo>
                  <a:pt x="95666" y="0"/>
                </a:lnTo>
                <a:lnTo>
                  <a:pt x="478319" y="0"/>
                </a:lnTo>
                <a:lnTo>
                  <a:pt x="515556" y="7517"/>
                </a:lnTo>
                <a:lnTo>
                  <a:pt x="545965" y="28019"/>
                </a:lnTo>
                <a:lnTo>
                  <a:pt x="566467" y="58428"/>
                </a:lnTo>
                <a:lnTo>
                  <a:pt x="573985" y="95665"/>
                </a:lnTo>
                <a:lnTo>
                  <a:pt x="573985" y="1197606"/>
                </a:lnTo>
                <a:lnTo>
                  <a:pt x="566467" y="1234843"/>
                </a:lnTo>
                <a:lnTo>
                  <a:pt x="545965" y="1265252"/>
                </a:lnTo>
                <a:lnTo>
                  <a:pt x="515556" y="1285754"/>
                </a:lnTo>
                <a:lnTo>
                  <a:pt x="478319" y="1293272"/>
                </a:lnTo>
                <a:lnTo>
                  <a:pt x="95666" y="1293272"/>
                </a:lnTo>
                <a:lnTo>
                  <a:pt x="58428" y="1285754"/>
                </a:lnTo>
                <a:lnTo>
                  <a:pt x="28019" y="1265252"/>
                </a:lnTo>
                <a:lnTo>
                  <a:pt x="7517" y="1234843"/>
                </a:lnTo>
                <a:lnTo>
                  <a:pt x="0" y="1197606"/>
                </a:lnTo>
                <a:lnTo>
                  <a:pt x="0" y="95665"/>
                </a:lnTo>
                <a:close/>
              </a:path>
            </a:pathLst>
          </a:custGeom>
          <a:ln w="12700">
            <a:solidFill>
              <a:srgbClr val="21BD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28368" y="1651195"/>
            <a:ext cx="574040" cy="1293495"/>
          </a:xfrm>
          <a:custGeom>
            <a:avLst/>
            <a:gdLst/>
            <a:ahLst/>
            <a:cxnLst/>
            <a:rect l="l" t="t" r="r" b="b"/>
            <a:pathLst>
              <a:path w="574039" h="1293495">
                <a:moveTo>
                  <a:pt x="478318" y="0"/>
                </a:moveTo>
                <a:lnTo>
                  <a:pt x="95666" y="0"/>
                </a:lnTo>
                <a:lnTo>
                  <a:pt x="58428" y="7518"/>
                </a:lnTo>
                <a:lnTo>
                  <a:pt x="28019" y="28020"/>
                </a:lnTo>
                <a:lnTo>
                  <a:pt x="7517" y="58429"/>
                </a:lnTo>
                <a:lnTo>
                  <a:pt x="0" y="95666"/>
                </a:lnTo>
                <a:lnTo>
                  <a:pt x="0" y="1197606"/>
                </a:lnTo>
                <a:lnTo>
                  <a:pt x="7517" y="1234843"/>
                </a:lnTo>
                <a:lnTo>
                  <a:pt x="28019" y="1265252"/>
                </a:lnTo>
                <a:lnTo>
                  <a:pt x="58428" y="1285754"/>
                </a:lnTo>
                <a:lnTo>
                  <a:pt x="95666" y="1293272"/>
                </a:lnTo>
                <a:lnTo>
                  <a:pt x="478318" y="1293272"/>
                </a:lnTo>
                <a:lnTo>
                  <a:pt x="515556" y="1285754"/>
                </a:lnTo>
                <a:lnTo>
                  <a:pt x="545965" y="1265252"/>
                </a:lnTo>
                <a:lnTo>
                  <a:pt x="566467" y="1234843"/>
                </a:lnTo>
                <a:lnTo>
                  <a:pt x="573985" y="1197606"/>
                </a:lnTo>
                <a:lnTo>
                  <a:pt x="573985" y="95666"/>
                </a:lnTo>
                <a:lnTo>
                  <a:pt x="566467" y="58429"/>
                </a:lnTo>
                <a:lnTo>
                  <a:pt x="545965" y="28020"/>
                </a:lnTo>
                <a:lnTo>
                  <a:pt x="515556" y="7518"/>
                </a:lnTo>
                <a:lnTo>
                  <a:pt x="478318" y="0"/>
                </a:lnTo>
                <a:close/>
              </a:path>
            </a:pathLst>
          </a:custGeom>
          <a:solidFill>
            <a:srgbClr val="FF0000">
              <a:alpha val="2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8368" y="1651195"/>
            <a:ext cx="574040" cy="1293495"/>
          </a:xfrm>
          <a:custGeom>
            <a:avLst/>
            <a:gdLst/>
            <a:ahLst/>
            <a:cxnLst/>
            <a:rect l="l" t="t" r="r" b="b"/>
            <a:pathLst>
              <a:path w="574039" h="1293495">
                <a:moveTo>
                  <a:pt x="0" y="95665"/>
                </a:moveTo>
                <a:lnTo>
                  <a:pt x="7517" y="58428"/>
                </a:lnTo>
                <a:lnTo>
                  <a:pt x="28019" y="28019"/>
                </a:lnTo>
                <a:lnTo>
                  <a:pt x="58428" y="7517"/>
                </a:lnTo>
                <a:lnTo>
                  <a:pt x="95666" y="0"/>
                </a:lnTo>
                <a:lnTo>
                  <a:pt x="478319" y="0"/>
                </a:lnTo>
                <a:lnTo>
                  <a:pt x="515556" y="7517"/>
                </a:lnTo>
                <a:lnTo>
                  <a:pt x="545965" y="28019"/>
                </a:lnTo>
                <a:lnTo>
                  <a:pt x="566467" y="58428"/>
                </a:lnTo>
                <a:lnTo>
                  <a:pt x="573985" y="95665"/>
                </a:lnTo>
                <a:lnTo>
                  <a:pt x="573985" y="1197606"/>
                </a:lnTo>
                <a:lnTo>
                  <a:pt x="566467" y="1234843"/>
                </a:lnTo>
                <a:lnTo>
                  <a:pt x="545965" y="1265252"/>
                </a:lnTo>
                <a:lnTo>
                  <a:pt x="515556" y="1285754"/>
                </a:lnTo>
                <a:lnTo>
                  <a:pt x="478319" y="1293272"/>
                </a:lnTo>
                <a:lnTo>
                  <a:pt x="95666" y="1293272"/>
                </a:lnTo>
                <a:lnTo>
                  <a:pt x="58428" y="1285754"/>
                </a:lnTo>
                <a:lnTo>
                  <a:pt x="28019" y="1265252"/>
                </a:lnTo>
                <a:lnTo>
                  <a:pt x="7517" y="1234843"/>
                </a:lnTo>
                <a:lnTo>
                  <a:pt x="0" y="1197606"/>
                </a:lnTo>
                <a:lnTo>
                  <a:pt x="0" y="95665"/>
                </a:lnTo>
                <a:close/>
              </a:path>
            </a:pathLst>
          </a:custGeom>
          <a:ln w="12700">
            <a:solidFill>
              <a:srgbClr val="21BD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02352" y="1651195"/>
            <a:ext cx="574040" cy="1293495"/>
          </a:xfrm>
          <a:custGeom>
            <a:avLst/>
            <a:gdLst/>
            <a:ahLst/>
            <a:cxnLst/>
            <a:rect l="l" t="t" r="r" b="b"/>
            <a:pathLst>
              <a:path w="574039" h="1293495">
                <a:moveTo>
                  <a:pt x="478318" y="0"/>
                </a:moveTo>
                <a:lnTo>
                  <a:pt x="95665" y="0"/>
                </a:lnTo>
                <a:lnTo>
                  <a:pt x="58428" y="7517"/>
                </a:lnTo>
                <a:lnTo>
                  <a:pt x="28019" y="28019"/>
                </a:lnTo>
                <a:lnTo>
                  <a:pt x="7517" y="58428"/>
                </a:lnTo>
                <a:lnTo>
                  <a:pt x="0" y="95665"/>
                </a:lnTo>
                <a:lnTo>
                  <a:pt x="0" y="1197604"/>
                </a:lnTo>
                <a:lnTo>
                  <a:pt x="7517" y="1234842"/>
                </a:lnTo>
                <a:lnTo>
                  <a:pt x="28019" y="1265251"/>
                </a:lnTo>
                <a:lnTo>
                  <a:pt x="58428" y="1285753"/>
                </a:lnTo>
                <a:lnTo>
                  <a:pt x="95665" y="1293271"/>
                </a:lnTo>
                <a:lnTo>
                  <a:pt x="478318" y="1293271"/>
                </a:lnTo>
                <a:lnTo>
                  <a:pt x="515556" y="1285753"/>
                </a:lnTo>
                <a:lnTo>
                  <a:pt x="545965" y="1265251"/>
                </a:lnTo>
                <a:lnTo>
                  <a:pt x="566467" y="1234842"/>
                </a:lnTo>
                <a:lnTo>
                  <a:pt x="573985" y="1197604"/>
                </a:lnTo>
                <a:lnTo>
                  <a:pt x="573985" y="95665"/>
                </a:lnTo>
                <a:lnTo>
                  <a:pt x="566467" y="58428"/>
                </a:lnTo>
                <a:lnTo>
                  <a:pt x="545965" y="28019"/>
                </a:lnTo>
                <a:lnTo>
                  <a:pt x="515556" y="7517"/>
                </a:lnTo>
                <a:lnTo>
                  <a:pt x="478318" y="0"/>
                </a:lnTo>
                <a:close/>
              </a:path>
            </a:pathLst>
          </a:custGeom>
          <a:solidFill>
            <a:srgbClr val="00B050">
              <a:alpha val="2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02352" y="1651195"/>
            <a:ext cx="574040" cy="1293495"/>
          </a:xfrm>
          <a:custGeom>
            <a:avLst/>
            <a:gdLst/>
            <a:ahLst/>
            <a:cxnLst/>
            <a:rect l="l" t="t" r="r" b="b"/>
            <a:pathLst>
              <a:path w="574039" h="1293495">
                <a:moveTo>
                  <a:pt x="0" y="95665"/>
                </a:moveTo>
                <a:lnTo>
                  <a:pt x="7517" y="58428"/>
                </a:lnTo>
                <a:lnTo>
                  <a:pt x="28019" y="28019"/>
                </a:lnTo>
                <a:lnTo>
                  <a:pt x="58428" y="7517"/>
                </a:lnTo>
                <a:lnTo>
                  <a:pt x="95666" y="0"/>
                </a:lnTo>
                <a:lnTo>
                  <a:pt x="478319" y="0"/>
                </a:lnTo>
                <a:lnTo>
                  <a:pt x="515556" y="7517"/>
                </a:lnTo>
                <a:lnTo>
                  <a:pt x="545965" y="28019"/>
                </a:lnTo>
                <a:lnTo>
                  <a:pt x="566467" y="58428"/>
                </a:lnTo>
                <a:lnTo>
                  <a:pt x="573985" y="95665"/>
                </a:lnTo>
                <a:lnTo>
                  <a:pt x="573985" y="1197606"/>
                </a:lnTo>
                <a:lnTo>
                  <a:pt x="566467" y="1234843"/>
                </a:lnTo>
                <a:lnTo>
                  <a:pt x="545965" y="1265252"/>
                </a:lnTo>
                <a:lnTo>
                  <a:pt x="515556" y="1285754"/>
                </a:lnTo>
                <a:lnTo>
                  <a:pt x="478319" y="1293272"/>
                </a:lnTo>
                <a:lnTo>
                  <a:pt x="95666" y="1293272"/>
                </a:lnTo>
                <a:lnTo>
                  <a:pt x="58428" y="1285754"/>
                </a:lnTo>
                <a:lnTo>
                  <a:pt x="28019" y="1265252"/>
                </a:lnTo>
                <a:lnTo>
                  <a:pt x="7517" y="1234843"/>
                </a:lnTo>
                <a:lnTo>
                  <a:pt x="0" y="1197606"/>
                </a:lnTo>
                <a:lnTo>
                  <a:pt x="0" y="95665"/>
                </a:lnTo>
                <a:close/>
              </a:path>
            </a:pathLst>
          </a:custGeom>
          <a:ln w="12700">
            <a:solidFill>
              <a:srgbClr val="21BD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2732" y="4781536"/>
            <a:ext cx="1240790" cy="1123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Regulatory Assistance Project</a:t>
            </a:r>
            <a:r>
              <a:rPr sz="600" spc="-2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(RAP)</a:t>
            </a:r>
            <a:r>
              <a:rPr sz="600" spc="-30" baseline="27777" dirty="0">
                <a:solidFill>
                  <a:srgbClr val="6A6A6A"/>
                </a:solidFill>
                <a:latin typeface="Arial"/>
                <a:cs typeface="Arial"/>
              </a:rPr>
              <a:t>®</a:t>
            </a:r>
            <a:endParaRPr sz="600" baseline="2777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8484" y="4714558"/>
            <a:ext cx="5171440" cy="0"/>
          </a:xfrm>
          <a:custGeom>
            <a:avLst/>
            <a:gdLst/>
            <a:ahLst/>
            <a:cxnLst/>
            <a:rect l="l" t="t" r="r" b="b"/>
            <a:pathLst>
              <a:path w="5171440">
                <a:moveTo>
                  <a:pt x="0" y="0"/>
                </a:moveTo>
                <a:lnTo>
                  <a:pt x="5171101" y="1"/>
                </a:lnTo>
              </a:path>
            </a:pathLst>
          </a:custGeom>
          <a:ln w="12700">
            <a:solidFill>
              <a:srgbClr val="6A6A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38690" y="4714558"/>
            <a:ext cx="906144" cy="0"/>
          </a:xfrm>
          <a:custGeom>
            <a:avLst/>
            <a:gdLst/>
            <a:ahLst/>
            <a:cxnLst/>
            <a:rect l="l" t="t" r="r" b="b"/>
            <a:pathLst>
              <a:path w="906145">
                <a:moveTo>
                  <a:pt x="0" y="0"/>
                </a:moveTo>
                <a:lnTo>
                  <a:pt x="905958" y="1"/>
                </a:lnTo>
              </a:path>
            </a:pathLst>
          </a:custGeom>
          <a:ln w="12700">
            <a:solidFill>
              <a:srgbClr val="6A6A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7812" y="302309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4747" y="1"/>
                </a:lnTo>
              </a:path>
            </a:pathLst>
          </a:custGeom>
          <a:ln w="28575">
            <a:solidFill>
              <a:srgbClr val="F15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" y="518976"/>
            <a:ext cx="6313805" cy="3769360"/>
          </a:xfrm>
          <a:custGeom>
            <a:avLst/>
            <a:gdLst/>
            <a:ahLst/>
            <a:cxnLst/>
            <a:rect l="l" t="t" r="r" b="b"/>
            <a:pathLst>
              <a:path w="6313805" h="3769360">
                <a:moveTo>
                  <a:pt x="0" y="3769136"/>
                </a:moveTo>
                <a:lnTo>
                  <a:pt x="6313298" y="3769136"/>
                </a:lnTo>
                <a:lnTo>
                  <a:pt x="6313298" y="0"/>
                </a:lnTo>
                <a:lnTo>
                  <a:pt x="0" y="0"/>
                </a:lnTo>
                <a:lnTo>
                  <a:pt x="0" y="3769136"/>
                </a:lnTo>
                <a:close/>
              </a:path>
            </a:pathLst>
          </a:custGeom>
          <a:solidFill>
            <a:srgbClr val="165B99">
              <a:alpha val="8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4764" y="899980"/>
            <a:ext cx="0" cy="4243705"/>
          </a:xfrm>
          <a:custGeom>
            <a:avLst/>
            <a:gdLst/>
            <a:ahLst/>
            <a:cxnLst/>
            <a:rect l="l" t="t" r="r" b="b"/>
            <a:pathLst>
              <a:path h="4243705">
                <a:moveTo>
                  <a:pt x="0" y="0"/>
                </a:moveTo>
                <a:lnTo>
                  <a:pt x="1" y="4243520"/>
                </a:lnTo>
              </a:path>
            </a:pathLst>
          </a:custGeom>
          <a:ln w="12700">
            <a:solidFill>
              <a:srgbClr val="F15B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18242" y="1485900"/>
            <a:ext cx="4006850" cy="1772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Not All Smooth</a:t>
            </a:r>
            <a:r>
              <a:rPr sz="27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Sailing:</a:t>
            </a:r>
            <a:endParaRPr sz="2700">
              <a:latin typeface="Arial"/>
              <a:cs typeface="Arial"/>
            </a:endParaRPr>
          </a:p>
          <a:p>
            <a:pPr marL="12700" marR="5080">
              <a:lnSpc>
                <a:spcPts val="3190"/>
              </a:lnSpc>
              <a:spcBef>
                <a:spcPts val="1105"/>
              </a:spcBef>
            </a:pP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Beneficial Electrification  </a:t>
            </a:r>
            <a:r>
              <a:rPr sz="2700" b="1" spc="-10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Encounter Policy  Obstacles</a:t>
            </a:r>
            <a:endParaRPr sz="2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2732" y="4781536"/>
            <a:ext cx="1240790" cy="1123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Regulatory Assistance Project</a:t>
            </a:r>
            <a:r>
              <a:rPr sz="600" spc="-2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(RAP)</a:t>
            </a:r>
            <a:r>
              <a:rPr sz="600" spc="-30" baseline="27777" dirty="0">
                <a:solidFill>
                  <a:srgbClr val="6A6A6A"/>
                </a:solidFill>
                <a:latin typeface="Arial"/>
                <a:cs typeface="Arial"/>
              </a:rPr>
              <a:t>®</a:t>
            </a:r>
            <a:endParaRPr sz="600" baseline="2777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812" y="302309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4747" y="1"/>
                </a:lnTo>
              </a:path>
            </a:pathLst>
          </a:custGeom>
          <a:ln w="28575">
            <a:solidFill>
              <a:srgbClr val="F15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5111" y="1621535"/>
            <a:ext cx="4220845" cy="270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740" indent="-193040">
              <a:lnSpc>
                <a:spcPct val="100000"/>
              </a:lnSpc>
              <a:buClr>
                <a:srgbClr val="F15B55"/>
              </a:buClr>
              <a:buChar char="•"/>
              <a:tabLst>
                <a:tab pos="205740" algn="l"/>
              </a:tabLst>
            </a:pPr>
            <a:r>
              <a:rPr sz="2400" spc="-5" dirty="0">
                <a:solidFill>
                  <a:srgbClr val="414042"/>
                </a:solidFill>
                <a:latin typeface="Arial"/>
                <a:cs typeface="Arial"/>
              </a:rPr>
              <a:t>Set</a:t>
            </a:r>
            <a:r>
              <a:rPr sz="2400" spc="-9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14042"/>
                </a:solidFill>
                <a:latin typeface="Arial"/>
                <a:cs typeface="Arial"/>
              </a:rPr>
              <a:t>Goals</a:t>
            </a:r>
            <a:endParaRPr sz="2400">
              <a:latin typeface="Arial"/>
              <a:cs typeface="Arial"/>
            </a:endParaRPr>
          </a:p>
          <a:p>
            <a:pPr marL="205740" indent="-193040">
              <a:lnSpc>
                <a:spcPct val="100000"/>
              </a:lnSpc>
              <a:spcBef>
                <a:spcPts val="720"/>
              </a:spcBef>
              <a:buClr>
                <a:srgbClr val="F15B55"/>
              </a:buClr>
              <a:buChar char="•"/>
              <a:tabLst>
                <a:tab pos="205740" algn="l"/>
              </a:tabLst>
            </a:pPr>
            <a:r>
              <a:rPr sz="2400" spc="-5" dirty="0">
                <a:solidFill>
                  <a:srgbClr val="414042"/>
                </a:solidFill>
                <a:latin typeface="Arial"/>
                <a:cs typeface="Arial"/>
              </a:rPr>
              <a:t>Identify</a:t>
            </a:r>
            <a:r>
              <a:rPr sz="2400" spc="-4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14042"/>
                </a:solidFill>
                <a:latin typeface="Arial"/>
                <a:cs typeface="Arial"/>
              </a:rPr>
              <a:t>Barriers</a:t>
            </a:r>
            <a:endParaRPr sz="2400">
              <a:latin typeface="Arial"/>
              <a:cs typeface="Arial"/>
            </a:endParaRPr>
          </a:p>
          <a:p>
            <a:pPr marL="205740" indent="-193040">
              <a:lnSpc>
                <a:spcPct val="100000"/>
              </a:lnSpc>
              <a:spcBef>
                <a:spcPts val="815"/>
              </a:spcBef>
              <a:buClr>
                <a:srgbClr val="F15B55"/>
              </a:buClr>
              <a:buChar char="•"/>
              <a:tabLst>
                <a:tab pos="205740" algn="l"/>
              </a:tabLst>
            </a:pPr>
            <a:r>
              <a:rPr sz="2400" spc="-5" dirty="0">
                <a:solidFill>
                  <a:srgbClr val="414042"/>
                </a:solidFill>
                <a:latin typeface="Arial"/>
                <a:cs typeface="Arial"/>
              </a:rPr>
              <a:t>Adopt</a:t>
            </a:r>
            <a:r>
              <a:rPr sz="2400" spc="-6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14042"/>
                </a:solidFill>
                <a:latin typeface="Arial"/>
                <a:cs typeface="Arial"/>
              </a:rPr>
              <a:t>Metrics</a:t>
            </a:r>
            <a:endParaRPr sz="2400">
              <a:latin typeface="Arial"/>
              <a:cs typeface="Arial"/>
            </a:endParaRPr>
          </a:p>
          <a:p>
            <a:pPr marL="205740" indent="-193040">
              <a:lnSpc>
                <a:spcPct val="100000"/>
              </a:lnSpc>
              <a:spcBef>
                <a:spcPts val="815"/>
              </a:spcBef>
              <a:buClr>
                <a:srgbClr val="F15B55"/>
              </a:buClr>
              <a:buChar char="•"/>
              <a:tabLst>
                <a:tab pos="205740" algn="l"/>
              </a:tabLst>
            </a:pPr>
            <a:r>
              <a:rPr sz="2400" dirty="0">
                <a:solidFill>
                  <a:srgbClr val="414042"/>
                </a:solidFill>
                <a:latin typeface="Arial"/>
                <a:cs typeface="Arial"/>
              </a:rPr>
              <a:t>Recognize</a:t>
            </a:r>
            <a:r>
              <a:rPr sz="2400" spc="-12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14042"/>
                </a:solidFill>
                <a:latin typeface="Arial"/>
                <a:cs typeface="Arial"/>
              </a:rPr>
              <a:t>Timing</a:t>
            </a:r>
            <a:endParaRPr sz="2400">
              <a:latin typeface="Arial"/>
              <a:cs typeface="Arial"/>
            </a:endParaRPr>
          </a:p>
          <a:p>
            <a:pPr marL="205740" indent="-193040">
              <a:lnSpc>
                <a:spcPct val="100000"/>
              </a:lnSpc>
              <a:spcBef>
                <a:spcPts val="720"/>
              </a:spcBef>
              <a:buClr>
                <a:srgbClr val="F15B55"/>
              </a:buClr>
              <a:buChar char="•"/>
              <a:tabLst>
                <a:tab pos="205740" algn="l"/>
              </a:tabLst>
            </a:pPr>
            <a:r>
              <a:rPr sz="2400" spc="-5" dirty="0">
                <a:solidFill>
                  <a:srgbClr val="414042"/>
                </a:solidFill>
                <a:latin typeface="Arial"/>
                <a:cs typeface="Arial"/>
              </a:rPr>
              <a:t>Include </a:t>
            </a:r>
            <a:r>
              <a:rPr sz="2400" spc="-10" dirty="0">
                <a:solidFill>
                  <a:srgbClr val="414042"/>
                </a:solidFill>
                <a:latin typeface="Arial"/>
                <a:cs typeface="Arial"/>
              </a:rPr>
              <a:t>Affected</a:t>
            </a:r>
            <a:r>
              <a:rPr sz="2400" spc="-14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14042"/>
                </a:solidFill>
                <a:latin typeface="Arial"/>
                <a:cs typeface="Arial"/>
              </a:rPr>
              <a:t>Participants</a:t>
            </a:r>
            <a:endParaRPr sz="2400">
              <a:latin typeface="Arial"/>
              <a:cs typeface="Arial"/>
            </a:endParaRPr>
          </a:p>
          <a:p>
            <a:pPr marL="205740" indent="-193040">
              <a:lnSpc>
                <a:spcPct val="100000"/>
              </a:lnSpc>
              <a:spcBef>
                <a:spcPts val="815"/>
              </a:spcBef>
              <a:buClr>
                <a:srgbClr val="F15B55"/>
              </a:buClr>
              <a:buChar char="•"/>
              <a:tabLst>
                <a:tab pos="205740" algn="l"/>
              </a:tabLst>
            </a:pPr>
            <a:r>
              <a:rPr sz="2400" dirty="0">
                <a:solidFill>
                  <a:srgbClr val="414042"/>
                </a:solidFill>
                <a:latin typeface="Arial"/>
                <a:cs typeface="Arial"/>
              </a:rPr>
              <a:t>Develop an </a:t>
            </a:r>
            <a:r>
              <a:rPr sz="2400" spc="-5" dirty="0">
                <a:solidFill>
                  <a:srgbClr val="414042"/>
                </a:solidFill>
                <a:latin typeface="Arial"/>
                <a:cs typeface="Arial"/>
              </a:rPr>
              <a:t>Inclusive</a:t>
            </a:r>
            <a:r>
              <a:rPr sz="2400" spc="-4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14042"/>
                </a:solidFill>
                <a:latin typeface="Arial"/>
                <a:cs typeface="Arial"/>
              </a:rPr>
              <a:t>Process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37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302732" y="4781536"/>
            <a:ext cx="1240790" cy="1123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Regulatory Assistance Project</a:t>
            </a:r>
            <a:r>
              <a:rPr sz="600" spc="-2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(RAP)</a:t>
            </a:r>
            <a:r>
              <a:rPr sz="600" spc="-30" baseline="27777" dirty="0">
                <a:solidFill>
                  <a:srgbClr val="6A6A6A"/>
                </a:solidFill>
                <a:latin typeface="Arial"/>
                <a:cs typeface="Arial"/>
              </a:rPr>
              <a:t>®</a:t>
            </a:r>
            <a:endParaRPr sz="600" baseline="27777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5112" y="509523"/>
            <a:ext cx="5525135" cy="459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spc="-35" dirty="0"/>
              <a:t>Develop </a:t>
            </a:r>
            <a:r>
              <a:rPr sz="2900" spc="-30" dirty="0"/>
              <a:t>Your </a:t>
            </a:r>
            <a:r>
              <a:rPr sz="2900" spc="-35" dirty="0"/>
              <a:t>Policy</a:t>
            </a:r>
            <a:r>
              <a:rPr sz="2900" spc="-235" dirty="0"/>
              <a:t> </a:t>
            </a:r>
            <a:r>
              <a:rPr sz="2900" spc="-35" dirty="0"/>
              <a:t>Framework</a:t>
            </a:r>
            <a:endParaRPr sz="29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812" y="302309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4747" y="1"/>
                </a:lnTo>
              </a:path>
            </a:pathLst>
          </a:custGeom>
          <a:ln w="28575">
            <a:solidFill>
              <a:srgbClr val="F15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2458" y="1043878"/>
            <a:ext cx="6354445" cy="3364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740" marR="224790" indent="-193040">
              <a:lnSpc>
                <a:spcPct val="109600"/>
              </a:lnSpc>
              <a:buClr>
                <a:srgbClr val="F15B55"/>
              </a:buClr>
              <a:buChar char="•"/>
              <a:tabLst>
                <a:tab pos="205740" algn="l"/>
              </a:tabLst>
            </a:pPr>
            <a:r>
              <a:rPr sz="2400" spc="-5" dirty="0">
                <a:solidFill>
                  <a:srgbClr val="414042"/>
                </a:solidFill>
                <a:latin typeface="Arial"/>
                <a:cs typeface="Arial"/>
              </a:rPr>
              <a:t>Given the innovations </a:t>
            </a:r>
            <a:r>
              <a:rPr sz="2400" dirty="0">
                <a:solidFill>
                  <a:srgbClr val="414042"/>
                </a:solidFill>
                <a:latin typeface="Arial"/>
                <a:cs typeface="Arial"/>
              </a:rPr>
              <a:t>occurring in </a:t>
            </a:r>
            <a:r>
              <a:rPr sz="2400" spc="-10" dirty="0">
                <a:solidFill>
                  <a:srgbClr val="414042"/>
                </a:solidFill>
                <a:latin typeface="Arial"/>
                <a:cs typeface="Arial"/>
              </a:rPr>
              <a:t>today’s  </a:t>
            </a:r>
            <a:r>
              <a:rPr sz="2400" spc="-5" dirty="0">
                <a:solidFill>
                  <a:srgbClr val="414042"/>
                </a:solidFill>
                <a:latin typeface="Arial"/>
                <a:cs typeface="Arial"/>
              </a:rPr>
              <a:t>electric </a:t>
            </a:r>
            <a:r>
              <a:rPr sz="2400" spc="-20" dirty="0">
                <a:solidFill>
                  <a:srgbClr val="414042"/>
                </a:solidFill>
                <a:latin typeface="Arial"/>
                <a:cs typeface="Arial"/>
              </a:rPr>
              <a:t>sector, </a:t>
            </a:r>
            <a:r>
              <a:rPr sz="2400" spc="-5" dirty="0">
                <a:solidFill>
                  <a:srgbClr val="414042"/>
                </a:solidFill>
                <a:latin typeface="Arial"/>
                <a:cs typeface="Arial"/>
              </a:rPr>
              <a:t>there </a:t>
            </a:r>
            <a:r>
              <a:rPr sz="2400" dirty="0">
                <a:solidFill>
                  <a:srgbClr val="414042"/>
                </a:solidFill>
                <a:latin typeface="Arial"/>
                <a:cs typeface="Arial"/>
              </a:rPr>
              <a:t>are many </a:t>
            </a:r>
            <a:r>
              <a:rPr sz="2400" spc="-5" dirty="0">
                <a:solidFill>
                  <a:srgbClr val="414042"/>
                </a:solidFill>
                <a:latin typeface="Arial"/>
                <a:cs typeface="Arial"/>
              </a:rPr>
              <a:t>opportunities  for</a:t>
            </a:r>
            <a:r>
              <a:rPr sz="2400" spc="-3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14042"/>
                </a:solidFill>
                <a:latin typeface="Arial"/>
                <a:cs typeface="Arial"/>
              </a:rPr>
              <a:t>electrification.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15B55"/>
              </a:buClr>
              <a:buFont typeface="Arial"/>
              <a:buChar char="•"/>
            </a:pPr>
            <a:endParaRPr sz="3550">
              <a:latin typeface="Times New Roman"/>
              <a:cs typeface="Times New Roman"/>
            </a:endParaRPr>
          </a:p>
          <a:p>
            <a:pPr marL="205740" marR="5080" indent="-193040">
              <a:lnSpc>
                <a:spcPct val="111100"/>
              </a:lnSpc>
              <a:spcBef>
                <a:spcPts val="5"/>
              </a:spcBef>
              <a:buClr>
                <a:srgbClr val="F15B55"/>
              </a:buClr>
              <a:buFont typeface="Arial"/>
              <a:buChar char="•"/>
              <a:tabLst>
                <a:tab pos="205740" algn="l"/>
              </a:tabLst>
            </a:pPr>
            <a:r>
              <a:rPr sz="2400" i="1" spc="-5" dirty="0">
                <a:solidFill>
                  <a:srgbClr val="414042"/>
                </a:solidFill>
                <a:latin typeface="Arial"/>
                <a:cs typeface="Arial"/>
              </a:rPr>
              <a:t>Beneficial Electrification </a:t>
            </a:r>
            <a:r>
              <a:rPr sz="2400" spc="-5" dirty="0">
                <a:solidFill>
                  <a:srgbClr val="414042"/>
                </a:solidFill>
                <a:latin typeface="Arial"/>
                <a:cs typeface="Arial"/>
              </a:rPr>
              <a:t>sets </a:t>
            </a:r>
            <a:r>
              <a:rPr sz="2400" dirty="0">
                <a:solidFill>
                  <a:srgbClr val="414042"/>
                </a:solidFill>
                <a:latin typeface="Arial"/>
                <a:cs typeface="Arial"/>
              </a:rPr>
              <a:t>out a </a:t>
            </a:r>
            <a:r>
              <a:rPr sz="2400" spc="-5" dirty="0">
                <a:solidFill>
                  <a:srgbClr val="414042"/>
                </a:solidFill>
                <a:latin typeface="Arial"/>
                <a:cs typeface="Arial"/>
              </a:rPr>
              <a:t>framework  </a:t>
            </a:r>
            <a:r>
              <a:rPr sz="2400" dirty="0">
                <a:solidFill>
                  <a:srgbClr val="414042"/>
                </a:solidFill>
                <a:latin typeface="Arial"/>
                <a:cs typeface="Arial"/>
              </a:rPr>
              <a:t>and principles </a:t>
            </a:r>
            <a:r>
              <a:rPr sz="2400" spc="-5" dirty="0">
                <a:solidFill>
                  <a:srgbClr val="414042"/>
                </a:solidFill>
                <a:latin typeface="Arial"/>
                <a:cs typeface="Arial"/>
              </a:rPr>
              <a:t>to </a:t>
            </a:r>
            <a:r>
              <a:rPr sz="2400" dirty="0">
                <a:solidFill>
                  <a:srgbClr val="414042"/>
                </a:solidFill>
                <a:latin typeface="Arial"/>
                <a:cs typeface="Arial"/>
              </a:rPr>
              <a:t>help decision-makers  ensure </a:t>
            </a:r>
            <a:r>
              <a:rPr sz="2400" spc="-5" dirty="0">
                <a:solidFill>
                  <a:srgbClr val="414042"/>
                </a:solidFill>
                <a:latin typeface="Arial"/>
                <a:cs typeface="Arial"/>
              </a:rPr>
              <a:t>that electrification </a:t>
            </a:r>
            <a:r>
              <a:rPr sz="2400" dirty="0">
                <a:solidFill>
                  <a:srgbClr val="414042"/>
                </a:solidFill>
                <a:latin typeface="Arial"/>
                <a:cs typeface="Arial"/>
              </a:rPr>
              <a:t>is </a:t>
            </a:r>
            <a:r>
              <a:rPr sz="2400" spc="-5" dirty="0">
                <a:solidFill>
                  <a:srgbClr val="414042"/>
                </a:solidFill>
                <a:latin typeface="Arial"/>
                <a:cs typeface="Arial"/>
              </a:rPr>
              <a:t>beneficial to  </a:t>
            </a:r>
            <a:r>
              <a:rPr sz="2400" dirty="0">
                <a:solidFill>
                  <a:srgbClr val="414042"/>
                </a:solidFill>
                <a:latin typeface="Arial"/>
                <a:cs typeface="Arial"/>
              </a:rPr>
              <a:t>consumers, </a:t>
            </a:r>
            <a:r>
              <a:rPr sz="2400" spc="-5" dirty="0">
                <a:solidFill>
                  <a:srgbClr val="414042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414042"/>
                </a:solidFill>
                <a:latin typeface="Arial"/>
                <a:cs typeface="Arial"/>
              </a:rPr>
              <a:t>environment and </a:t>
            </a:r>
            <a:r>
              <a:rPr sz="2400" spc="-5" dirty="0">
                <a:solidFill>
                  <a:srgbClr val="414042"/>
                </a:solidFill>
                <a:latin typeface="Arial"/>
                <a:cs typeface="Arial"/>
              </a:rPr>
              <a:t>the</a:t>
            </a:r>
            <a:r>
              <a:rPr sz="2400" spc="-11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14042"/>
                </a:solidFill>
                <a:latin typeface="Arial"/>
                <a:cs typeface="Arial"/>
              </a:rPr>
              <a:t>grid.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38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302732" y="4781536"/>
            <a:ext cx="1240790" cy="1123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Regulatory Assistance Project</a:t>
            </a:r>
            <a:r>
              <a:rPr sz="600" spc="-2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(RAP)</a:t>
            </a:r>
            <a:r>
              <a:rPr sz="600" spc="-30" baseline="27777" dirty="0">
                <a:solidFill>
                  <a:srgbClr val="6A6A6A"/>
                </a:solidFill>
                <a:latin typeface="Arial"/>
                <a:cs typeface="Arial"/>
              </a:rPr>
              <a:t>®</a:t>
            </a:r>
            <a:endParaRPr sz="600" baseline="27777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3305" y="467359"/>
            <a:ext cx="356171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Some Final</a:t>
            </a:r>
            <a:r>
              <a:rPr spc="-180" dirty="0"/>
              <a:t> </a:t>
            </a:r>
            <a:r>
              <a:rPr spc="-30" dirty="0"/>
              <a:t>Thoughts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812" y="302309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4747" y="1"/>
                </a:lnTo>
              </a:path>
            </a:pathLst>
          </a:custGeom>
          <a:ln w="28575">
            <a:solidFill>
              <a:srgbClr val="F15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220" y="503935"/>
            <a:ext cx="599694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/>
              <a:t>If </a:t>
            </a:r>
            <a:r>
              <a:rPr spc="-30" dirty="0"/>
              <a:t>It’s </a:t>
            </a:r>
            <a:r>
              <a:rPr spc="-25" dirty="0"/>
              <a:t>Not </a:t>
            </a:r>
            <a:r>
              <a:rPr spc="-35" dirty="0"/>
              <a:t>Beneficial </a:t>
            </a:r>
            <a:r>
              <a:rPr spc="-30" dirty="0"/>
              <a:t>Then Don’t </a:t>
            </a:r>
            <a:r>
              <a:rPr spc="-20" dirty="0"/>
              <a:t>Do</a:t>
            </a:r>
            <a:r>
              <a:rPr spc="-400" dirty="0"/>
              <a:t> </a:t>
            </a:r>
            <a:r>
              <a:rPr spc="-40" dirty="0"/>
              <a:t>It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39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302732" y="4781536"/>
            <a:ext cx="1240790" cy="1123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Regulatory Assistance Project</a:t>
            </a:r>
            <a:r>
              <a:rPr sz="600" spc="-2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(RAP)</a:t>
            </a:r>
            <a:r>
              <a:rPr sz="600" spc="-30" baseline="27777" dirty="0">
                <a:solidFill>
                  <a:srgbClr val="6A6A6A"/>
                </a:solidFill>
                <a:latin typeface="Arial"/>
                <a:cs typeface="Arial"/>
              </a:rPr>
              <a:t>®</a:t>
            </a:r>
            <a:endParaRPr sz="600" baseline="27777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695" y="1112520"/>
            <a:ext cx="6015990" cy="3005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55600">
              <a:lnSpc>
                <a:spcPct val="110000"/>
              </a:lnSpc>
            </a:pPr>
            <a:r>
              <a:rPr sz="2400" spc="-5" dirty="0">
                <a:solidFill>
                  <a:srgbClr val="414042"/>
                </a:solidFill>
                <a:latin typeface="Arial"/>
                <a:cs typeface="Arial"/>
              </a:rPr>
              <a:t>For electrification to </a:t>
            </a:r>
            <a:r>
              <a:rPr sz="2400" dirty="0">
                <a:solidFill>
                  <a:srgbClr val="414042"/>
                </a:solidFill>
                <a:latin typeface="Arial"/>
                <a:cs typeface="Arial"/>
              </a:rPr>
              <a:t>be </a:t>
            </a:r>
            <a:r>
              <a:rPr sz="2400" spc="-5" dirty="0">
                <a:solidFill>
                  <a:srgbClr val="414042"/>
                </a:solidFill>
                <a:latin typeface="Arial"/>
                <a:cs typeface="Arial"/>
              </a:rPr>
              <a:t>beneficial, </a:t>
            </a:r>
            <a:r>
              <a:rPr sz="2400" dirty="0">
                <a:solidFill>
                  <a:srgbClr val="414042"/>
                </a:solidFill>
                <a:latin typeface="Arial"/>
                <a:cs typeface="Arial"/>
              </a:rPr>
              <a:t>it must  </a:t>
            </a:r>
            <a:r>
              <a:rPr sz="2400" spc="-5" dirty="0">
                <a:solidFill>
                  <a:srgbClr val="414042"/>
                </a:solidFill>
                <a:latin typeface="Arial"/>
                <a:cs typeface="Arial"/>
              </a:rPr>
              <a:t>satisfy </a:t>
            </a:r>
            <a:r>
              <a:rPr sz="2400" dirty="0">
                <a:solidFill>
                  <a:srgbClr val="414042"/>
                </a:solidFill>
                <a:latin typeface="Arial"/>
                <a:cs typeface="Arial"/>
              </a:rPr>
              <a:t>at least one of </a:t>
            </a:r>
            <a:r>
              <a:rPr sz="2400" spc="-5" dirty="0">
                <a:solidFill>
                  <a:srgbClr val="414042"/>
                </a:solidFill>
                <a:latin typeface="Arial"/>
                <a:cs typeface="Arial"/>
              </a:rPr>
              <a:t>the three following  conditions, without </a:t>
            </a:r>
            <a:r>
              <a:rPr sz="2400" dirty="0">
                <a:solidFill>
                  <a:srgbClr val="414042"/>
                </a:solidFill>
                <a:latin typeface="Arial"/>
                <a:cs typeface="Arial"/>
              </a:rPr>
              <a:t>adversely </a:t>
            </a:r>
            <a:r>
              <a:rPr sz="2400" spc="-10" dirty="0">
                <a:solidFill>
                  <a:srgbClr val="414042"/>
                </a:solidFill>
                <a:latin typeface="Arial"/>
                <a:cs typeface="Arial"/>
              </a:rPr>
              <a:t>affecting </a:t>
            </a:r>
            <a:r>
              <a:rPr sz="2400" spc="-5" dirty="0">
                <a:solidFill>
                  <a:srgbClr val="414042"/>
                </a:solidFill>
                <a:latin typeface="Arial"/>
                <a:cs typeface="Arial"/>
              </a:rPr>
              <a:t>the  other</a:t>
            </a:r>
            <a:r>
              <a:rPr sz="2400" spc="-8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14042"/>
                </a:solidFill>
                <a:latin typeface="Arial"/>
                <a:cs typeface="Arial"/>
              </a:rPr>
              <a:t>two:</a:t>
            </a:r>
            <a:endParaRPr sz="2400">
              <a:latin typeface="Arial"/>
              <a:cs typeface="Arial"/>
            </a:endParaRPr>
          </a:p>
          <a:p>
            <a:pPr marL="205740" indent="-193040">
              <a:lnSpc>
                <a:spcPct val="100000"/>
              </a:lnSpc>
              <a:spcBef>
                <a:spcPts val="720"/>
              </a:spcBef>
              <a:buClr>
                <a:srgbClr val="F15B55"/>
              </a:buClr>
              <a:buChar char="•"/>
              <a:tabLst>
                <a:tab pos="205740" algn="l"/>
              </a:tabLst>
            </a:pPr>
            <a:r>
              <a:rPr sz="2400" spc="-5" dirty="0">
                <a:solidFill>
                  <a:srgbClr val="414042"/>
                </a:solidFill>
                <a:latin typeface="Arial"/>
                <a:cs typeface="Arial"/>
              </a:rPr>
              <a:t>Saves </a:t>
            </a:r>
            <a:r>
              <a:rPr sz="2400" dirty="0">
                <a:solidFill>
                  <a:srgbClr val="414042"/>
                </a:solidFill>
                <a:latin typeface="Arial"/>
                <a:cs typeface="Arial"/>
              </a:rPr>
              <a:t>consumers money over </a:t>
            </a:r>
            <a:r>
              <a:rPr sz="2400" spc="-5" dirty="0">
                <a:solidFill>
                  <a:srgbClr val="414042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414042"/>
                </a:solidFill>
                <a:latin typeface="Arial"/>
                <a:cs typeface="Arial"/>
              </a:rPr>
              <a:t>long</a:t>
            </a:r>
            <a:r>
              <a:rPr sz="2400" spc="-9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14042"/>
                </a:solidFill>
                <a:latin typeface="Arial"/>
                <a:cs typeface="Arial"/>
              </a:rPr>
              <a:t>run</a:t>
            </a:r>
            <a:endParaRPr sz="2400">
              <a:latin typeface="Arial"/>
              <a:cs typeface="Arial"/>
            </a:endParaRPr>
          </a:p>
          <a:p>
            <a:pPr marL="205740" indent="-193040">
              <a:lnSpc>
                <a:spcPct val="100000"/>
              </a:lnSpc>
              <a:spcBef>
                <a:spcPts val="815"/>
              </a:spcBef>
              <a:buClr>
                <a:srgbClr val="F15B55"/>
              </a:buClr>
              <a:buChar char="•"/>
              <a:tabLst>
                <a:tab pos="205740" algn="l"/>
              </a:tabLst>
            </a:pPr>
            <a:r>
              <a:rPr sz="2400" spc="-5" dirty="0">
                <a:solidFill>
                  <a:srgbClr val="414042"/>
                </a:solidFill>
                <a:latin typeface="Arial"/>
                <a:cs typeface="Arial"/>
              </a:rPr>
              <a:t>Enables better </a:t>
            </a:r>
            <a:r>
              <a:rPr sz="2400" dirty="0">
                <a:solidFill>
                  <a:srgbClr val="414042"/>
                </a:solidFill>
                <a:latin typeface="Arial"/>
                <a:cs typeface="Arial"/>
              </a:rPr>
              <a:t>grid</a:t>
            </a:r>
            <a:r>
              <a:rPr sz="2400" spc="-5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14042"/>
                </a:solidFill>
                <a:latin typeface="Arial"/>
                <a:cs typeface="Arial"/>
              </a:rPr>
              <a:t>management</a:t>
            </a:r>
            <a:endParaRPr sz="2400">
              <a:latin typeface="Arial"/>
              <a:cs typeface="Arial"/>
            </a:endParaRPr>
          </a:p>
          <a:p>
            <a:pPr marL="205740" indent="-193040">
              <a:lnSpc>
                <a:spcPct val="100000"/>
              </a:lnSpc>
              <a:spcBef>
                <a:spcPts val="815"/>
              </a:spcBef>
              <a:buClr>
                <a:srgbClr val="F15B55"/>
              </a:buClr>
              <a:buChar char="•"/>
              <a:tabLst>
                <a:tab pos="205740" algn="l"/>
              </a:tabLst>
            </a:pPr>
            <a:r>
              <a:rPr sz="2400" dirty="0">
                <a:solidFill>
                  <a:srgbClr val="414042"/>
                </a:solidFill>
                <a:latin typeface="Arial"/>
                <a:cs typeface="Arial"/>
              </a:rPr>
              <a:t>Reduces </a:t>
            </a:r>
            <a:r>
              <a:rPr sz="2400" spc="-5" dirty="0">
                <a:solidFill>
                  <a:srgbClr val="414042"/>
                </a:solidFill>
                <a:latin typeface="Arial"/>
                <a:cs typeface="Arial"/>
              </a:rPr>
              <a:t>negative environmental</a:t>
            </a:r>
            <a:r>
              <a:rPr sz="2400" spc="2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14042"/>
                </a:solidFill>
                <a:latin typeface="Arial"/>
                <a:cs typeface="Arial"/>
              </a:rPr>
              <a:t>impacts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812" y="302309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4747" y="1"/>
                </a:lnTo>
              </a:path>
            </a:pathLst>
          </a:custGeom>
          <a:ln w="28575">
            <a:solidFill>
              <a:srgbClr val="F15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6115" y="482600"/>
            <a:ext cx="3122930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0" dirty="0"/>
              <a:t>Fuel </a:t>
            </a:r>
            <a:r>
              <a:rPr spc="-45" dirty="0"/>
              <a:t>Choice </a:t>
            </a:r>
            <a:r>
              <a:rPr dirty="0"/>
              <a:t>–</a:t>
            </a:r>
            <a:r>
              <a:rPr spc="-270" dirty="0"/>
              <a:t> </a:t>
            </a:r>
            <a:r>
              <a:rPr spc="-45" dirty="0"/>
              <a:t>1989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2732" y="4781536"/>
            <a:ext cx="1240790" cy="1123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Regulatory Assistance Project</a:t>
            </a:r>
            <a:r>
              <a:rPr sz="600" spc="-2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(RAP)</a:t>
            </a:r>
            <a:r>
              <a:rPr sz="600" spc="-30" baseline="27777" dirty="0">
                <a:solidFill>
                  <a:srgbClr val="6A6A6A"/>
                </a:solidFill>
                <a:latin typeface="Arial"/>
                <a:cs typeface="Arial"/>
              </a:rPr>
              <a:t>®</a:t>
            </a:r>
            <a:endParaRPr sz="600" baseline="27777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66831" y="4767686"/>
            <a:ext cx="132715" cy="17462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450"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600" dirty="0">
                <a:solidFill>
                  <a:srgbClr val="7F7F7F"/>
                </a:solidFill>
                <a:latin typeface="Arial"/>
                <a:cs typeface="Arial"/>
              </a:rPr>
              <a:t>4</a:t>
            </a:fld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2824" y="1261902"/>
            <a:ext cx="5436235" cy="2429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906780" indent="-342900">
              <a:lnSpc>
                <a:spcPct val="111100"/>
              </a:lnSpc>
              <a:buClr>
                <a:srgbClr val="F15B55"/>
              </a:buClr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14042"/>
                </a:solidFill>
                <a:latin typeface="Arial"/>
                <a:cs typeface="Arial"/>
              </a:rPr>
              <a:t>Wind and solar were not viable economic  resources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35"/>
              </a:spcBef>
              <a:buClr>
                <a:srgbClr val="F15B55"/>
              </a:buClr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14042"/>
                </a:solidFill>
                <a:latin typeface="Arial"/>
                <a:cs typeface="Arial"/>
              </a:rPr>
              <a:t>Best heat pumps had </a:t>
            </a:r>
            <a:r>
              <a:rPr sz="1800" dirty="0">
                <a:solidFill>
                  <a:srgbClr val="414042"/>
                </a:solidFill>
                <a:latin typeface="Arial"/>
                <a:cs typeface="Arial"/>
              </a:rPr>
              <a:t>a </a:t>
            </a:r>
            <a:r>
              <a:rPr sz="1800" spc="-5" dirty="0">
                <a:solidFill>
                  <a:srgbClr val="414042"/>
                </a:solidFill>
                <a:latin typeface="Arial"/>
                <a:cs typeface="Arial"/>
              </a:rPr>
              <a:t>coefficient of about</a:t>
            </a:r>
            <a:r>
              <a:rPr sz="1800" spc="-6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14042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 marL="355600" marR="462280" indent="-342900">
              <a:lnSpc>
                <a:spcPct val="111100"/>
              </a:lnSpc>
              <a:spcBef>
                <a:spcPts val="815"/>
              </a:spcBef>
              <a:buClr>
                <a:srgbClr val="F15B55"/>
              </a:buClr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14042"/>
                </a:solidFill>
                <a:latin typeface="Arial"/>
                <a:cs typeface="Arial"/>
              </a:rPr>
              <a:t>Heat pump water heaters were not commonly  available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106700"/>
              </a:lnSpc>
              <a:spcBef>
                <a:spcPts val="885"/>
              </a:spcBef>
              <a:buClr>
                <a:srgbClr val="F15B55"/>
              </a:buClr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14042"/>
                </a:solidFill>
                <a:latin typeface="Arial"/>
                <a:cs typeface="Arial"/>
              </a:rPr>
              <a:t>Best natural gas generating plants had about 42%  conversion</a:t>
            </a:r>
            <a:r>
              <a:rPr sz="1800" spc="-7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14042"/>
                </a:solidFill>
                <a:latin typeface="Arial"/>
                <a:cs typeface="Arial"/>
              </a:rPr>
              <a:t>efficiency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812" y="302309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4747" y="1"/>
                </a:lnTo>
              </a:path>
            </a:pathLst>
          </a:custGeom>
          <a:ln w="28575">
            <a:solidFill>
              <a:srgbClr val="F15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2139" y="1601093"/>
            <a:ext cx="6067425" cy="284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695" marR="408305" indent="-87630">
              <a:lnSpc>
                <a:spcPct val="131300"/>
              </a:lnSpc>
            </a:pPr>
            <a:r>
              <a:rPr sz="1600" spc="25" dirty="0">
                <a:solidFill>
                  <a:srgbClr val="F15B55"/>
                </a:solidFill>
                <a:latin typeface="Arial"/>
                <a:cs typeface="Arial"/>
              </a:rPr>
              <a:t>ä</a:t>
            </a:r>
            <a:r>
              <a:rPr sz="1600" u="sng" spc="25" dirty="0">
                <a:solidFill>
                  <a:srgbClr val="0B2F4E"/>
                </a:solidFill>
                <a:latin typeface="Arial"/>
                <a:cs typeface="Arial"/>
              </a:rPr>
              <a:t>Beneficial </a:t>
            </a:r>
            <a:r>
              <a:rPr sz="1600" u="sng" spc="-5" dirty="0">
                <a:solidFill>
                  <a:srgbClr val="0B2F4E"/>
                </a:solidFill>
                <a:latin typeface="Arial"/>
                <a:cs typeface="Arial"/>
              </a:rPr>
              <a:t>Electrification: Ensuring Electrification in </a:t>
            </a:r>
            <a:r>
              <a:rPr sz="1600" u="sng" dirty="0">
                <a:solidFill>
                  <a:srgbClr val="0B2F4E"/>
                </a:solidFill>
                <a:latin typeface="Arial"/>
                <a:cs typeface="Arial"/>
              </a:rPr>
              <a:t>the </a:t>
            </a:r>
            <a:r>
              <a:rPr sz="1600" u="sng" spc="-10" dirty="0">
                <a:solidFill>
                  <a:srgbClr val="0B2F4E"/>
                </a:solidFill>
                <a:latin typeface="Arial"/>
                <a:cs typeface="Arial"/>
              </a:rPr>
              <a:t>Public  </a:t>
            </a:r>
            <a:r>
              <a:rPr sz="1600" u="sng" spc="-5" dirty="0">
                <a:solidFill>
                  <a:srgbClr val="0B2F4E"/>
                </a:solidFill>
                <a:latin typeface="Arial"/>
                <a:cs typeface="Arial"/>
              </a:rPr>
              <a:t>Interest</a:t>
            </a:r>
            <a:endParaRPr sz="1600">
              <a:latin typeface="Arial"/>
              <a:cs typeface="Arial"/>
            </a:endParaRPr>
          </a:p>
          <a:p>
            <a:pPr marL="99695" marR="212725" indent="-87630">
              <a:lnSpc>
                <a:spcPct val="130000"/>
              </a:lnSpc>
              <a:spcBef>
                <a:spcPts val="600"/>
              </a:spcBef>
            </a:pPr>
            <a:r>
              <a:rPr sz="1600" spc="30" dirty="0">
                <a:solidFill>
                  <a:srgbClr val="F15B55"/>
                </a:solidFill>
                <a:latin typeface="Arial"/>
                <a:cs typeface="Arial"/>
              </a:rPr>
              <a:t>ä</a:t>
            </a:r>
            <a:r>
              <a:rPr sz="1600" u="sng" spc="30" dirty="0">
                <a:solidFill>
                  <a:srgbClr val="0B2F4E"/>
                </a:solidFill>
                <a:latin typeface="Arial"/>
                <a:cs typeface="Arial"/>
              </a:rPr>
              <a:t>Utilities </a:t>
            </a:r>
            <a:r>
              <a:rPr sz="1600" u="sng" spc="-5" dirty="0">
                <a:solidFill>
                  <a:srgbClr val="0B2F4E"/>
                </a:solidFill>
                <a:latin typeface="Arial"/>
                <a:cs typeface="Arial"/>
              </a:rPr>
              <a:t>Can </a:t>
            </a:r>
            <a:r>
              <a:rPr sz="1600" u="sng" dirty="0">
                <a:solidFill>
                  <a:srgbClr val="0B2F4E"/>
                </a:solidFill>
                <a:latin typeface="Arial"/>
                <a:cs typeface="Arial"/>
              </a:rPr>
              <a:t>Get a </a:t>
            </a:r>
            <a:r>
              <a:rPr sz="1600" u="sng" spc="-5" dirty="0">
                <a:solidFill>
                  <a:srgbClr val="0B2F4E"/>
                </a:solidFill>
                <a:latin typeface="Arial"/>
                <a:cs typeface="Arial"/>
              </a:rPr>
              <a:t>“LEG” Up with Beneficial Electrification—But  Regulators Also Have </a:t>
            </a:r>
            <a:r>
              <a:rPr sz="1600" u="sng" dirty="0">
                <a:solidFill>
                  <a:srgbClr val="0B2F4E"/>
                </a:solidFill>
                <a:latin typeface="Arial"/>
                <a:cs typeface="Arial"/>
              </a:rPr>
              <a:t>to </a:t>
            </a:r>
            <a:r>
              <a:rPr sz="1600" u="sng" spc="-5" dirty="0">
                <a:solidFill>
                  <a:srgbClr val="0B2F4E"/>
                </a:solidFill>
                <a:latin typeface="Arial"/>
                <a:cs typeface="Arial"/>
              </a:rPr>
              <a:t>be</a:t>
            </a:r>
            <a:r>
              <a:rPr sz="1600" u="sng" spc="-140" dirty="0">
                <a:solidFill>
                  <a:srgbClr val="0B2F4E"/>
                </a:solidFill>
                <a:latin typeface="Arial"/>
                <a:cs typeface="Arial"/>
              </a:rPr>
              <a:t> </a:t>
            </a:r>
            <a:r>
              <a:rPr sz="1600" u="sng" spc="-5" dirty="0">
                <a:solidFill>
                  <a:srgbClr val="0B2F4E"/>
                </a:solidFill>
                <a:latin typeface="Arial"/>
                <a:cs typeface="Arial"/>
              </a:rPr>
              <a:t>Ready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600" spc="25" dirty="0">
                <a:solidFill>
                  <a:srgbClr val="F15B55"/>
                </a:solidFill>
                <a:latin typeface="Arial"/>
                <a:cs typeface="Arial"/>
              </a:rPr>
              <a:t>ä</a:t>
            </a:r>
            <a:r>
              <a:rPr sz="1600" u="sng" spc="25" dirty="0">
                <a:solidFill>
                  <a:srgbClr val="0B2F4E"/>
                </a:solidFill>
                <a:latin typeface="Arial"/>
                <a:cs typeface="Arial"/>
              </a:rPr>
              <a:t>Beneficial </a:t>
            </a:r>
            <a:r>
              <a:rPr sz="1600" u="sng" spc="-5" dirty="0">
                <a:solidFill>
                  <a:srgbClr val="0B2F4E"/>
                </a:solidFill>
                <a:latin typeface="Arial"/>
                <a:cs typeface="Arial"/>
              </a:rPr>
              <a:t>Electrification: </a:t>
            </a:r>
            <a:r>
              <a:rPr sz="1600" u="sng" dirty="0">
                <a:solidFill>
                  <a:srgbClr val="0B2F4E"/>
                </a:solidFill>
                <a:latin typeface="Arial"/>
                <a:cs typeface="Arial"/>
              </a:rPr>
              <a:t>A </a:t>
            </a:r>
            <a:r>
              <a:rPr sz="1600" u="sng" spc="-5" dirty="0">
                <a:solidFill>
                  <a:srgbClr val="0B2F4E"/>
                </a:solidFill>
                <a:latin typeface="Arial"/>
                <a:cs typeface="Arial"/>
              </a:rPr>
              <a:t>Growth</a:t>
            </a:r>
            <a:r>
              <a:rPr sz="1600" u="sng" spc="-170" dirty="0">
                <a:solidFill>
                  <a:srgbClr val="0B2F4E"/>
                </a:solidFill>
                <a:latin typeface="Arial"/>
                <a:cs typeface="Arial"/>
              </a:rPr>
              <a:t> </a:t>
            </a:r>
            <a:r>
              <a:rPr sz="1600" u="sng" spc="-5" dirty="0">
                <a:solidFill>
                  <a:srgbClr val="0B2F4E"/>
                </a:solidFill>
                <a:latin typeface="Arial"/>
                <a:cs typeface="Arial"/>
              </a:rPr>
              <a:t>Opportunity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600" spc="25" dirty="0">
                <a:solidFill>
                  <a:srgbClr val="F15B55"/>
                </a:solidFill>
                <a:latin typeface="Arial"/>
                <a:cs typeface="Arial"/>
              </a:rPr>
              <a:t>ä</a:t>
            </a:r>
            <a:r>
              <a:rPr sz="1600" u="sng" spc="25" dirty="0">
                <a:solidFill>
                  <a:srgbClr val="0B2F4E"/>
                </a:solidFill>
                <a:latin typeface="Arial"/>
                <a:cs typeface="Arial"/>
              </a:rPr>
              <a:t>Beneficial </a:t>
            </a:r>
            <a:r>
              <a:rPr sz="1600" u="sng" spc="-5" dirty="0">
                <a:solidFill>
                  <a:srgbClr val="0B2F4E"/>
                </a:solidFill>
                <a:latin typeface="Arial"/>
                <a:cs typeface="Arial"/>
              </a:rPr>
              <a:t>Electrification: </a:t>
            </a:r>
            <a:r>
              <a:rPr sz="1600" u="sng" dirty="0">
                <a:solidFill>
                  <a:srgbClr val="0B2F4E"/>
                </a:solidFill>
                <a:latin typeface="Arial"/>
                <a:cs typeface="Arial"/>
              </a:rPr>
              <a:t>A </a:t>
            </a:r>
            <a:r>
              <a:rPr sz="1600" u="sng" spc="-5" dirty="0">
                <a:solidFill>
                  <a:srgbClr val="0B2F4E"/>
                </a:solidFill>
                <a:latin typeface="Arial"/>
                <a:cs typeface="Arial"/>
              </a:rPr>
              <a:t>Key </a:t>
            </a:r>
            <a:r>
              <a:rPr sz="1600" u="sng" dirty="0">
                <a:solidFill>
                  <a:srgbClr val="0B2F4E"/>
                </a:solidFill>
                <a:latin typeface="Arial"/>
                <a:cs typeface="Arial"/>
              </a:rPr>
              <a:t>to </a:t>
            </a:r>
            <a:r>
              <a:rPr sz="1600" u="sng" spc="-5" dirty="0">
                <a:solidFill>
                  <a:srgbClr val="0B2F4E"/>
                </a:solidFill>
                <a:latin typeface="Arial"/>
                <a:cs typeface="Arial"/>
              </a:rPr>
              <a:t>Better Grid</a:t>
            </a:r>
            <a:r>
              <a:rPr sz="1600" u="sng" spc="-140" dirty="0">
                <a:solidFill>
                  <a:srgbClr val="0B2F4E"/>
                </a:solidFill>
                <a:latin typeface="Arial"/>
                <a:cs typeface="Arial"/>
              </a:rPr>
              <a:t> </a:t>
            </a:r>
            <a:r>
              <a:rPr sz="1600" u="sng" spc="-5" dirty="0">
                <a:solidFill>
                  <a:srgbClr val="0B2F4E"/>
                </a:solidFill>
                <a:latin typeface="Arial"/>
                <a:cs typeface="Arial"/>
              </a:rPr>
              <a:t>Management</a:t>
            </a:r>
            <a:endParaRPr sz="1600">
              <a:latin typeface="Arial"/>
              <a:cs typeface="Arial"/>
            </a:endParaRPr>
          </a:p>
          <a:p>
            <a:pPr marL="99695" marR="5080" indent="-87630">
              <a:lnSpc>
                <a:spcPct val="130000"/>
              </a:lnSpc>
              <a:spcBef>
                <a:spcPts val="505"/>
              </a:spcBef>
            </a:pPr>
            <a:r>
              <a:rPr sz="1600" spc="15" dirty="0">
                <a:solidFill>
                  <a:srgbClr val="F15B55"/>
                </a:solidFill>
                <a:latin typeface="Arial"/>
                <a:cs typeface="Arial"/>
              </a:rPr>
              <a:t>ä</a:t>
            </a:r>
            <a:r>
              <a:rPr sz="1600" u="sng" spc="15" dirty="0">
                <a:solidFill>
                  <a:srgbClr val="0B2F4E"/>
                </a:solidFill>
                <a:latin typeface="Arial"/>
                <a:cs typeface="Arial"/>
              </a:rPr>
              <a:t>Environmentally </a:t>
            </a:r>
            <a:r>
              <a:rPr sz="1600" u="sng" spc="-5" dirty="0">
                <a:solidFill>
                  <a:srgbClr val="0B2F4E"/>
                </a:solidFill>
                <a:latin typeface="Arial"/>
                <a:cs typeface="Arial"/>
              </a:rPr>
              <a:t>Beneficial Electrification: The </a:t>
            </a:r>
            <a:r>
              <a:rPr sz="1600" u="sng" spc="-10" dirty="0">
                <a:solidFill>
                  <a:srgbClr val="0B2F4E"/>
                </a:solidFill>
                <a:latin typeface="Arial"/>
                <a:cs typeface="Arial"/>
              </a:rPr>
              <a:t>Dawn </a:t>
            </a:r>
            <a:r>
              <a:rPr sz="1600" u="sng" spc="-5" dirty="0">
                <a:solidFill>
                  <a:srgbClr val="0B2F4E"/>
                </a:solidFill>
                <a:latin typeface="Arial"/>
                <a:cs typeface="Arial"/>
              </a:rPr>
              <a:t>of Emissions  </a:t>
            </a:r>
            <a:r>
              <a:rPr sz="1600" u="sng" spc="-10" dirty="0">
                <a:solidFill>
                  <a:srgbClr val="0B2F4E"/>
                </a:solidFill>
                <a:latin typeface="Arial"/>
                <a:cs typeface="Arial"/>
              </a:rPr>
              <a:t>Efficiency </a:t>
            </a:r>
            <a:r>
              <a:rPr sz="1600" u="sng" spc="-5" dirty="0">
                <a:solidFill>
                  <a:srgbClr val="0B2F4E"/>
                </a:solidFill>
                <a:latin typeface="Arial"/>
                <a:cs typeface="Arial"/>
              </a:rPr>
              <a:t>(Electricity</a:t>
            </a:r>
            <a:r>
              <a:rPr sz="1600" u="sng" spc="5" dirty="0">
                <a:solidFill>
                  <a:srgbClr val="0B2F4E"/>
                </a:solidFill>
                <a:latin typeface="Arial"/>
                <a:cs typeface="Arial"/>
              </a:rPr>
              <a:t> </a:t>
            </a:r>
            <a:r>
              <a:rPr sz="1600" u="sng" spc="-5" dirty="0">
                <a:solidFill>
                  <a:srgbClr val="0B2F4E"/>
                </a:solidFill>
                <a:latin typeface="Arial"/>
                <a:cs typeface="Arial"/>
              </a:rPr>
              <a:t>Journal)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39844" y="4767686"/>
            <a:ext cx="104775" cy="11112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600" spc="-25" dirty="0">
                <a:solidFill>
                  <a:srgbClr val="898989"/>
                </a:solidFill>
                <a:latin typeface="Arial"/>
                <a:cs typeface="Arial"/>
              </a:rPr>
              <a:t>40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2732" y="4781536"/>
            <a:ext cx="1240790" cy="1123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Regulatory Assistance Project</a:t>
            </a:r>
            <a:r>
              <a:rPr sz="600" spc="-2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(RAP)</a:t>
            </a:r>
            <a:r>
              <a:rPr sz="600" spc="-30" baseline="27777" dirty="0">
                <a:solidFill>
                  <a:srgbClr val="6A6A6A"/>
                </a:solidFill>
                <a:latin typeface="Arial"/>
                <a:cs typeface="Arial"/>
              </a:rPr>
              <a:t>®</a:t>
            </a:r>
            <a:endParaRPr sz="600" baseline="27777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872" rIns="0" bIns="0" rtlCol="0">
            <a:spAutoFit/>
          </a:bodyPr>
          <a:lstStyle/>
          <a:p>
            <a:pPr marL="12700" marR="5080">
              <a:lnSpc>
                <a:spcPts val="3000"/>
              </a:lnSpc>
            </a:pPr>
            <a:r>
              <a:rPr spc="-35" dirty="0"/>
              <a:t>Beneficial </a:t>
            </a:r>
            <a:r>
              <a:rPr spc="-40" dirty="0"/>
              <a:t>Electrification </a:t>
            </a:r>
            <a:r>
              <a:rPr spc="-35" dirty="0"/>
              <a:t>Resources  </a:t>
            </a:r>
            <a:r>
              <a:rPr spc="-30" dirty="0"/>
              <a:t>from</a:t>
            </a:r>
            <a:r>
              <a:rPr spc="-165" dirty="0"/>
              <a:t> </a:t>
            </a:r>
            <a:r>
              <a:rPr spc="-25" dirty="0"/>
              <a:t>RAP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609" y="161785"/>
            <a:ext cx="6527165" cy="4799330"/>
          </a:xfrm>
          <a:custGeom>
            <a:avLst/>
            <a:gdLst/>
            <a:ahLst/>
            <a:cxnLst/>
            <a:rect l="l" t="t" r="r" b="b"/>
            <a:pathLst>
              <a:path w="6527165" h="4799330">
                <a:moveTo>
                  <a:pt x="0" y="4798918"/>
                </a:moveTo>
                <a:lnTo>
                  <a:pt x="6526790" y="4798918"/>
                </a:lnTo>
                <a:lnTo>
                  <a:pt x="6526790" y="0"/>
                </a:lnTo>
                <a:lnTo>
                  <a:pt x="0" y="0"/>
                </a:lnTo>
                <a:lnTo>
                  <a:pt x="0" y="4798918"/>
                </a:lnTo>
                <a:close/>
              </a:path>
            </a:pathLst>
          </a:custGeom>
          <a:solidFill>
            <a:srgbClr val="E1F4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380744" cy="63703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4260" y="3999450"/>
            <a:ext cx="2414905" cy="0"/>
          </a:xfrm>
          <a:custGeom>
            <a:avLst/>
            <a:gdLst/>
            <a:ahLst/>
            <a:cxnLst/>
            <a:rect l="l" t="t" r="r" b="b"/>
            <a:pathLst>
              <a:path w="2414904">
                <a:moveTo>
                  <a:pt x="0" y="0"/>
                </a:moveTo>
                <a:lnTo>
                  <a:pt x="2414480" y="1"/>
                </a:lnTo>
              </a:path>
            </a:pathLst>
          </a:custGeom>
          <a:ln w="12700">
            <a:solidFill>
              <a:srgbClr val="9BAD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7566" y="960120"/>
            <a:ext cx="161036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25" dirty="0"/>
              <a:t>About</a:t>
            </a:r>
            <a:r>
              <a:rPr sz="2400" spc="-105" dirty="0"/>
              <a:t> </a:t>
            </a:r>
            <a:r>
              <a:rPr sz="2400" spc="-25" dirty="0"/>
              <a:t>RAP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767566" y="1502664"/>
            <a:ext cx="4906010" cy="63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999"/>
              </a:lnSpc>
            </a:pPr>
            <a:r>
              <a:rPr sz="1200" spc="10" dirty="0">
                <a:solidFill>
                  <a:srgbClr val="F15A4E"/>
                </a:solidFill>
                <a:latin typeface="Arial"/>
                <a:cs typeface="Arial"/>
              </a:rPr>
              <a:t>The </a:t>
            </a:r>
            <a:r>
              <a:rPr sz="1200" spc="15" dirty="0">
                <a:solidFill>
                  <a:srgbClr val="F15A4E"/>
                </a:solidFill>
                <a:latin typeface="Arial"/>
                <a:cs typeface="Arial"/>
              </a:rPr>
              <a:t>Regulatory Assistance Project (RAP)</a:t>
            </a:r>
            <a:r>
              <a:rPr sz="1200" spc="22" baseline="27777" dirty="0">
                <a:solidFill>
                  <a:srgbClr val="F15A4E"/>
                </a:solidFill>
                <a:latin typeface="Arial"/>
                <a:cs typeface="Arial"/>
              </a:rPr>
              <a:t>® </a:t>
            </a:r>
            <a:r>
              <a:rPr sz="1200" dirty="0">
                <a:solidFill>
                  <a:srgbClr val="F15A4E"/>
                </a:solidFill>
                <a:latin typeface="Arial"/>
                <a:cs typeface="Arial"/>
              </a:rPr>
              <a:t>is </a:t>
            </a:r>
            <a:r>
              <a:rPr sz="1200" spc="10" dirty="0">
                <a:solidFill>
                  <a:srgbClr val="F15A4E"/>
                </a:solidFill>
                <a:latin typeface="Arial"/>
                <a:cs typeface="Arial"/>
              </a:rPr>
              <a:t>an </a:t>
            </a:r>
            <a:r>
              <a:rPr sz="1200" spc="15" dirty="0">
                <a:solidFill>
                  <a:srgbClr val="F15A4E"/>
                </a:solidFill>
                <a:latin typeface="Arial"/>
                <a:cs typeface="Arial"/>
              </a:rPr>
              <a:t>independent, </a:t>
            </a:r>
            <a:r>
              <a:rPr sz="1200" spc="10" dirty="0">
                <a:solidFill>
                  <a:srgbClr val="F15A4E"/>
                </a:solidFill>
                <a:latin typeface="Arial"/>
                <a:cs typeface="Arial"/>
              </a:rPr>
              <a:t>non-  </a:t>
            </a:r>
            <a:r>
              <a:rPr sz="1200" spc="15" dirty="0">
                <a:solidFill>
                  <a:srgbClr val="F15A4E"/>
                </a:solidFill>
                <a:latin typeface="Arial"/>
                <a:cs typeface="Arial"/>
              </a:rPr>
              <a:t>partisan, non-governmental organization dedicated </a:t>
            </a:r>
            <a:r>
              <a:rPr sz="1200" spc="5" dirty="0">
                <a:solidFill>
                  <a:srgbClr val="F15A4E"/>
                </a:solidFill>
                <a:latin typeface="Arial"/>
                <a:cs typeface="Arial"/>
              </a:rPr>
              <a:t>to </a:t>
            </a:r>
            <a:r>
              <a:rPr sz="1200" spc="15" dirty="0">
                <a:solidFill>
                  <a:srgbClr val="F15A4E"/>
                </a:solidFill>
                <a:latin typeface="Arial"/>
                <a:cs typeface="Arial"/>
              </a:rPr>
              <a:t>accelerating the  </a:t>
            </a:r>
            <a:r>
              <a:rPr sz="1200" spc="10" dirty="0">
                <a:solidFill>
                  <a:srgbClr val="F15A4E"/>
                </a:solidFill>
                <a:latin typeface="Arial"/>
                <a:cs typeface="Arial"/>
              </a:rPr>
              <a:t>transition </a:t>
            </a:r>
            <a:r>
              <a:rPr sz="1200" spc="5" dirty="0">
                <a:solidFill>
                  <a:srgbClr val="F15A4E"/>
                </a:solidFill>
                <a:latin typeface="Arial"/>
                <a:cs typeface="Arial"/>
              </a:rPr>
              <a:t>to </a:t>
            </a:r>
            <a:r>
              <a:rPr sz="1200" dirty="0">
                <a:solidFill>
                  <a:srgbClr val="F15A4E"/>
                </a:solidFill>
                <a:latin typeface="Arial"/>
                <a:cs typeface="Arial"/>
              </a:rPr>
              <a:t>a </a:t>
            </a:r>
            <a:r>
              <a:rPr sz="1200" spc="10" dirty="0">
                <a:solidFill>
                  <a:srgbClr val="F15A4E"/>
                </a:solidFill>
                <a:latin typeface="Arial"/>
                <a:cs typeface="Arial"/>
              </a:rPr>
              <a:t>clean, </a:t>
            </a:r>
            <a:r>
              <a:rPr sz="1200" spc="5" dirty="0">
                <a:solidFill>
                  <a:srgbClr val="F15A4E"/>
                </a:solidFill>
                <a:latin typeface="Arial"/>
                <a:cs typeface="Arial"/>
              </a:rPr>
              <a:t>reliable, </a:t>
            </a:r>
            <a:r>
              <a:rPr sz="1200" spc="10" dirty="0">
                <a:solidFill>
                  <a:srgbClr val="F15A4E"/>
                </a:solidFill>
                <a:latin typeface="Arial"/>
                <a:cs typeface="Arial"/>
              </a:rPr>
              <a:t>and efficient energy</a:t>
            </a:r>
            <a:r>
              <a:rPr sz="1200" spc="225" dirty="0">
                <a:solidFill>
                  <a:srgbClr val="F15A4E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F15A4E"/>
                </a:solidFill>
                <a:latin typeface="Arial"/>
                <a:cs typeface="Arial"/>
              </a:rPr>
              <a:t>future.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7566" y="2929127"/>
            <a:ext cx="305498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solidFill>
                  <a:srgbClr val="083050"/>
                </a:solidFill>
                <a:latin typeface="Arial"/>
                <a:cs typeface="Arial"/>
              </a:rPr>
              <a:t>Learn </a:t>
            </a:r>
            <a:r>
              <a:rPr sz="1200" spc="15" dirty="0">
                <a:solidFill>
                  <a:srgbClr val="083050"/>
                </a:solidFill>
                <a:latin typeface="Arial"/>
                <a:cs typeface="Arial"/>
              </a:rPr>
              <a:t>more about </a:t>
            </a:r>
            <a:r>
              <a:rPr sz="1200" spc="10" dirty="0">
                <a:solidFill>
                  <a:srgbClr val="083050"/>
                </a:solidFill>
                <a:latin typeface="Arial"/>
                <a:cs typeface="Arial"/>
              </a:rPr>
              <a:t>our </a:t>
            </a:r>
            <a:r>
              <a:rPr sz="1200" spc="15" dirty="0">
                <a:solidFill>
                  <a:srgbClr val="083050"/>
                </a:solidFill>
                <a:latin typeface="Arial"/>
                <a:cs typeface="Arial"/>
              </a:rPr>
              <a:t>work </a:t>
            </a:r>
            <a:r>
              <a:rPr sz="1200" spc="10" dirty="0">
                <a:solidFill>
                  <a:srgbClr val="083050"/>
                </a:solidFill>
                <a:latin typeface="Arial"/>
                <a:cs typeface="Arial"/>
              </a:rPr>
              <a:t>at</a:t>
            </a:r>
            <a:r>
              <a:rPr sz="1200" spc="70" dirty="0">
                <a:solidFill>
                  <a:srgbClr val="083050"/>
                </a:solidFill>
                <a:latin typeface="Arial"/>
                <a:cs typeface="Arial"/>
              </a:rPr>
              <a:t> </a:t>
            </a:r>
            <a:r>
              <a:rPr sz="1200" u="sng" spc="15" dirty="0">
                <a:solidFill>
                  <a:srgbClr val="0B2F4E"/>
                </a:solidFill>
                <a:latin typeface="Arial"/>
                <a:cs typeface="Arial"/>
              </a:rPr>
              <a:t>raponline.org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63597" y="3999450"/>
            <a:ext cx="2414905" cy="0"/>
          </a:xfrm>
          <a:custGeom>
            <a:avLst/>
            <a:gdLst/>
            <a:ahLst/>
            <a:cxnLst/>
            <a:rect l="l" t="t" r="r" b="b"/>
            <a:pathLst>
              <a:path w="2414904">
                <a:moveTo>
                  <a:pt x="0" y="0"/>
                </a:moveTo>
                <a:lnTo>
                  <a:pt x="2414480" y="1"/>
                </a:lnTo>
              </a:path>
            </a:pathLst>
          </a:custGeom>
          <a:ln w="12700">
            <a:solidFill>
              <a:srgbClr val="9BAD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65898" y="4044276"/>
            <a:ext cx="376669" cy="36559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02877" y="4023867"/>
            <a:ext cx="1061720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37210">
              <a:lnSpc>
                <a:spcPct val="115999"/>
              </a:lnSpc>
            </a:pPr>
            <a:r>
              <a:rPr sz="500" dirty="0">
                <a:solidFill>
                  <a:srgbClr val="083050"/>
                </a:solidFill>
                <a:latin typeface="Arial"/>
                <a:cs typeface="Arial"/>
              </a:rPr>
              <a:t>David</a:t>
            </a:r>
            <a:r>
              <a:rPr sz="500" spc="-65" dirty="0">
                <a:solidFill>
                  <a:srgbClr val="083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083050"/>
                </a:solidFill>
                <a:latin typeface="Arial"/>
                <a:cs typeface="Arial"/>
              </a:rPr>
              <a:t>Farnsworth  Senior</a:t>
            </a:r>
            <a:r>
              <a:rPr sz="500" spc="-90" dirty="0">
                <a:solidFill>
                  <a:srgbClr val="083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083050"/>
                </a:solidFill>
                <a:latin typeface="Arial"/>
                <a:cs typeface="Arial"/>
              </a:rPr>
              <a:t>Associate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solidFill>
                  <a:srgbClr val="083050"/>
                </a:solidFill>
                <a:latin typeface="Arial"/>
                <a:cs typeface="Arial"/>
              </a:rPr>
              <a:t>The Regulatory Assistance</a:t>
            </a:r>
            <a:r>
              <a:rPr sz="500" spc="-70" dirty="0">
                <a:solidFill>
                  <a:srgbClr val="083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083050"/>
                </a:solidFill>
                <a:latin typeface="Arial"/>
                <a:cs typeface="Arial"/>
              </a:rPr>
              <a:t>Project®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solidFill>
                  <a:srgbClr val="083050"/>
                </a:solidFill>
                <a:latin typeface="Arial"/>
                <a:cs typeface="Arial"/>
              </a:rPr>
              <a:t>+1 802 498</a:t>
            </a:r>
            <a:r>
              <a:rPr sz="500" spc="-50" dirty="0">
                <a:solidFill>
                  <a:srgbClr val="083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083050"/>
                </a:solidFill>
                <a:latin typeface="Arial"/>
                <a:cs typeface="Arial"/>
              </a:rPr>
              <a:t>0708</a:t>
            </a:r>
            <a:endParaRPr sz="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8587" y="4044276"/>
            <a:ext cx="376669" cy="365591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960188" y="4023867"/>
            <a:ext cx="1061720" cy="367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96265">
              <a:lnSpc>
                <a:spcPct val="115999"/>
              </a:lnSpc>
            </a:pPr>
            <a:r>
              <a:rPr sz="500" dirty="0">
                <a:solidFill>
                  <a:srgbClr val="083050"/>
                </a:solidFill>
                <a:latin typeface="Arial"/>
                <a:cs typeface="Arial"/>
              </a:rPr>
              <a:t>Jessica</a:t>
            </a:r>
            <a:r>
              <a:rPr sz="500" spc="-60" dirty="0">
                <a:solidFill>
                  <a:srgbClr val="083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083050"/>
                </a:solidFill>
                <a:latin typeface="Arial"/>
                <a:cs typeface="Arial"/>
              </a:rPr>
              <a:t>Shipley  Associate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solidFill>
                  <a:srgbClr val="083050"/>
                </a:solidFill>
                <a:latin typeface="Arial"/>
                <a:cs typeface="Arial"/>
              </a:rPr>
              <a:t>The Regulatory Assistance</a:t>
            </a:r>
            <a:r>
              <a:rPr sz="500" spc="-70" dirty="0">
                <a:solidFill>
                  <a:srgbClr val="083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083050"/>
                </a:solidFill>
                <a:latin typeface="Arial"/>
                <a:cs typeface="Arial"/>
              </a:rPr>
              <a:t>Project®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00" dirty="0">
                <a:solidFill>
                  <a:srgbClr val="083050"/>
                </a:solidFill>
                <a:latin typeface="Arial"/>
                <a:cs typeface="Arial"/>
              </a:rPr>
              <a:t>+1 802 498</a:t>
            </a:r>
            <a:r>
              <a:rPr sz="500" spc="-50" dirty="0">
                <a:solidFill>
                  <a:srgbClr val="083050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083050"/>
                </a:solidFill>
                <a:latin typeface="Arial"/>
                <a:cs typeface="Arial"/>
              </a:rPr>
              <a:t>0734</a:t>
            </a:r>
            <a:endParaRPr sz="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812" y="302309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4747" y="1"/>
                </a:lnTo>
              </a:path>
            </a:pathLst>
          </a:custGeom>
          <a:ln w="28575">
            <a:solidFill>
              <a:srgbClr val="F15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043" y="473455"/>
            <a:ext cx="3092450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0" dirty="0"/>
              <a:t>Fuel </a:t>
            </a:r>
            <a:r>
              <a:rPr spc="-45" dirty="0"/>
              <a:t>Choice</a:t>
            </a:r>
            <a:r>
              <a:rPr spc="-220" dirty="0"/>
              <a:t> </a:t>
            </a:r>
            <a:r>
              <a:rPr spc="-40" dirty="0"/>
              <a:t>Today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2732" y="4781536"/>
            <a:ext cx="1240790" cy="1123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Regulatory Assistance Project</a:t>
            </a:r>
            <a:r>
              <a:rPr sz="600" spc="-2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(RAP)</a:t>
            </a:r>
            <a:r>
              <a:rPr sz="600" spc="-30" baseline="27777" dirty="0">
                <a:solidFill>
                  <a:srgbClr val="6A6A6A"/>
                </a:solidFill>
                <a:latin typeface="Arial"/>
                <a:cs typeface="Arial"/>
              </a:rPr>
              <a:t>®</a:t>
            </a:r>
            <a:endParaRPr sz="600" baseline="27777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66831" y="4767686"/>
            <a:ext cx="132715" cy="17462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450"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600" dirty="0">
                <a:solidFill>
                  <a:srgbClr val="7F7F7F"/>
                </a:solidFill>
                <a:latin typeface="Arial"/>
                <a:cs typeface="Arial"/>
              </a:rPr>
              <a:t>5</a:t>
            </a:fld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579" y="1207038"/>
            <a:ext cx="5292090" cy="3039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67335" indent="-342900">
              <a:lnSpc>
                <a:spcPct val="111100"/>
              </a:lnSpc>
              <a:buClr>
                <a:srgbClr val="F15B55"/>
              </a:buClr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14042"/>
                </a:solidFill>
                <a:latin typeface="Arial"/>
                <a:cs typeface="Arial"/>
              </a:rPr>
              <a:t>Wind and solar are coming </a:t>
            </a:r>
            <a:r>
              <a:rPr sz="1800" dirty="0">
                <a:solidFill>
                  <a:srgbClr val="414042"/>
                </a:solidFill>
                <a:latin typeface="Arial"/>
                <a:cs typeface="Arial"/>
              </a:rPr>
              <a:t>in </a:t>
            </a:r>
            <a:r>
              <a:rPr sz="1800" spc="-5" dirty="0">
                <a:solidFill>
                  <a:srgbClr val="414042"/>
                </a:solidFill>
                <a:latin typeface="Arial"/>
                <a:cs typeface="Arial"/>
              </a:rPr>
              <a:t>at </a:t>
            </a:r>
            <a:r>
              <a:rPr sz="1800" dirty="0">
                <a:solidFill>
                  <a:srgbClr val="414042"/>
                </a:solidFill>
                <a:latin typeface="Arial"/>
                <a:cs typeface="Arial"/>
              </a:rPr>
              <a:t>two </a:t>
            </a:r>
            <a:r>
              <a:rPr sz="1800" spc="-5" dirty="0">
                <a:solidFill>
                  <a:srgbClr val="414042"/>
                </a:solidFill>
                <a:latin typeface="Arial"/>
                <a:cs typeface="Arial"/>
              </a:rPr>
              <a:t>and three  cents per</a:t>
            </a:r>
            <a:r>
              <a:rPr sz="1800" spc="-7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14042"/>
                </a:solidFill>
                <a:latin typeface="Arial"/>
                <a:cs typeface="Arial"/>
              </a:rPr>
              <a:t>kWh</a:t>
            </a:r>
            <a:endParaRPr sz="1800">
              <a:latin typeface="Arial"/>
              <a:cs typeface="Arial"/>
            </a:endParaRPr>
          </a:p>
          <a:p>
            <a:pPr marL="355600" marR="165735" indent="-342900">
              <a:lnSpc>
                <a:spcPct val="111100"/>
              </a:lnSpc>
              <a:spcBef>
                <a:spcPts val="695"/>
              </a:spcBef>
              <a:buClr>
                <a:srgbClr val="F15B55"/>
              </a:buClr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14042"/>
                </a:solidFill>
                <a:latin typeface="Arial"/>
                <a:cs typeface="Arial"/>
              </a:rPr>
              <a:t>Modern heat pumps and heat pump water  heaters have COPs of </a:t>
            </a:r>
            <a:r>
              <a:rPr sz="1800" dirty="0">
                <a:solidFill>
                  <a:srgbClr val="414042"/>
                </a:solidFill>
                <a:latin typeface="Arial"/>
                <a:cs typeface="Arial"/>
              </a:rPr>
              <a:t>3 </a:t>
            </a:r>
            <a:r>
              <a:rPr sz="1800" spc="-5" dirty="0">
                <a:solidFill>
                  <a:srgbClr val="414042"/>
                </a:solidFill>
                <a:latin typeface="Arial"/>
                <a:cs typeface="Arial"/>
              </a:rPr>
              <a:t>or better </a:t>
            </a:r>
            <a:r>
              <a:rPr sz="1800" dirty="0">
                <a:solidFill>
                  <a:srgbClr val="414042"/>
                </a:solidFill>
                <a:latin typeface="Arial"/>
                <a:cs typeface="Arial"/>
              </a:rPr>
              <a:t>in mild  </a:t>
            </a:r>
            <a:r>
              <a:rPr sz="1800" spc="-5" dirty="0">
                <a:solidFill>
                  <a:srgbClr val="414042"/>
                </a:solidFill>
                <a:latin typeface="Arial"/>
                <a:cs typeface="Arial"/>
              </a:rPr>
              <a:t>climates, and improving results </a:t>
            </a:r>
            <a:r>
              <a:rPr sz="1800" dirty="0">
                <a:solidFill>
                  <a:srgbClr val="414042"/>
                </a:solidFill>
                <a:latin typeface="Arial"/>
                <a:cs typeface="Arial"/>
              </a:rPr>
              <a:t>in </a:t>
            </a:r>
            <a:r>
              <a:rPr sz="1800" spc="-5" dirty="0">
                <a:solidFill>
                  <a:srgbClr val="414042"/>
                </a:solidFill>
                <a:latin typeface="Arial"/>
                <a:cs typeface="Arial"/>
              </a:rPr>
              <a:t>cold</a:t>
            </a:r>
            <a:r>
              <a:rPr sz="1800" spc="3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14042"/>
                </a:solidFill>
                <a:latin typeface="Arial"/>
                <a:cs typeface="Arial"/>
              </a:rPr>
              <a:t>climates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108900"/>
              </a:lnSpc>
              <a:spcBef>
                <a:spcPts val="860"/>
              </a:spcBef>
              <a:buClr>
                <a:srgbClr val="F15B55"/>
              </a:buClr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14042"/>
                </a:solidFill>
                <a:latin typeface="Arial"/>
                <a:cs typeface="Arial"/>
              </a:rPr>
              <a:t>New gas generation </a:t>
            </a:r>
            <a:r>
              <a:rPr sz="1800" dirty="0">
                <a:solidFill>
                  <a:srgbClr val="414042"/>
                </a:solidFill>
                <a:latin typeface="Arial"/>
                <a:cs typeface="Arial"/>
              </a:rPr>
              <a:t>is </a:t>
            </a:r>
            <a:r>
              <a:rPr sz="1800" spc="-5" dirty="0">
                <a:solidFill>
                  <a:srgbClr val="414042"/>
                </a:solidFill>
                <a:latin typeface="Arial"/>
                <a:cs typeface="Arial"/>
              </a:rPr>
              <a:t>as much as 62% efficient,  converting gas </a:t>
            </a:r>
            <a:r>
              <a:rPr sz="1800" dirty="0">
                <a:solidFill>
                  <a:srgbClr val="414042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414042"/>
                </a:solidFill>
                <a:latin typeface="Arial"/>
                <a:cs typeface="Arial"/>
              </a:rPr>
              <a:t>electricity when wind not  blowing and sun not</a:t>
            </a:r>
            <a:r>
              <a:rPr sz="1800" spc="-45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14042"/>
                </a:solidFill>
                <a:latin typeface="Arial"/>
                <a:cs typeface="Arial"/>
              </a:rPr>
              <a:t>shining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30"/>
              </a:spcBef>
              <a:buClr>
                <a:srgbClr val="F15B55"/>
              </a:buClr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14042"/>
                </a:solidFill>
                <a:latin typeface="Arial"/>
                <a:cs typeface="Arial"/>
              </a:rPr>
              <a:t>Modern technology enables load</a:t>
            </a:r>
            <a:r>
              <a:rPr sz="1800" spc="-20" dirty="0">
                <a:solidFill>
                  <a:srgbClr val="414042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14042"/>
                </a:solidFill>
                <a:latin typeface="Arial"/>
                <a:cs typeface="Arial"/>
              </a:rPr>
              <a:t>control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812" y="302309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4747" y="1"/>
                </a:lnTo>
              </a:path>
            </a:pathLst>
          </a:custGeom>
          <a:ln w="28575">
            <a:solidFill>
              <a:srgbClr val="F15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3351" y="94021"/>
            <a:ext cx="6236970" cy="917575"/>
          </a:xfrm>
          <a:custGeom>
            <a:avLst/>
            <a:gdLst/>
            <a:ahLst/>
            <a:cxnLst/>
            <a:rect l="l" t="t" r="r" b="b"/>
            <a:pathLst>
              <a:path w="6236970" h="917575">
                <a:moveTo>
                  <a:pt x="0" y="917414"/>
                </a:moveTo>
                <a:lnTo>
                  <a:pt x="6236836" y="917414"/>
                </a:lnTo>
                <a:lnTo>
                  <a:pt x="6236836" y="0"/>
                </a:lnTo>
                <a:lnTo>
                  <a:pt x="0" y="0"/>
                </a:lnTo>
                <a:lnTo>
                  <a:pt x="0" y="9174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0651" y="77215"/>
            <a:ext cx="5624830" cy="859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80"/>
              </a:lnSpc>
            </a:pPr>
            <a:r>
              <a:rPr spc="-40" dirty="0">
                <a:latin typeface="Arial Black"/>
                <a:cs typeface="Arial Black"/>
              </a:rPr>
              <a:t>December,</a:t>
            </a:r>
            <a:r>
              <a:rPr spc="-150" dirty="0">
                <a:latin typeface="Arial Black"/>
                <a:cs typeface="Arial Black"/>
              </a:rPr>
              <a:t> </a:t>
            </a:r>
            <a:r>
              <a:rPr spc="-35" dirty="0">
                <a:latin typeface="Arial Black"/>
                <a:cs typeface="Arial Black"/>
              </a:rPr>
              <a:t>2017</a:t>
            </a:r>
          </a:p>
          <a:p>
            <a:pPr marL="12700">
              <a:lnSpc>
                <a:spcPts val="3180"/>
              </a:lnSpc>
            </a:pPr>
            <a:r>
              <a:rPr spc="-35" dirty="0">
                <a:latin typeface="Arial Black"/>
                <a:cs typeface="Arial Black"/>
              </a:rPr>
              <a:t>Xcel </a:t>
            </a:r>
            <a:r>
              <a:rPr spc="-30" dirty="0">
                <a:latin typeface="Arial Black"/>
                <a:cs typeface="Arial Black"/>
              </a:rPr>
              <a:t>bid </a:t>
            </a:r>
            <a:r>
              <a:rPr spc="-35" dirty="0">
                <a:latin typeface="Arial Black"/>
                <a:cs typeface="Arial Black"/>
              </a:rPr>
              <a:t>median </a:t>
            </a:r>
            <a:r>
              <a:rPr spc="-40" dirty="0">
                <a:latin typeface="Arial Black"/>
                <a:cs typeface="Arial Black"/>
              </a:rPr>
              <a:t>prices</a:t>
            </a:r>
            <a:r>
              <a:rPr spc="-235" dirty="0">
                <a:latin typeface="Arial Black"/>
                <a:cs typeface="Arial Black"/>
              </a:rPr>
              <a:t> </a:t>
            </a:r>
            <a:r>
              <a:rPr spc="-35" dirty="0">
                <a:latin typeface="Arial Black"/>
                <a:cs typeface="Arial Black"/>
              </a:rPr>
              <a:t>$/kWh</a:t>
            </a:r>
          </a:p>
        </p:txBody>
      </p:sp>
      <p:sp>
        <p:nvSpPr>
          <p:cNvPr id="5" name="object 5"/>
          <p:cNvSpPr/>
          <p:nvPr/>
        </p:nvSpPr>
        <p:spPr>
          <a:xfrm>
            <a:off x="4182352" y="2615011"/>
            <a:ext cx="1693545" cy="1626235"/>
          </a:xfrm>
          <a:custGeom>
            <a:avLst/>
            <a:gdLst/>
            <a:ahLst/>
            <a:cxnLst/>
            <a:rect l="l" t="t" r="r" b="b"/>
            <a:pathLst>
              <a:path w="1693545" h="1626235">
                <a:moveTo>
                  <a:pt x="0" y="1625671"/>
                </a:moveTo>
                <a:lnTo>
                  <a:pt x="1693401" y="1625671"/>
                </a:lnTo>
                <a:lnTo>
                  <a:pt x="1693401" y="0"/>
                </a:lnTo>
                <a:lnTo>
                  <a:pt x="0" y="0"/>
                </a:lnTo>
                <a:lnTo>
                  <a:pt x="0" y="1625671"/>
                </a:lnTo>
                <a:close/>
              </a:path>
            </a:pathLst>
          </a:custGeom>
          <a:solidFill>
            <a:srgbClr val="5FB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82352" y="2615011"/>
            <a:ext cx="1693545" cy="1626235"/>
          </a:xfrm>
          <a:custGeom>
            <a:avLst/>
            <a:gdLst/>
            <a:ahLst/>
            <a:cxnLst/>
            <a:rect l="l" t="t" r="r" b="b"/>
            <a:pathLst>
              <a:path w="1693545" h="1626235">
                <a:moveTo>
                  <a:pt x="0" y="0"/>
                </a:moveTo>
                <a:lnTo>
                  <a:pt x="1693402" y="0"/>
                </a:lnTo>
                <a:lnTo>
                  <a:pt x="1693402" y="1625671"/>
                </a:lnTo>
                <a:lnTo>
                  <a:pt x="0" y="162567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2268" y="4240682"/>
            <a:ext cx="6055995" cy="0"/>
          </a:xfrm>
          <a:custGeom>
            <a:avLst/>
            <a:gdLst/>
            <a:ahLst/>
            <a:cxnLst/>
            <a:rect l="l" t="t" r="r" b="b"/>
            <a:pathLst>
              <a:path w="6055995">
                <a:moveTo>
                  <a:pt x="0" y="0"/>
                </a:moveTo>
                <a:lnTo>
                  <a:pt x="6055691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55700" y="1587500"/>
            <a:ext cx="1689100" cy="2653665"/>
          </a:xfrm>
          <a:prstGeom prst="rect">
            <a:avLst/>
          </a:prstGeom>
          <a:solidFill>
            <a:srgbClr val="F15B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700">
              <a:latin typeface="Times New Roman"/>
              <a:cs typeface="Times New Roman"/>
            </a:endParaRPr>
          </a:p>
          <a:p>
            <a:pPr marL="307975">
              <a:lnSpc>
                <a:spcPct val="100000"/>
              </a:lnSpc>
            </a:pPr>
            <a:r>
              <a:rPr sz="2800" b="1" dirty="0">
                <a:solidFill>
                  <a:srgbClr val="FFFFFF"/>
                </a:solidFill>
                <a:latin typeface="Arial Black"/>
                <a:cs typeface="Arial Black"/>
              </a:rPr>
              <a:t>$.029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57395" y="3158065"/>
            <a:ext cx="1143635" cy="539750"/>
          </a:xfrm>
          <a:custGeom>
            <a:avLst/>
            <a:gdLst/>
            <a:ahLst/>
            <a:cxnLst/>
            <a:rect l="l" t="t" r="r" b="b"/>
            <a:pathLst>
              <a:path w="1143635" h="539750">
                <a:moveTo>
                  <a:pt x="0" y="539560"/>
                </a:moveTo>
                <a:lnTo>
                  <a:pt x="1143316" y="539560"/>
                </a:lnTo>
                <a:lnTo>
                  <a:pt x="1143316" y="0"/>
                </a:lnTo>
                <a:lnTo>
                  <a:pt x="0" y="0"/>
                </a:lnTo>
                <a:lnTo>
                  <a:pt x="0" y="539560"/>
                </a:lnTo>
                <a:close/>
              </a:path>
            </a:pathLst>
          </a:custGeom>
          <a:solidFill>
            <a:srgbClr val="5FB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82793" y="3216655"/>
            <a:ext cx="1092835" cy="478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dirty="0">
                <a:solidFill>
                  <a:srgbClr val="FFFFFF"/>
                </a:solidFill>
                <a:latin typeface="Arial Black"/>
                <a:cs typeface="Arial Black"/>
              </a:rPr>
              <a:t>$.018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2732" y="4781536"/>
            <a:ext cx="1240790" cy="1123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Regulatory Assistance Project</a:t>
            </a:r>
            <a:r>
              <a:rPr sz="600" spc="-2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(RAP)</a:t>
            </a:r>
            <a:r>
              <a:rPr sz="600" spc="-30" baseline="27777" dirty="0">
                <a:solidFill>
                  <a:srgbClr val="6A6A6A"/>
                </a:solidFill>
                <a:latin typeface="Arial"/>
                <a:cs typeface="Arial"/>
              </a:rPr>
              <a:t>®</a:t>
            </a:r>
            <a:endParaRPr sz="600" baseline="27777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66831" y="4767686"/>
            <a:ext cx="132715" cy="17462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450"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600" dirty="0">
                <a:solidFill>
                  <a:srgbClr val="7F7F7F"/>
                </a:solidFill>
                <a:latin typeface="Arial"/>
                <a:cs typeface="Arial"/>
              </a:rPr>
              <a:t>6</a:t>
            </a:fld>
            <a:endParaRPr sz="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63239" y="4414520"/>
            <a:ext cx="86931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120" dirty="0">
                <a:solidFill>
                  <a:srgbClr val="595959"/>
                </a:solidFill>
                <a:latin typeface="Arial Black"/>
                <a:cs typeface="Arial Black"/>
              </a:rPr>
              <a:t>SOLAR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81072" y="4414520"/>
            <a:ext cx="69596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120" dirty="0">
                <a:solidFill>
                  <a:srgbClr val="595959"/>
                </a:solidFill>
                <a:latin typeface="Arial Black"/>
                <a:cs typeface="Arial Black"/>
              </a:rPr>
              <a:t>WIND</a:t>
            </a:r>
            <a:endParaRPr sz="1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812" y="302309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4747" y="1"/>
                </a:lnTo>
              </a:path>
            </a:pathLst>
          </a:custGeom>
          <a:ln w="28575">
            <a:solidFill>
              <a:srgbClr val="F15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Times New Roman"/>
              <a:cs typeface="Times New Roman"/>
            </a:endParaRPr>
          </a:p>
          <a:p>
            <a:pPr marL="440055">
              <a:lnSpc>
                <a:spcPct val="100000"/>
              </a:lnSpc>
            </a:pPr>
            <a:r>
              <a:rPr dirty="0"/>
              <a:t>$37/MWh</a:t>
            </a:r>
          </a:p>
          <a:p>
            <a:pPr marL="1541780">
              <a:lnSpc>
                <a:spcPts val="1270"/>
              </a:lnSpc>
              <a:spcBef>
                <a:spcPts val="960"/>
              </a:spcBef>
            </a:pPr>
            <a:r>
              <a:rPr dirty="0"/>
              <a:t>$30/MWh</a:t>
            </a:r>
          </a:p>
          <a:p>
            <a:pPr marL="2773045">
              <a:lnSpc>
                <a:spcPts val="1270"/>
              </a:lnSpc>
              <a:tabLst>
                <a:tab pos="4004310" algn="l"/>
              </a:tabLst>
            </a:pPr>
            <a:r>
              <a:rPr sz="2250" baseline="-46296" dirty="0"/>
              <a:t>$25/MWh	</a:t>
            </a:r>
            <a:r>
              <a:rPr sz="1500" dirty="0"/>
              <a:t>$30/MWh</a:t>
            </a:r>
            <a:endParaRPr sz="1500"/>
          </a:p>
          <a:p>
            <a:pPr marR="307340" algn="r">
              <a:lnSpc>
                <a:spcPct val="100000"/>
              </a:lnSpc>
              <a:spcBef>
                <a:spcPts val="2350"/>
              </a:spcBef>
            </a:pPr>
            <a:r>
              <a:rPr spc="-5" dirty="0"/>
              <a:t>$18/M</a:t>
            </a:r>
            <a:r>
              <a:rPr spc="50" dirty="0"/>
              <a:t>W</a:t>
            </a:r>
            <a:r>
              <a:rPr dirty="0"/>
              <a:t>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4235" y="4502403"/>
            <a:ext cx="2564765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dirty="0">
                <a:solidFill>
                  <a:srgbClr val="6A6A6A"/>
                </a:solidFill>
                <a:latin typeface="Arial"/>
                <a:cs typeface="Arial"/>
              </a:rPr>
              <a:t>Existing Plant Average Fuel and </a:t>
            </a:r>
            <a:r>
              <a:rPr sz="500" spc="-5" dirty="0">
                <a:solidFill>
                  <a:srgbClr val="6A6A6A"/>
                </a:solidFill>
                <a:latin typeface="Arial"/>
                <a:cs typeface="Arial"/>
              </a:rPr>
              <a:t>O&amp;M from USEIA </a:t>
            </a:r>
            <a:r>
              <a:rPr sz="500" dirty="0">
                <a:solidFill>
                  <a:srgbClr val="6A6A6A"/>
                </a:solidFill>
                <a:latin typeface="Arial"/>
                <a:cs typeface="Arial"/>
              </a:rPr>
              <a:t>Table 8.4 </a:t>
            </a:r>
            <a:r>
              <a:rPr sz="500" spc="-5" dirty="0">
                <a:solidFill>
                  <a:srgbClr val="6A6A6A"/>
                </a:solidFill>
                <a:latin typeface="Arial"/>
                <a:cs typeface="Arial"/>
              </a:rPr>
              <a:t>Electric </a:t>
            </a:r>
            <a:r>
              <a:rPr sz="500" dirty="0">
                <a:solidFill>
                  <a:srgbClr val="6A6A6A"/>
                </a:solidFill>
                <a:latin typeface="Arial"/>
                <a:cs typeface="Arial"/>
              </a:rPr>
              <a:t>Power Annual</a:t>
            </a:r>
            <a:r>
              <a:rPr sz="500" spc="114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sz="500" dirty="0">
                <a:solidFill>
                  <a:srgbClr val="6A6A6A"/>
                </a:solidFill>
                <a:latin typeface="Arial"/>
                <a:cs typeface="Arial"/>
              </a:rPr>
              <a:t>2016</a:t>
            </a:r>
            <a:endParaRPr sz="5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5112" y="510032"/>
            <a:ext cx="4878705" cy="44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Existing </a:t>
            </a:r>
            <a:r>
              <a:rPr spc="-30" dirty="0"/>
              <a:t>plants </a:t>
            </a:r>
            <a:r>
              <a:rPr spc="-25" dirty="0"/>
              <a:t>vs. </a:t>
            </a:r>
            <a:r>
              <a:rPr spc="-30" dirty="0"/>
              <a:t>Excel</a:t>
            </a:r>
            <a:r>
              <a:rPr spc="-295" dirty="0"/>
              <a:t> </a:t>
            </a:r>
            <a:r>
              <a:rPr spc="-30" dirty="0"/>
              <a:t>bids</a:t>
            </a:r>
          </a:p>
        </p:txBody>
      </p:sp>
      <p:sp>
        <p:nvSpPr>
          <p:cNvPr id="6" name="object 6"/>
          <p:cNvSpPr/>
          <p:nvPr/>
        </p:nvSpPr>
        <p:spPr>
          <a:xfrm>
            <a:off x="200753" y="1044100"/>
            <a:ext cx="6463030" cy="3404870"/>
          </a:xfrm>
          <a:custGeom>
            <a:avLst/>
            <a:gdLst/>
            <a:ahLst/>
            <a:cxnLst/>
            <a:rect l="l" t="t" r="r" b="b"/>
            <a:pathLst>
              <a:path w="6463030" h="3404870">
                <a:moveTo>
                  <a:pt x="0" y="3404788"/>
                </a:moveTo>
                <a:lnTo>
                  <a:pt x="6462593" y="3404788"/>
                </a:lnTo>
                <a:lnTo>
                  <a:pt x="6462593" y="0"/>
                </a:lnTo>
                <a:lnTo>
                  <a:pt x="0" y="0"/>
                </a:lnTo>
                <a:lnTo>
                  <a:pt x="0" y="34047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600" y="2400300"/>
            <a:ext cx="698500" cy="1421765"/>
          </a:xfrm>
          <a:custGeom>
            <a:avLst/>
            <a:gdLst/>
            <a:ahLst/>
            <a:cxnLst/>
            <a:rect l="l" t="t" r="r" b="b"/>
            <a:pathLst>
              <a:path w="698500" h="1421764">
                <a:moveTo>
                  <a:pt x="698500" y="0"/>
                </a:moveTo>
                <a:lnTo>
                  <a:pt x="0" y="0"/>
                </a:lnTo>
                <a:lnTo>
                  <a:pt x="0" y="1421550"/>
                </a:lnTo>
                <a:lnTo>
                  <a:pt x="698500" y="1421550"/>
                </a:lnTo>
                <a:lnTo>
                  <a:pt x="698500" y="0"/>
                </a:lnTo>
                <a:close/>
              </a:path>
            </a:pathLst>
          </a:custGeom>
          <a:solidFill>
            <a:srgbClr val="27BD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54200" y="2425700"/>
            <a:ext cx="685800" cy="1396365"/>
          </a:xfrm>
          <a:custGeom>
            <a:avLst/>
            <a:gdLst/>
            <a:ahLst/>
            <a:cxnLst/>
            <a:rect l="l" t="t" r="r" b="b"/>
            <a:pathLst>
              <a:path w="685800" h="1396364">
                <a:moveTo>
                  <a:pt x="685800" y="0"/>
                </a:moveTo>
                <a:lnTo>
                  <a:pt x="0" y="0"/>
                </a:lnTo>
                <a:lnTo>
                  <a:pt x="0" y="1396150"/>
                </a:lnTo>
                <a:lnTo>
                  <a:pt x="685800" y="1396150"/>
                </a:lnTo>
                <a:lnTo>
                  <a:pt x="685800" y="0"/>
                </a:lnTo>
                <a:close/>
              </a:path>
            </a:pathLst>
          </a:custGeom>
          <a:solidFill>
            <a:srgbClr val="27BD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86100" y="3403600"/>
            <a:ext cx="685800" cy="418465"/>
          </a:xfrm>
          <a:custGeom>
            <a:avLst/>
            <a:gdLst/>
            <a:ahLst/>
            <a:cxnLst/>
            <a:rect l="l" t="t" r="r" b="b"/>
            <a:pathLst>
              <a:path w="685800" h="418464">
                <a:moveTo>
                  <a:pt x="685800" y="0"/>
                </a:moveTo>
                <a:lnTo>
                  <a:pt x="0" y="0"/>
                </a:lnTo>
                <a:lnTo>
                  <a:pt x="0" y="418250"/>
                </a:lnTo>
                <a:lnTo>
                  <a:pt x="685800" y="418250"/>
                </a:lnTo>
                <a:lnTo>
                  <a:pt x="685800" y="0"/>
                </a:lnTo>
                <a:close/>
              </a:path>
            </a:pathLst>
          </a:custGeom>
          <a:solidFill>
            <a:srgbClr val="27BD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600" y="1803400"/>
            <a:ext cx="698500" cy="596900"/>
          </a:xfrm>
          <a:custGeom>
            <a:avLst/>
            <a:gdLst/>
            <a:ahLst/>
            <a:cxnLst/>
            <a:rect l="l" t="t" r="r" b="b"/>
            <a:pathLst>
              <a:path w="698500" h="596900">
                <a:moveTo>
                  <a:pt x="698500" y="0"/>
                </a:moveTo>
                <a:lnTo>
                  <a:pt x="0" y="0"/>
                </a:lnTo>
                <a:lnTo>
                  <a:pt x="0" y="596900"/>
                </a:lnTo>
                <a:lnTo>
                  <a:pt x="698500" y="596900"/>
                </a:lnTo>
                <a:lnTo>
                  <a:pt x="698500" y="0"/>
                </a:lnTo>
                <a:close/>
              </a:path>
            </a:pathLst>
          </a:custGeom>
          <a:solidFill>
            <a:srgbClr val="F1B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54200" y="2133600"/>
            <a:ext cx="685800" cy="292100"/>
          </a:xfrm>
          <a:custGeom>
            <a:avLst/>
            <a:gdLst/>
            <a:ahLst/>
            <a:cxnLst/>
            <a:rect l="l" t="t" r="r" b="b"/>
            <a:pathLst>
              <a:path w="685800" h="292100">
                <a:moveTo>
                  <a:pt x="685800" y="0"/>
                </a:moveTo>
                <a:lnTo>
                  <a:pt x="0" y="0"/>
                </a:lnTo>
                <a:lnTo>
                  <a:pt x="0" y="292100"/>
                </a:lnTo>
                <a:lnTo>
                  <a:pt x="685800" y="292100"/>
                </a:lnTo>
                <a:lnTo>
                  <a:pt x="685800" y="0"/>
                </a:lnTo>
                <a:close/>
              </a:path>
            </a:pathLst>
          </a:custGeom>
          <a:solidFill>
            <a:srgbClr val="F1B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86100" y="2400300"/>
            <a:ext cx="685800" cy="1003300"/>
          </a:xfrm>
          <a:custGeom>
            <a:avLst/>
            <a:gdLst/>
            <a:ahLst/>
            <a:cxnLst/>
            <a:rect l="l" t="t" r="r" b="b"/>
            <a:pathLst>
              <a:path w="685800" h="1003300">
                <a:moveTo>
                  <a:pt x="685800" y="0"/>
                </a:moveTo>
                <a:lnTo>
                  <a:pt x="0" y="0"/>
                </a:lnTo>
                <a:lnTo>
                  <a:pt x="0" y="1003300"/>
                </a:lnTo>
                <a:lnTo>
                  <a:pt x="685800" y="1003300"/>
                </a:lnTo>
                <a:lnTo>
                  <a:pt x="685800" y="0"/>
                </a:lnTo>
                <a:close/>
              </a:path>
            </a:pathLst>
          </a:custGeom>
          <a:solidFill>
            <a:srgbClr val="F1B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59898" y="2809429"/>
            <a:ext cx="690880" cy="1012825"/>
          </a:xfrm>
          <a:custGeom>
            <a:avLst/>
            <a:gdLst/>
            <a:ahLst/>
            <a:cxnLst/>
            <a:rect l="l" t="t" r="r" b="b"/>
            <a:pathLst>
              <a:path w="690879" h="1012825">
                <a:moveTo>
                  <a:pt x="0" y="1012422"/>
                </a:moveTo>
                <a:lnTo>
                  <a:pt x="690859" y="1012422"/>
                </a:lnTo>
                <a:lnTo>
                  <a:pt x="690859" y="0"/>
                </a:lnTo>
                <a:lnTo>
                  <a:pt x="0" y="0"/>
                </a:lnTo>
                <a:lnTo>
                  <a:pt x="0" y="1012422"/>
                </a:lnTo>
                <a:close/>
              </a:path>
            </a:pathLst>
          </a:custGeom>
          <a:solidFill>
            <a:srgbClr val="62B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59898" y="2809429"/>
            <a:ext cx="690880" cy="1012825"/>
          </a:xfrm>
          <a:custGeom>
            <a:avLst/>
            <a:gdLst/>
            <a:ahLst/>
            <a:cxnLst/>
            <a:rect l="l" t="t" r="r" b="b"/>
            <a:pathLst>
              <a:path w="690879" h="1012825">
                <a:moveTo>
                  <a:pt x="0" y="0"/>
                </a:moveTo>
                <a:lnTo>
                  <a:pt x="690859" y="0"/>
                </a:lnTo>
                <a:lnTo>
                  <a:pt x="690859" y="1012422"/>
                </a:lnTo>
                <a:lnTo>
                  <a:pt x="0" y="101242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18000" y="2171700"/>
            <a:ext cx="698500" cy="1650364"/>
          </a:xfrm>
          <a:custGeom>
            <a:avLst/>
            <a:gdLst/>
            <a:ahLst/>
            <a:cxnLst/>
            <a:rect l="l" t="t" r="r" b="b"/>
            <a:pathLst>
              <a:path w="698500" h="1650364">
                <a:moveTo>
                  <a:pt x="0" y="1650150"/>
                </a:moveTo>
                <a:lnTo>
                  <a:pt x="698500" y="1650150"/>
                </a:lnTo>
                <a:lnTo>
                  <a:pt x="698500" y="0"/>
                </a:lnTo>
                <a:lnTo>
                  <a:pt x="0" y="0"/>
                </a:lnTo>
                <a:lnTo>
                  <a:pt x="0" y="1650150"/>
                </a:lnTo>
                <a:close/>
              </a:path>
            </a:pathLst>
          </a:custGeom>
          <a:solidFill>
            <a:srgbClr val="EF5A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0453" y="3821851"/>
            <a:ext cx="6183630" cy="0"/>
          </a:xfrm>
          <a:custGeom>
            <a:avLst/>
            <a:gdLst/>
            <a:ahLst/>
            <a:cxnLst/>
            <a:rect l="l" t="t" r="r" b="b"/>
            <a:pathLst>
              <a:path w="6183630">
                <a:moveTo>
                  <a:pt x="0" y="0"/>
                </a:moveTo>
                <a:lnTo>
                  <a:pt x="6183194" y="1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1893" y="4034535"/>
            <a:ext cx="854075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114" dirty="0">
                <a:solidFill>
                  <a:srgbClr val="595959"/>
                </a:solidFill>
                <a:latin typeface="Arial Black"/>
                <a:cs typeface="Arial Black"/>
              </a:rPr>
              <a:t>C</a:t>
            </a:r>
            <a:r>
              <a:rPr sz="2000" b="1" spc="50" dirty="0">
                <a:solidFill>
                  <a:srgbClr val="595959"/>
                </a:solidFill>
                <a:latin typeface="Arial Black"/>
                <a:cs typeface="Arial Black"/>
              </a:rPr>
              <a:t>O</a:t>
            </a:r>
            <a:r>
              <a:rPr sz="2000" b="1" spc="114" dirty="0">
                <a:solidFill>
                  <a:srgbClr val="595959"/>
                </a:solidFill>
                <a:latin typeface="Arial Black"/>
                <a:cs typeface="Arial Black"/>
              </a:rPr>
              <a:t>AL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63561" y="4034535"/>
            <a:ext cx="3321050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30580" algn="l"/>
              </a:tabLst>
            </a:pPr>
            <a:r>
              <a:rPr sz="2000" b="1" spc="120" dirty="0">
                <a:solidFill>
                  <a:srgbClr val="595959"/>
                </a:solidFill>
                <a:latin typeface="Arial Black"/>
                <a:cs typeface="Arial Black"/>
              </a:rPr>
              <a:t>GA</a:t>
            </a:r>
            <a:r>
              <a:rPr sz="2000" b="1" dirty="0">
                <a:solidFill>
                  <a:srgbClr val="595959"/>
                </a:solidFill>
                <a:latin typeface="Arial Black"/>
                <a:cs typeface="Arial Black"/>
              </a:rPr>
              <a:t>S	</a:t>
            </a:r>
            <a:r>
              <a:rPr sz="2000" b="1" spc="120" dirty="0">
                <a:solidFill>
                  <a:srgbClr val="595959"/>
                </a:solidFill>
                <a:latin typeface="Arial Black"/>
                <a:cs typeface="Arial Black"/>
              </a:rPr>
              <a:t>NUCLEA</a:t>
            </a:r>
            <a:r>
              <a:rPr sz="2000" b="1" spc="-30" dirty="0">
                <a:solidFill>
                  <a:srgbClr val="595959"/>
                </a:solidFill>
                <a:latin typeface="Arial Black"/>
                <a:cs typeface="Arial Black"/>
              </a:rPr>
              <a:t>R</a:t>
            </a:r>
            <a:r>
              <a:rPr sz="2000" b="1" spc="120" dirty="0">
                <a:solidFill>
                  <a:srgbClr val="595959"/>
                </a:solidFill>
                <a:latin typeface="Arial Black"/>
                <a:cs typeface="Arial Black"/>
              </a:rPr>
              <a:t>SOL</a:t>
            </a:r>
            <a:r>
              <a:rPr sz="2000" b="1" spc="114" dirty="0">
                <a:solidFill>
                  <a:srgbClr val="595959"/>
                </a:solidFill>
                <a:latin typeface="Arial Black"/>
                <a:cs typeface="Arial Black"/>
              </a:rPr>
              <a:t>A</a:t>
            </a:r>
            <a:r>
              <a:rPr sz="2000" b="1" dirty="0">
                <a:solidFill>
                  <a:srgbClr val="595959"/>
                </a:solidFill>
                <a:latin typeface="Arial Black"/>
                <a:cs typeface="Arial Black"/>
              </a:rPr>
              <a:t>R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81148" y="4034535"/>
            <a:ext cx="848360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120" dirty="0">
                <a:solidFill>
                  <a:srgbClr val="595959"/>
                </a:solidFill>
                <a:latin typeface="Arial Black"/>
                <a:cs typeface="Arial Black"/>
              </a:rPr>
              <a:t>WIND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131335" y="1226106"/>
            <a:ext cx="113030" cy="113030"/>
          </a:xfrm>
          <a:custGeom>
            <a:avLst/>
            <a:gdLst/>
            <a:ahLst/>
            <a:cxnLst/>
            <a:rect l="l" t="t" r="r" b="b"/>
            <a:pathLst>
              <a:path w="113030" h="113030">
                <a:moveTo>
                  <a:pt x="0" y="112842"/>
                </a:moveTo>
                <a:lnTo>
                  <a:pt x="112842" y="112842"/>
                </a:lnTo>
                <a:lnTo>
                  <a:pt x="112842" y="0"/>
                </a:lnTo>
                <a:lnTo>
                  <a:pt x="0" y="0"/>
                </a:lnTo>
                <a:lnTo>
                  <a:pt x="0" y="112842"/>
                </a:lnTo>
                <a:close/>
              </a:path>
            </a:pathLst>
          </a:custGeom>
          <a:solidFill>
            <a:srgbClr val="27BD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6297" y="1226106"/>
            <a:ext cx="113030" cy="113030"/>
          </a:xfrm>
          <a:custGeom>
            <a:avLst/>
            <a:gdLst/>
            <a:ahLst/>
            <a:cxnLst/>
            <a:rect l="l" t="t" r="r" b="b"/>
            <a:pathLst>
              <a:path w="113030" h="113030">
                <a:moveTo>
                  <a:pt x="0" y="112842"/>
                </a:moveTo>
                <a:lnTo>
                  <a:pt x="112842" y="112842"/>
                </a:lnTo>
                <a:lnTo>
                  <a:pt x="112842" y="0"/>
                </a:lnTo>
                <a:lnTo>
                  <a:pt x="0" y="0"/>
                </a:lnTo>
                <a:lnTo>
                  <a:pt x="0" y="112842"/>
                </a:lnTo>
                <a:close/>
              </a:path>
            </a:pathLst>
          </a:custGeom>
          <a:solidFill>
            <a:srgbClr val="F1B5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20250" y="1226106"/>
            <a:ext cx="113030" cy="113030"/>
          </a:xfrm>
          <a:custGeom>
            <a:avLst/>
            <a:gdLst/>
            <a:ahLst/>
            <a:cxnLst/>
            <a:rect l="l" t="t" r="r" b="b"/>
            <a:pathLst>
              <a:path w="113029" h="113030">
                <a:moveTo>
                  <a:pt x="0" y="112842"/>
                </a:moveTo>
                <a:lnTo>
                  <a:pt x="112842" y="112842"/>
                </a:lnTo>
                <a:lnTo>
                  <a:pt x="112842" y="0"/>
                </a:lnTo>
                <a:lnTo>
                  <a:pt x="0" y="0"/>
                </a:lnTo>
                <a:lnTo>
                  <a:pt x="0" y="112842"/>
                </a:lnTo>
                <a:close/>
              </a:path>
            </a:pathLst>
          </a:custGeom>
          <a:solidFill>
            <a:srgbClr val="EF5A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48095" y="1086967"/>
            <a:ext cx="88265" cy="85090"/>
          </a:xfrm>
          <a:custGeom>
            <a:avLst/>
            <a:gdLst/>
            <a:ahLst/>
            <a:cxnLst/>
            <a:rect l="l" t="t" r="r" b="b"/>
            <a:pathLst>
              <a:path w="88264" h="85090">
                <a:moveTo>
                  <a:pt x="0" y="84609"/>
                </a:moveTo>
                <a:lnTo>
                  <a:pt x="88085" y="84609"/>
                </a:lnTo>
                <a:lnTo>
                  <a:pt x="88085" y="0"/>
                </a:lnTo>
                <a:lnTo>
                  <a:pt x="0" y="0"/>
                </a:lnTo>
                <a:lnTo>
                  <a:pt x="0" y="84609"/>
                </a:lnTo>
                <a:close/>
              </a:path>
            </a:pathLst>
          </a:custGeom>
          <a:solidFill>
            <a:srgbClr val="5FB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40200" y="1461515"/>
            <a:ext cx="1100455" cy="262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dirty="0">
                <a:latin typeface="Arial Black"/>
                <a:cs typeface="Arial Black"/>
              </a:rPr>
              <a:t>$.037/kWh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02732" y="4781536"/>
            <a:ext cx="1240790" cy="1123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Regulatory Assistance Project</a:t>
            </a:r>
            <a:r>
              <a:rPr sz="600" spc="-2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(RAP)</a:t>
            </a:r>
            <a:r>
              <a:rPr sz="600" spc="-30" baseline="27777" dirty="0">
                <a:solidFill>
                  <a:srgbClr val="6A6A6A"/>
                </a:solidFill>
                <a:latin typeface="Arial"/>
                <a:cs typeface="Arial"/>
              </a:rPr>
              <a:t>®</a:t>
            </a:r>
            <a:endParaRPr sz="600" baseline="27777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66831" y="4767686"/>
            <a:ext cx="132715" cy="17462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450"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600" dirty="0">
                <a:solidFill>
                  <a:srgbClr val="7F7F7F"/>
                </a:solidFill>
                <a:latin typeface="Arial"/>
                <a:cs typeface="Arial"/>
              </a:rPr>
              <a:t>7</a:t>
            </a:fld>
            <a:endParaRPr sz="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41927" y="1157223"/>
            <a:ext cx="3077210" cy="929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3720">
              <a:lnSpc>
                <a:spcPct val="100000"/>
              </a:lnSpc>
              <a:tabLst>
                <a:tab pos="1318260" algn="l"/>
                <a:tab pos="2142490" algn="l"/>
              </a:tabLst>
            </a:pPr>
            <a:r>
              <a:rPr sz="1400" b="1" spc="-5" dirty="0">
                <a:solidFill>
                  <a:srgbClr val="595959"/>
                </a:solidFill>
                <a:latin typeface="Arial Black"/>
                <a:cs typeface="Arial Black"/>
              </a:rPr>
              <a:t>Fuel	O&amp;M	</a:t>
            </a:r>
            <a:r>
              <a:rPr sz="1400" b="1" spc="10" dirty="0">
                <a:solidFill>
                  <a:srgbClr val="595959"/>
                </a:solidFill>
                <a:latin typeface="Arial Black"/>
                <a:cs typeface="Arial Black"/>
              </a:rPr>
              <a:t>Xcel</a:t>
            </a:r>
            <a:r>
              <a:rPr sz="1400" b="1" spc="-130" dirty="0">
                <a:solidFill>
                  <a:srgbClr val="595959"/>
                </a:solidFill>
                <a:latin typeface="Arial Black"/>
                <a:cs typeface="Arial Black"/>
              </a:rPr>
              <a:t> </a:t>
            </a:r>
            <a:r>
              <a:rPr sz="1400" b="1" dirty="0">
                <a:solidFill>
                  <a:srgbClr val="595959"/>
                </a:solidFill>
                <a:latin typeface="Arial Black"/>
                <a:cs typeface="Arial Black"/>
              </a:rPr>
              <a:t>Bids</a:t>
            </a:r>
            <a:endParaRPr sz="1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z="1500" b="1" dirty="0">
                <a:latin typeface="Arial Black"/>
                <a:cs typeface="Arial Black"/>
              </a:rPr>
              <a:t>$.030/kWh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04403" y="1918716"/>
            <a:ext cx="1100455" cy="262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dirty="0">
                <a:latin typeface="Arial Black"/>
                <a:cs typeface="Arial Black"/>
              </a:rPr>
              <a:t>$.029/kWh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836707" y="2168651"/>
            <a:ext cx="3674745" cy="66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dirty="0">
                <a:latin typeface="Arial Black"/>
                <a:cs typeface="Arial Black"/>
              </a:rPr>
              <a:t>$.025/kWh</a:t>
            </a:r>
            <a:endParaRPr sz="1500">
              <a:latin typeface="Arial Black"/>
              <a:cs typeface="Arial Black"/>
            </a:endParaRPr>
          </a:p>
          <a:p>
            <a:pPr marR="5080" algn="r">
              <a:lnSpc>
                <a:spcPct val="100000"/>
              </a:lnSpc>
              <a:spcBef>
                <a:spcPts val="1345"/>
              </a:spcBef>
            </a:pPr>
            <a:r>
              <a:rPr sz="1500" b="1" spc="-5" dirty="0">
                <a:latin typeface="Arial Black"/>
                <a:cs typeface="Arial Black"/>
              </a:rPr>
              <a:t>$</a:t>
            </a:r>
            <a:r>
              <a:rPr sz="1500" b="1" dirty="0">
                <a:latin typeface="Arial Black"/>
                <a:cs typeface="Arial Black"/>
              </a:rPr>
              <a:t>.</a:t>
            </a:r>
            <a:r>
              <a:rPr sz="1500" b="1" spc="-5" dirty="0">
                <a:latin typeface="Arial Black"/>
                <a:cs typeface="Arial Black"/>
              </a:rPr>
              <a:t>018/k</a:t>
            </a:r>
            <a:r>
              <a:rPr sz="1500" b="1" spc="50" dirty="0">
                <a:latin typeface="Arial Black"/>
                <a:cs typeface="Arial Black"/>
              </a:rPr>
              <a:t>W</a:t>
            </a:r>
            <a:r>
              <a:rPr sz="1500" b="1" dirty="0">
                <a:latin typeface="Arial Black"/>
                <a:cs typeface="Arial Black"/>
              </a:rPr>
              <a:t>h</a:t>
            </a:r>
            <a:endParaRPr sz="15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812" y="302309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4747" y="1"/>
                </a:lnTo>
              </a:path>
            </a:pathLst>
          </a:custGeom>
          <a:ln w="28575">
            <a:solidFill>
              <a:srgbClr val="F15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005" marR="5080">
              <a:lnSpc>
                <a:spcPts val="2620"/>
              </a:lnSpc>
            </a:pPr>
            <a:r>
              <a:rPr sz="2400" spc="-55" dirty="0"/>
              <a:t>Innovative </a:t>
            </a:r>
            <a:r>
              <a:rPr sz="2400" dirty="0"/>
              <a:t>&amp; </a:t>
            </a:r>
            <a:r>
              <a:rPr sz="2400" spc="-50" dirty="0"/>
              <a:t>Efficient </a:t>
            </a:r>
            <a:r>
              <a:rPr sz="2400" spc="-45" dirty="0"/>
              <a:t>End Uses</a:t>
            </a:r>
            <a:r>
              <a:rPr sz="2400" spc="-395" dirty="0"/>
              <a:t> </a:t>
            </a:r>
            <a:r>
              <a:rPr sz="2400" dirty="0"/>
              <a:t>–  </a:t>
            </a:r>
            <a:r>
              <a:rPr sz="2400" spc="-50" dirty="0"/>
              <a:t>Electrification </a:t>
            </a:r>
            <a:r>
              <a:rPr sz="2400" spc="-20" dirty="0"/>
              <a:t>Is</a:t>
            </a:r>
            <a:r>
              <a:rPr sz="2400" spc="-225" dirty="0"/>
              <a:t> </a:t>
            </a:r>
            <a:r>
              <a:rPr sz="2400" spc="-55" dirty="0"/>
              <a:t>Underway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1228344" y="1368822"/>
            <a:ext cx="3974591" cy="303553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3823" y="4513044"/>
            <a:ext cx="3081655" cy="1390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5" dirty="0">
                <a:latin typeface="Arial"/>
                <a:cs typeface="Arial"/>
              </a:rPr>
              <a:t>Photo credits: </a:t>
            </a:r>
            <a:r>
              <a:rPr sz="800" spc="10" dirty="0">
                <a:latin typeface="Arial"/>
                <a:cs typeface="Arial"/>
              </a:rPr>
              <a:t>EPA Energy </a:t>
            </a:r>
            <a:r>
              <a:rPr sz="800" spc="5" dirty="0">
                <a:latin typeface="Arial"/>
                <a:cs typeface="Arial"/>
              </a:rPr>
              <a:t>Star </a:t>
            </a:r>
            <a:r>
              <a:rPr sz="800" dirty="0">
                <a:latin typeface="Arial"/>
                <a:cs typeface="Arial"/>
              </a:rPr>
              <a:t>/ </a:t>
            </a:r>
            <a:r>
              <a:rPr sz="800" u="sng" spc="10" dirty="0">
                <a:solidFill>
                  <a:srgbClr val="0B2F4E"/>
                </a:solidFill>
                <a:latin typeface="Arial"/>
                <a:cs typeface="Arial"/>
              </a:rPr>
              <a:t>Cassandra</a:t>
            </a:r>
            <a:r>
              <a:rPr sz="800" u="sng" spc="80" dirty="0">
                <a:solidFill>
                  <a:srgbClr val="0B2F4E"/>
                </a:solidFill>
                <a:latin typeface="Arial"/>
                <a:cs typeface="Arial"/>
              </a:rPr>
              <a:t> </a:t>
            </a:r>
            <a:r>
              <a:rPr sz="800" u="sng" spc="5" dirty="0">
                <a:solidFill>
                  <a:srgbClr val="0B2F4E"/>
                </a:solidFill>
                <a:latin typeface="Arial"/>
                <a:cs typeface="Arial"/>
              </a:rPr>
              <a:t>Profita/OPB/EarthFix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66831" y="4767686"/>
            <a:ext cx="93345" cy="11112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600" dirty="0">
                <a:solidFill>
                  <a:srgbClr val="898989"/>
                </a:solidFill>
                <a:latin typeface="Arial"/>
                <a:cs typeface="Arial"/>
              </a:rPr>
              <a:t>8</a:t>
            </a:fld>
            <a:endParaRPr sz="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732" y="4781536"/>
            <a:ext cx="1240790" cy="11239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Regulatory Assistance Project</a:t>
            </a:r>
            <a:r>
              <a:rPr sz="600" spc="-2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(RAP)</a:t>
            </a:r>
            <a:r>
              <a:rPr sz="600" spc="-30" baseline="27777" dirty="0">
                <a:solidFill>
                  <a:srgbClr val="6A6A6A"/>
                </a:solidFill>
                <a:latin typeface="Arial"/>
                <a:cs typeface="Arial"/>
              </a:rPr>
              <a:t>®</a:t>
            </a:r>
            <a:endParaRPr sz="600" baseline="2777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635"/>
            <a:ext cx="6858000" cy="5139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550">
              <a:latin typeface="Times New Roman"/>
              <a:cs typeface="Times New Roman"/>
            </a:endParaRPr>
          </a:p>
          <a:p>
            <a:pPr marL="314960">
              <a:lnSpc>
                <a:spcPct val="100000"/>
              </a:lnSpc>
            </a:pP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Regulatory Assistance Project</a:t>
            </a:r>
            <a:r>
              <a:rPr sz="600" spc="-25" dirty="0">
                <a:solidFill>
                  <a:srgbClr val="6A6A6A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6A6A6A"/>
                </a:solidFill>
                <a:latin typeface="Arial"/>
                <a:cs typeface="Arial"/>
              </a:rPr>
              <a:t>(RAP)</a:t>
            </a:r>
            <a:r>
              <a:rPr sz="600" spc="-30" baseline="27777" dirty="0">
                <a:solidFill>
                  <a:srgbClr val="6A6A6A"/>
                </a:solidFill>
                <a:latin typeface="Arial"/>
                <a:cs typeface="Arial"/>
              </a:rPr>
              <a:t>®</a:t>
            </a:r>
            <a:endParaRPr sz="600" baseline="27777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7812" y="302309"/>
            <a:ext cx="575310" cy="0"/>
          </a:xfrm>
          <a:custGeom>
            <a:avLst/>
            <a:gdLst/>
            <a:ahLst/>
            <a:cxnLst/>
            <a:rect l="l" t="t" r="r" b="b"/>
            <a:pathLst>
              <a:path w="575310">
                <a:moveTo>
                  <a:pt x="0" y="0"/>
                </a:moveTo>
                <a:lnTo>
                  <a:pt x="574747" y="1"/>
                </a:lnTo>
              </a:path>
            </a:pathLst>
          </a:custGeom>
          <a:ln w="28575">
            <a:solidFill>
              <a:srgbClr val="F15A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635"/>
            <a:ext cx="6858000" cy="513886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1092</Words>
  <Application>Microsoft Macintosh PowerPoint</Application>
  <PresentationFormat>Custom</PresentationFormat>
  <Paragraphs>757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Arial Black</vt:lpstr>
      <vt:lpstr>Arial-BoldItalicMT</vt:lpstr>
      <vt:lpstr>Calibri</vt:lpstr>
      <vt:lpstr>Georgia</vt:lpstr>
      <vt:lpstr>Times New Roman</vt:lpstr>
      <vt:lpstr>Office Theme</vt:lpstr>
      <vt:lpstr>Beneficial Electrification:  The Basics</vt:lpstr>
      <vt:lpstr>Introduction</vt:lpstr>
      <vt:lpstr>PowerPoint Presentation</vt:lpstr>
      <vt:lpstr>Fuel Choice – 1989</vt:lpstr>
      <vt:lpstr>Fuel Choice Today</vt:lpstr>
      <vt:lpstr>December, 2017 Xcel bid median prices $/kWh</vt:lpstr>
      <vt:lpstr>Existing plants vs. Excel bids</vt:lpstr>
      <vt:lpstr>Innovative &amp; Efficient End Uses –  Electrification Is Underway</vt:lpstr>
      <vt:lpstr>PowerPoint Presentation</vt:lpstr>
      <vt:lpstr>Efficient Building  Code</vt:lpstr>
      <vt:lpstr>High-efficiency  Heat Pump with  Air Exchangers</vt:lpstr>
      <vt:lpstr>Ice Storage</vt:lpstr>
      <vt:lpstr>Smart  Thermostat</vt:lpstr>
      <vt:lpstr>Grid-Integrated,  Heat-pump  Water Heater</vt:lpstr>
      <vt:lpstr>Solar PV</vt:lpstr>
      <vt:lpstr>Battery Storage</vt:lpstr>
      <vt:lpstr>Smart Charging  Electric Vehicles</vt:lpstr>
      <vt:lpstr>Smart Appliances</vt:lpstr>
      <vt:lpstr>Still Connected to  the Grid</vt:lpstr>
      <vt:lpstr>PowerPoint Presentation</vt:lpstr>
      <vt:lpstr>What’s “Beneficial  Electrification”?</vt:lpstr>
      <vt:lpstr>Beneficial Electrification (BE)  Better Positions Utilities for the  Future</vt:lpstr>
      <vt:lpstr>Operationalizing Beneficial  Electrification</vt:lpstr>
      <vt:lpstr>New RAP paper to help regulators:</vt:lpstr>
      <vt:lpstr>1. Put Efficiency First</vt:lpstr>
      <vt:lpstr>Efficiency Across Fuel Types</vt:lpstr>
      <vt:lpstr>2. Recognize the Value of Flexible  Load for Grid Operations</vt:lpstr>
      <vt:lpstr>Value of Flexibility for Integrating  Renewable Energy</vt:lpstr>
      <vt:lpstr>3. Understand the Emissions Effects  of Changes in Load</vt:lpstr>
      <vt:lpstr>The Grid Is Getting Cleaner</vt:lpstr>
      <vt:lpstr>4. Use Emissions Efficiency as  One Measure of Beneficial  Electrification</vt:lpstr>
      <vt:lpstr>5. Measure Life Matters</vt:lpstr>
      <vt:lpstr>6. Design Rates to Encourage  Beneficial Electrification</vt:lpstr>
      <vt:lpstr>TOU Rates Can Focus on System  Peak</vt:lpstr>
      <vt:lpstr>Price Can Influence When EVs Are  Charged</vt:lpstr>
      <vt:lpstr>PowerPoint Presentation</vt:lpstr>
      <vt:lpstr>Develop Your Policy Framework</vt:lpstr>
      <vt:lpstr>Some Final Thoughts</vt:lpstr>
      <vt:lpstr>If It’s Not Beneficial Then Don’t Do It</vt:lpstr>
      <vt:lpstr>Beneficial Electrification Resources  from RAP</vt:lpstr>
      <vt:lpstr>About RAP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Beneficial Electrification:  The Basics</dc:title>
  <cp:lastModifiedBy>Jessica Shipley</cp:lastModifiedBy>
  <cp:revision>1</cp:revision>
  <dcterms:created xsi:type="dcterms:W3CDTF">2018-09-25T14:21:26Z</dcterms:created>
  <dcterms:modified xsi:type="dcterms:W3CDTF">2018-09-25T18:22:08Z</dcterms:modified>
</cp:coreProperties>
</file>