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6" r:id="rId5"/>
    <p:sldId id="272" r:id="rId6"/>
    <p:sldId id="274" r:id="rId7"/>
    <p:sldId id="273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D"/>
    <a:srgbClr val="00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3635" autoAdjust="0"/>
  </p:normalViewPr>
  <p:slideViewPr>
    <p:cSldViewPr snapToGrid="0">
      <p:cViewPr varScale="1">
        <p:scale>
          <a:sx n="114" d="100"/>
          <a:sy n="114" d="100"/>
        </p:scale>
        <p:origin x="19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409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9A255-1DCD-4688-9567-E1A82B1939F1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D2611-1AFE-4393-917A-CC9F702A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43BA7-AF45-40CF-97D4-30A2EB505A03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5335-C87C-48DB-8FB6-BDFFED20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87437"/>
          </a:xfrm>
        </p:spPr>
        <p:txBody>
          <a:bodyPr anchor="b">
            <a:noAutofit/>
          </a:bodyPr>
          <a:lstStyle>
            <a:lvl1pPr algn="l">
              <a:lnSpc>
                <a:spcPts val="3120"/>
              </a:lnSpc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98078"/>
            <a:ext cx="7787640" cy="1056322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None/>
              <a:defRPr lang="en-US" sz="24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1" y="6498992"/>
            <a:ext cx="5060950" cy="393192"/>
          </a:xfrm>
        </p:spPr>
        <p:txBody>
          <a:bodyPr/>
          <a:lstStyle>
            <a:lvl1pPr algn="r">
              <a:defRPr lang="en-US" sz="1000" b="0" i="0" u="none" strike="noStrike" baseline="0" smtClean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9270" y="6458672"/>
            <a:ext cx="419433" cy="393192"/>
          </a:xfrm>
        </p:spPr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76645" y="3674377"/>
            <a:ext cx="7811530" cy="51868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76645" y="4205718"/>
            <a:ext cx="7811530" cy="15031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1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923785" y="297974"/>
            <a:ext cx="2113124" cy="653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44318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48572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1" y="273260"/>
            <a:ext cx="2290118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24" y="2547257"/>
            <a:ext cx="8392305" cy="1665515"/>
          </a:xfrm>
        </p:spPr>
        <p:txBody>
          <a:bodyPr>
            <a:normAutofit/>
          </a:bodyPr>
          <a:lstStyle>
            <a:lvl1pPr marL="171450" indent="-171450">
              <a:lnSpc>
                <a:spcPts val="3200"/>
              </a:lnSpc>
              <a:buFont typeface="Arial" panose="020B0604020202020204" pitchFamily="34" charset="0"/>
              <a:buChar char=" 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8469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87" y="365127"/>
            <a:ext cx="4256313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970" y="1319753"/>
            <a:ext cx="4256315" cy="485721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163286" y="359229"/>
            <a:ext cx="4354285" cy="583474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411561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8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36079" cy="653446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08" y="1941534"/>
            <a:ext cx="2287529" cy="3989390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2143" y="1418116"/>
            <a:ext cx="5676907" cy="539523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6329" y="1959278"/>
            <a:ext cx="5856516" cy="3958092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2" y="273260"/>
            <a:ext cx="2290118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11367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43" y="273260"/>
            <a:ext cx="2298356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140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1400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23" y="273260"/>
            <a:ext cx="2211976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9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6" y="365127"/>
            <a:ext cx="6303128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87330" y="1303409"/>
            <a:ext cx="8142669" cy="4828450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buClr>
                <a:schemeClr val="tx2"/>
              </a:buClr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05" y="273260"/>
            <a:ext cx="2306594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325" y="1145894"/>
            <a:ext cx="8284456" cy="5031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381" y="6498993"/>
            <a:ext cx="5577840" cy="390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017" y="6498992"/>
            <a:ext cx="395222" cy="393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9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4" r:id="rId4"/>
    <p:sldLayoutId id="2147483665" r:id="rId5"/>
    <p:sldLayoutId id="2147483663" r:id="rId6"/>
    <p:sldLayoutId id="2147483664" r:id="rId7"/>
    <p:sldLayoutId id="2147483675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ts val="26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New Hampshire Cost-Effectiveness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Hampshire Benefit/Cost Working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www.synapse-energy.com  |  ©2019 Synapse Energy Economics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March 13, 2019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Tim Woolf</a:t>
            </a:r>
          </a:p>
        </p:txBody>
      </p:sp>
    </p:spTree>
    <p:extLst>
      <p:ext uri="{BB962C8B-B14F-4D97-AF65-F5344CB8AC3E}">
        <p14:creationId xmlns:p14="http://schemas.microsoft.com/office/powerpoint/2010/main" val="7988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769473-EF8E-4C23-871E-F451034A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A9E385-DF69-4F9F-8B07-ABC341A6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NSPM 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CF299-6B57-4625-82F0-E8E6DBFEC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Overview of study</a:t>
            </a:r>
          </a:p>
          <a:p>
            <a:pPr lvl="1"/>
            <a:r>
              <a:rPr lang="en-US" sz="2000" dirty="0"/>
              <a:t>First task: review of NH EE cost-effectiveness policies</a:t>
            </a:r>
          </a:p>
          <a:p>
            <a:pPr lvl="2"/>
            <a:r>
              <a:rPr lang="en-US" sz="1800" dirty="0"/>
              <a:t>Introduce policy table</a:t>
            </a:r>
          </a:p>
          <a:p>
            <a:pPr lvl="2"/>
            <a:r>
              <a:rPr lang="en-US" sz="1800" dirty="0"/>
              <a:t>Request stakeholder inputs prior to next BC WG meeting</a:t>
            </a:r>
          </a:p>
          <a:p>
            <a:pPr lvl="1"/>
            <a:r>
              <a:rPr lang="en-US" sz="2000" dirty="0"/>
              <a:t>Description of other tasks</a:t>
            </a:r>
          </a:p>
          <a:p>
            <a:pPr lvl="1"/>
            <a:r>
              <a:rPr lang="en-US" sz="2000" dirty="0"/>
              <a:t>Timeline of meetings and Synapse tasks</a:t>
            </a:r>
          </a:p>
          <a:p>
            <a:pPr lvl="1"/>
            <a:r>
              <a:rPr lang="en-US" sz="2000" dirty="0"/>
              <a:t>Overview of the report</a:t>
            </a:r>
          </a:p>
          <a:p>
            <a:pPr lvl="1"/>
            <a:r>
              <a:rPr lang="en-US" sz="2000" dirty="0"/>
              <a:t>Next meeting</a:t>
            </a:r>
          </a:p>
          <a:p>
            <a:pPr lvl="2"/>
            <a:r>
              <a:rPr lang="en-US" sz="1800" dirty="0"/>
              <a:t>Agenda</a:t>
            </a:r>
          </a:p>
          <a:p>
            <a:pPr lvl="2"/>
            <a:r>
              <a:rPr lang="en-US" sz="1800" dirty="0"/>
              <a:t>Seeking comments in advance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43E09-31F8-4781-8667-64A68BAA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140A542-26CD-4264-ADC6-D77A337205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3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5149E4-634A-4C15-857C-BA87FF56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1BAD62-016A-413C-B13E-EB4240DE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BAE9A-F4BD-4336-B298-542344F5D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323546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State Energy Strategy (RSA 4-E:1, II):</a:t>
            </a:r>
          </a:p>
          <a:p>
            <a:pPr marL="342900" lvl="1" indent="0">
              <a:buNone/>
            </a:pPr>
            <a:r>
              <a:rPr lang="en-US" i="1" dirty="0"/>
              <a:t>The strategy shall include a review of all state policies related to energy, including the issues in paragraph I, and recommendations for policy changes and priorities necessary to </a:t>
            </a:r>
            <a:r>
              <a:rPr lang="en-US" b="1" i="1" dirty="0"/>
              <a:t>ensure the reliability, safety, fuel diversity, and affordability of New Hampshire's energy sources, while protecting natural, historic, and aesthetic resources and encouraging local and renewable energy resources</a:t>
            </a:r>
            <a:r>
              <a:rPr lang="en-US" i="1" dirty="0"/>
              <a:t>. The strategy shall also include consideration of the extent to which demand-side measures including efficiency, conservation, demand response, and load management can cost-effectively meet the state's energy needs, and proposals to increase the use of such demand resources to reduce energy costs and increase </a:t>
            </a:r>
            <a:r>
              <a:rPr lang="en-US" b="1" i="1" dirty="0"/>
              <a:t>economic benefits to the state.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F73B1-B546-4B21-A323-4202C5B9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B12FFF-7202-4BFE-AFAF-FAF017F4AC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898D44-54FE-464E-877C-72B2F8ACB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4663440"/>
            <a:ext cx="731966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8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CC18E4-FF9E-49B8-8744-0CEFFD6E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B8F5D5-9E90-4118-B0FE-47C5B8F9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Timeline of meetings and Synapse tasks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B92C4-F5A1-4DBB-8ABF-43E7292E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927F7-A68D-4B95-94FF-7588425502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41E6DD3-CA63-4DDC-860D-1ED5BA37DD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3878"/>
          <a:stretch/>
        </p:blipFill>
        <p:spPr>
          <a:xfrm>
            <a:off x="640078" y="1371600"/>
            <a:ext cx="794312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5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34E090-2ABF-4739-B2D5-F28341FF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CF0CE1-FE2D-4739-95D8-6B6AC015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Cost-Effectiveness Test and Application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45835-DF35-419C-B1B5-D995FD94D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756F82-BDCE-4607-BB3B-B512E49B8D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0B0D21E-FD75-4E43-AB3F-16EC47F11F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087" y="1280160"/>
            <a:ext cx="8119051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2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761858-5745-4375-B8CC-88CAC4F2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B94F94-CDD1-44C1-8C31-5ABBD455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Utility System Costs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2DCF94D-2E5E-4D6E-9E67-1E0C6A64D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080" y="1280160"/>
            <a:ext cx="7996195" cy="31089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6FEA9-FEC4-4403-A73B-812BFCAB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3B1E3E-812B-4761-910D-941749C407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5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EB32C1-1B88-465D-B03A-D680F860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3233D5-904A-43A8-AC52-D5128FC6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Utility System Benefits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C427BBC-496A-43C1-AD84-283668C5F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679" y="1188720"/>
            <a:ext cx="5709488" cy="530352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D5FA9-EC41-4C41-8CDE-18B5D82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1675BF-2DDE-4345-AC2F-68502C4AD6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5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F5160-1425-47B1-8757-735DE235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1E16-5A86-4BB1-A994-AE9047F0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Non-Utility System Impacts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7139B-160F-4493-AC5A-A31C610B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E41811-A88C-42B8-A6D0-A699C7633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AEB29AA-2E32-416A-9A5E-6BA6014CB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39" y="1188720"/>
            <a:ext cx="695460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8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F5160-1425-47B1-8757-735DE235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1E16-5A86-4BB1-A994-AE9047F0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5" y="365127"/>
            <a:ext cx="7292047" cy="653446"/>
          </a:xfrm>
        </p:spPr>
        <p:txBody>
          <a:bodyPr>
            <a:normAutofit/>
          </a:bodyPr>
          <a:lstStyle/>
          <a:p>
            <a:r>
              <a:rPr lang="en-US" dirty="0"/>
              <a:t>Non-Utility System Impacts (continued)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7139B-160F-4493-AC5A-A31C610B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©2019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E41811-A88C-42B8-A6D0-A699C7633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3CEB930-3537-477C-93A7-7BB446C83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40" y="1188720"/>
            <a:ext cx="671576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904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PT">
  <a:themeElements>
    <a:clrScheme name="Custom 27">
      <a:dk1>
        <a:sysClr val="windowText" lastClr="000000"/>
      </a:dk1>
      <a:lt1>
        <a:sysClr val="window" lastClr="FFFFFF"/>
      </a:lt1>
      <a:dk2>
        <a:srgbClr val="2D3991"/>
      </a:dk2>
      <a:lt2>
        <a:srgbClr val="717073"/>
      </a:lt2>
      <a:accent1>
        <a:srgbClr val="5B9BD5"/>
      </a:accent1>
      <a:accent2>
        <a:srgbClr val="ED7D31"/>
      </a:accent2>
      <a:accent3>
        <a:srgbClr val="595959"/>
      </a:accent3>
      <a:accent4>
        <a:srgbClr val="EEB111"/>
      </a:accent4>
      <a:accent5>
        <a:srgbClr val="00549E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rgy Guide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PPT" id="{9445D258-21FB-43F6-BDFA-8815AF386FAE}" vid="{9317CD09-8624-42B9-A6DC-103AA589C5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F78587022F4419013A8A07848007E" ma:contentTypeVersion="1" ma:contentTypeDescription="Create a new document." ma:contentTypeScope="" ma:versionID="117763a7aba4069641c326733236adf9">
  <xsd:schema xmlns:xsd="http://www.w3.org/2001/XMLSchema" xmlns:xs="http://www.w3.org/2001/XMLSchema" xmlns:p="http://schemas.microsoft.com/office/2006/metadata/properties" xmlns:ns2="4b54f95a-c392-4915-b50c-618f44f31247" targetNamespace="http://schemas.microsoft.com/office/2006/metadata/properties" ma:root="true" ma:fieldsID="1fbff1f4a39622302fe098e13c6d823d" ns2:_="">
    <xsd:import namespace="4b54f95a-c392-4915-b50c-618f44f312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4f95a-c392-4915-b50c-618f44f312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Pre-review Notes"/>
                        <xsd:enumeration value="Completed Review Forms"/>
                        <xsd:enumeration value="Completed Review Notes"/>
                        <xsd:enumeration value="Planning"/>
                        <xsd:enumeration value="Analysis"/>
                        <xsd:enumeration value="Orientation Scheduling and Tracking"/>
                        <xsd:enumeration value="Orientation Materials"/>
                        <xsd:enumeration value="Orientation Process Planning"/>
                        <xsd:enumeration value="Consulting Skills"/>
                        <xsd:enumeration value="Newbie Buddy Program"/>
                        <xsd:enumeration value="Consulting Skills Training"/>
                        <xsd:enumeration value="Excel Training"/>
                        <xsd:enumeration value="First Day Schedule"/>
                        <xsd:enumeration value="Admin Logistic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4b54f95a-c392-4915-b50c-618f44f31247"/>
  </documentManagement>
</p:properties>
</file>

<file path=customXml/itemProps1.xml><?xml version="1.0" encoding="utf-8"?>
<ds:datastoreItem xmlns:ds="http://schemas.openxmlformats.org/officeDocument/2006/customXml" ds:itemID="{B74BCE88-2A84-4744-B719-B2F802A6AD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D6E978-C854-4E3F-A2FE-C0BAB0373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54f95a-c392-4915-b50c-618f44f312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8F8960-D074-4426-8C35-83A9A987A36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4b54f95a-c392-4915-b50c-618f44f31247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387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template - PPT</vt:lpstr>
      <vt:lpstr>Current New Hampshire Cost-Effectiveness Test</vt:lpstr>
      <vt:lpstr>NSPM Discussion</vt:lpstr>
      <vt:lpstr>Policy Example</vt:lpstr>
      <vt:lpstr>Timeline of meetings and Synapse tasks</vt:lpstr>
      <vt:lpstr>Current Cost-Effectiveness Test and Application</vt:lpstr>
      <vt:lpstr>Current Utility System Costs</vt:lpstr>
      <vt:lpstr>Current Utility System Benefits</vt:lpstr>
      <vt:lpstr>Non-Utility System Impacts</vt:lpstr>
      <vt:lpstr>Non-Utility System Impacts (continued)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Sarah Kuschner</dc:creator>
  <cp:lastModifiedBy>Erin Malone</cp:lastModifiedBy>
  <cp:revision>12</cp:revision>
  <dcterms:created xsi:type="dcterms:W3CDTF">2015-02-03T20:49:10Z</dcterms:created>
  <dcterms:modified xsi:type="dcterms:W3CDTF">2019-03-13T21:50:06Z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0x010100695F78587022F4419013A8A07848007E</vt:lpwstr>
  </property>
</Properties>
</file>