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54"/>
  </p:notesMasterIdLst>
  <p:handoutMasterIdLst>
    <p:handoutMasterId r:id="rId55"/>
  </p:handoutMasterIdLst>
  <p:sldIdLst>
    <p:sldId id="256" r:id="rId2"/>
    <p:sldId id="325" r:id="rId3"/>
    <p:sldId id="326" r:id="rId4"/>
    <p:sldId id="327" r:id="rId5"/>
    <p:sldId id="328" r:id="rId6"/>
    <p:sldId id="329" r:id="rId7"/>
    <p:sldId id="300" r:id="rId8"/>
    <p:sldId id="309" r:id="rId9"/>
    <p:sldId id="270" r:id="rId10"/>
    <p:sldId id="271" r:id="rId11"/>
    <p:sldId id="348" r:id="rId12"/>
    <p:sldId id="272" r:id="rId13"/>
    <p:sldId id="273" r:id="rId14"/>
    <p:sldId id="355" r:id="rId15"/>
    <p:sldId id="304" r:id="rId16"/>
    <p:sldId id="303" r:id="rId17"/>
    <p:sldId id="334" r:id="rId18"/>
    <p:sldId id="336" r:id="rId19"/>
    <p:sldId id="337" r:id="rId20"/>
    <p:sldId id="351" r:id="rId21"/>
    <p:sldId id="338" r:id="rId22"/>
    <p:sldId id="339" r:id="rId23"/>
    <p:sldId id="340" r:id="rId24"/>
    <p:sldId id="341" r:id="rId25"/>
    <p:sldId id="342" r:id="rId26"/>
    <p:sldId id="359" r:id="rId27"/>
    <p:sldId id="358" r:id="rId28"/>
    <p:sldId id="354" r:id="rId29"/>
    <p:sldId id="275" r:id="rId30"/>
    <p:sldId id="343" r:id="rId31"/>
    <p:sldId id="344" r:id="rId32"/>
    <p:sldId id="345" r:id="rId33"/>
    <p:sldId id="353" r:id="rId34"/>
    <p:sldId id="356" r:id="rId35"/>
    <p:sldId id="357" r:id="rId36"/>
    <p:sldId id="346" r:id="rId37"/>
    <p:sldId id="347" r:id="rId38"/>
    <p:sldId id="277" r:id="rId39"/>
    <p:sldId id="278" r:id="rId40"/>
    <p:sldId id="305" r:id="rId41"/>
    <p:sldId id="280" r:id="rId42"/>
    <p:sldId id="279" r:id="rId43"/>
    <p:sldId id="311" r:id="rId44"/>
    <p:sldId id="312" r:id="rId45"/>
    <p:sldId id="314" r:id="rId46"/>
    <p:sldId id="315" r:id="rId47"/>
    <p:sldId id="292" r:id="rId48"/>
    <p:sldId id="316" r:id="rId49"/>
    <p:sldId id="317" r:id="rId50"/>
    <p:sldId id="322" r:id="rId51"/>
    <p:sldId id="323" r:id="rId52"/>
    <p:sldId id="2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ichals" initials="JM"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showGuides="1">
      <p:cViewPr varScale="1">
        <p:scale>
          <a:sx n="70" d="100"/>
          <a:sy n="70" d="100"/>
        </p:scale>
        <p:origin x="414" y="60"/>
      </p:cViewPr>
      <p:guideLst>
        <p:guide orient="horz" pos="2160"/>
        <p:guide pos="2880"/>
      </p:guideLst>
    </p:cSldViewPr>
  </p:slideViewPr>
  <p:notesTextViewPr>
    <p:cViewPr>
      <p:scale>
        <a:sx n="1" d="1"/>
        <a:sy n="1" d="1"/>
      </p:scale>
      <p:origin x="0" y="0"/>
    </p:cViewPr>
  </p:notesTextViewPr>
  <p:sorterViewPr>
    <p:cViewPr varScale="1">
      <p:scale>
        <a:sx n="1" d="1"/>
        <a:sy n="1" d="1"/>
      </p:scale>
      <p:origin x="0" y="-4608"/>
    </p:cViewPr>
  </p:sorterViewPr>
  <p:notesViewPr>
    <p:cSldViewPr snapToGrid="0">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hyperlink" Target="http://www.nationalefficiencyscreening.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A70A1-08D0-4175-A014-8AE150488D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8F896A-5977-407A-A6AE-B583D2DA2C93}">
      <dgm:prSet custT="1"/>
      <dgm:spPr>
        <a:xfrm>
          <a:off x="0" y="1343"/>
          <a:ext cx="2875990" cy="1830310"/>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165100" indent="0" algn="l"/>
          <a:r>
            <a:rPr lang="en-US" sz="2800" b="1" dirty="0">
              <a:solidFill>
                <a:sysClr val="window" lastClr="FFFFFF"/>
              </a:solidFill>
              <a:latin typeface="+mj-lt"/>
              <a:ea typeface="+mn-ea"/>
              <a:cs typeface="+mn-cs"/>
            </a:rPr>
            <a:t>NSPM Stakeholders</a:t>
          </a:r>
          <a:endParaRPr lang="en-US" sz="2800" dirty="0">
            <a:solidFill>
              <a:sysClr val="window" lastClr="FFFFFF"/>
            </a:solidFill>
            <a:latin typeface="+mj-lt"/>
            <a:ea typeface="+mn-ea"/>
            <a:cs typeface="+mn-cs"/>
          </a:endParaRPr>
        </a:p>
      </dgm:t>
    </dgm:pt>
    <dgm:pt modelId="{4B798F3B-6C7D-4D4E-953D-9E4DEDB39A71}" type="parTrans" cxnId="{BC3E7968-0BA1-441E-876E-3C39CE7E369D}">
      <dgm:prSet/>
      <dgm:spPr/>
      <dgm:t>
        <a:bodyPr/>
        <a:lstStyle/>
        <a:p>
          <a:endParaRPr lang="en-US"/>
        </a:p>
      </dgm:t>
    </dgm:pt>
    <dgm:pt modelId="{7A7CDAEB-2377-4D36-B686-63B93F73DE72}" type="sibTrans" cxnId="{BC3E7968-0BA1-441E-876E-3C39CE7E369D}">
      <dgm:prSet/>
      <dgm:spPr/>
      <dgm:t>
        <a:bodyPr/>
        <a:lstStyle/>
        <a:p>
          <a:endParaRPr lang="en-US"/>
        </a:p>
      </dgm:t>
    </dgm:pt>
    <dgm:pt modelId="{874C0EFF-B228-41FC-887A-C5BD044932CC}">
      <dgm:prSet custT="1"/>
      <dgm:spPr>
        <a:xfrm rot="5400000">
          <a:off x="4747056" y="-1639937"/>
          <a:ext cx="1370740"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National Efficiency Screening Project (NESP) includes stakeholders working to improve EE cost-effectiveness.</a:t>
          </a:r>
        </a:p>
      </dgm:t>
    </dgm:pt>
    <dgm:pt modelId="{55B635E6-2B22-45A4-BE32-AD463A9FC4B3}" type="parTrans" cxnId="{78F7D016-EC49-44B5-88FF-7F8B97F536FC}">
      <dgm:prSet/>
      <dgm:spPr/>
      <dgm:t>
        <a:bodyPr/>
        <a:lstStyle/>
        <a:p>
          <a:endParaRPr lang="en-US"/>
        </a:p>
      </dgm:t>
    </dgm:pt>
    <dgm:pt modelId="{29F738D8-8E40-4D35-A4F5-06F43E22E94D}" type="sibTrans" cxnId="{78F7D016-EC49-44B5-88FF-7F8B97F536FC}">
      <dgm:prSet/>
      <dgm:spPr/>
      <dgm:t>
        <a:bodyPr/>
        <a:lstStyle/>
        <a:p>
          <a:endParaRPr lang="en-US"/>
        </a:p>
      </dgm:t>
    </dgm:pt>
    <dgm:pt modelId="{ABA2DD21-1A66-42B5-B65F-832D4E98C140}">
      <dgm:prSet custT="1"/>
      <dgm:spPr>
        <a:xfrm rot="5400000">
          <a:off x="4747056" y="-1639937"/>
          <a:ext cx="1370740"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Over 75 organizations representing a range of perspectives.</a:t>
          </a:r>
        </a:p>
      </dgm:t>
    </dgm:pt>
    <dgm:pt modelId="{8380354E-9AF7-465E-B174-2344D4CABB98}" type="parTrans" cxnId="{B327158D-159B-4FC0-BF13-3CBBD357A91C}">
      <dgm:prSet/>
      <dgm:spPr/>
      <dgm:t>
        <a:bodyPr/>
        <a:lstStyle/>
        <a:p>
          <a:endParaRPr lang="en-US"/>
        </a:p>
      </dgm:t>
    </dgm:pt>
    <dgm:pt modelId="{7A5DD5D2-FFEB-4AD3-87B0-D4235BC904F1}" type="sibTrans" cxnId="{B327158D-159B-4FC0-BF13-3CBBD357A91C}">
      <dgm:prSet/>
      <dgm:spPr/>
      <dgm:t>
        <a:bodyPr/>
        <a:lstStyle/>
        <a:p>
          <a:endParaRPr lang="en-US"/>
        </a:p>
      </dgm:t>
    </dgm:pt>
    <dgm:pt modelId="{DE8241E2-2335-4094-A495-0237257CCAFC}">
      <dgm:prSet custT="1"/>
      <dgm:spPr>
        <a:xfrm>
          <a:off x="0" y="1991813"/>
          <a:ext cx="2875990" cy="2746842"/>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165100" indent="0" algn="l"/>
          <a:r>
            <a:rPr lang="en-US" sz="2800" b="1" kern="1200" dirty="0">
              <a:solidFill>
                <a:prstClr val="white"/>
              </a:solidFill>
              <a:latin typeface="+mj-lt"/>
              <a:ea typeface="+mn-ea"/>
              <a:cs typeface="+mn-cs"/>
            </a:rPr>
            <a:t>NSPM Authors  </a:t>
          </a:r>
        </a:p>
      </dgm:t>
    </dgm:pt>
    <dgm:pt modelId="{46DAA420-666F-46BB-BBFF-CAC18C910CF3}" type="parTrans" cxnId="{8E3095D2-851D-4470-964F-E696998F3AD6}">
      <dgm:prSet/>
      <dgm:spPr/>
      <dgm:t>
        <a:bodyPr/>
        <a:lstStyle/>
        <a:p>
          <a:endParaRPr lang="en-US"/>
        </a:p>
      </dgm:t>
    </dgm:pt>
    <dgm:pt modelId="{F929A04B-9361-4137-9015-FDD0418D7E31}" type="sibTrans" cxnId="{8E3095D2-851D-4470-964F-E696998F3AD6}">
      <dgm:prSet/>
      <dgm:spPr/>
      <dgm:t>
        <a:bodyPr/>
        <a:lstStyle/>
        <a:p>
          <a:endParaRPr lang="en-US"/>
        </a:p>
      </dgm:t>
    </dgm:pt>
    <dgm:pt modelId="{1060BB51-6BD5-4D45-8D7C-841AA29E75C5}">
      <dgm:prSet custT="1"/>
      <dgm:spPr>
        <a:xfrm rot="5400000">
          <a:off x="4427978" y="808799"/>
          <a:ext cx="2008895"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Tim Woolf, Synapse Energy Economics</a:t>
          </a:r>
        </a:p>
      </dgm:t>
    </dgm:pt>
    <dgm:pt modelId="{D75C942D-A1ED-444E-A387-6190AC29AB59}" type="parTrans" cxnId="{3FE5214C-9EBD-494A-860A-E0B3065B8D30}">
      <dgm:prSet/>
      <dgm:spPr/>
      <dgm:t>
        <a:bodyPr/>
        <a:lstStyle/>
        <a:p>
          <a:endParaRPr lang="en-US"/>
        </a:p>
      </dgm:t>
    </dgm:pt>
    <dgm:pt modelId="{EE1F6EB2-0469-4E05-A81D-D9B30277147A}" type="sibTrans" cxnId="{3FE5214C-9EBD-494A-860A-E0B3065B8D30}">
      <dgm:prSet/>
      <dgm:spPr/>
      <dgm:t>
        <a:bodyPr/>
        <a:lstStyle/>
        <a:p>
          <a:endParaRPr lang="en-US"/>
        </a:p>
      </dgm:t>
    </dgm:pt>
    <dgm:pt modelId="{1B290EE4-875E-4A05-A0D9-FA5C0D92DE72}">
      <dgm:prSet custT="1"/>
      <dgm:spPr>
        <a:xfrm rot="5400000">
          <a:off x="4427978" y="808799"/>
          <a:ext cx="2008895"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Chris </a:t>
          </a:r>
          <a:r>
            <a:rPr lang="en-US" sz="1800" dirty="0" err="1">
              <a:solidFill>
                <a:sysClr val="windowText" lastClr="000000">
                  <a:lumMod val="95000"/>
                  <a:lumOff val="5000"/>
                </a:sysClr>
              </a:solidFill>
              <a:latin typeface="+mj-lt"/>
              <a:ea typeface="+mn-ea"/>
              <a:cs typeface="+mn-cs"/>
            </a:rPr>
            <a:t>Neme</a:t>
          </a:r>
          <a:r>
            <a:rPr lang="en-US" sz="1800" dirty="0">
              <a:solidFill>
                <a:sysClr val="windowText" lastClr="000000">
                  <a:lumMod val="95000"/>
                  <a:lumOff val="5000"/>
                </a:sysClr>
              </a:solidFill>
              <a:latin typeface="+mj-lt"/>
              <a:ea typeface="+mn-ea"/>
              <a:cs typeface="+mn-cs"/>
            </a:rPr>
            <a:t>, Energy Futures Group</a:t>
          </a:r>
        </a:p>
      </dgm:t>
    </dgm:pt>
    <dgm:pt modelId="{00919E60-019B-4DAF-B6EC-9AE73D0E5D7E}" type="parTrans" cxnId="{BA295A9F-7825-4ECB-9C3F-CB81B2F3AE6E}">
      <dgm:prSet/>
      <dgm:spPr/>
      <dgm:t>
        <a:bodyPr/>
        <a:lstStyle/>
        <a:p>
          <a:endParaRPr lang="en-US"/>
        </a:p>
      </dgm:t>
    </dgm:pt>
    <dgm:pt modelId="{D89007AC-457A-40FF-A037-9C7A18C558D0}" type="sibTrans" cxnId="{BA295A9F-7825-4ECB-9C3F-CB81B2F3AE6E}">
      <dgm:prSet/>
      <dgm:spPr/>
      <dgm:t>
        <a:bodyPr/>
        <a:lstStyle/>
        <a:p>
          <a:endParaRPr lang="en-US"/>
        </a:p>
      </dgm:t>
    </dgm:pt>
    <dgm:pt modelId="{4A91769A-881C-4A54-86DA-854E4E4A63FD}">
      <dgm:prSet custT="1"/>
      <dgm:spPr>
        <a:xfrm rot="5400000">
          <a:off x="4427978" y="808799"/>
          <a:ext cx="2008895"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Marty </a:t>
          </a:r>
          <a:r>
            <a:rPr lang="en-US" sz="1800" dirty="0" err="1">
              <a:solidFill>
                <a:sysClr val="windowText" lastClr="000000">
                  <a:lumMod val="95000"/>
                  <a:lumOff val="5000"/>
                </a:sysClr>
              </a:solidFill>
              <a:latin typeface="+mj-lt"/>
              <a:ea typeface="+mn-ea"/>
              <a:cs typeface="+mn-cs"/>
            </a:rPr>
            <a:t>Kushler</a:t>
          </a:r>
          <a:r>
            <a:rPr lang="en-US" sz="1800" dirty="0">
              <a:solidFill>
                <a:sysClr val="windowText" lastClr="000000">
                  <a:lumMod val="95000"/>
                  <a:lumOff val="5000"/>
                </a:sysClr>
              </a:solidFill>
              <a:latin typeface="+mj-lt"/>
              <a:ea typeface="+mn-ea"/>
              <a:cs typeface="+mn-cs"/>
            </a:rPr>
            <a:t>, ACEEE</a:t>
          </a:r>
        </a:p>
      </dgm:t>
    </dgm:pt>
    <dgm:pt modelId="{0F5BF75E-5770-4C2A-BD3F-32922D8E4D2C}" type="parTrans" cxnId="{8416F672-533D-4282-AA2F-9A634A5B4928}">
      <dgm:prSet/>
      <dgm:spPr/>
      <dgm:t>
        <a:bodyPr/>
        <a:lstStyle/>
        <a:p>
          <a:endParaRPr lang="en-US"/>
        </a:p>
      </dgm:t>
    </dgm:pt>
    <dgm:pt modelId="{433BC558-03B2-4BD0-AB54-14045A9AF75B}" type="sibTrans" cxnId="{8416F672-533D-4282-AA2F-9A634A5B4928}">
      <dgm:prSet/>
      <dgm:spPr/>
      <dgm:t>
        <a:bodyPr/>
        <a:lstStyle/>
        <a:p>
          <a:endParaRPr lang="en-US"/>
        </a:p>
      </dgm:t>
    </dgm:pt>
    <dgm:pt modelId="{070F119C-8369-45D9-B817-B9D5713D2E36}">
      <dgm:prSet custT="1"/>
      <dgm:spPr>
        <a:xfrm rot="5400000">
          <a:off x="4427978" y="808799"/>
          <a:ext cx="2008895"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Steve Schiller, Schiller Consulting</a:t>
          </a:r>
        </a:p>
      </dgm:t>
    </dgm:pt>
    <dgm:pt modelId="{1AFD1619-EE2D-48B4-9E4F-829DDB224389}" type="parTrans" cxnId="{2C1E458A-C433-40B3-A6F3-9800661178F9}">
      <dgm:prSet/>
      <dgm:spPr/>
      <dgm:t>
        <a:bodyPr/>
        <a:lstStyle/>
        <a:p>
          <a:endParaRPr lang="en-US"/>
        </a:p>
      </dgm:t>
    </dgm:pt>
    <dgm:pt modelId="{BA010AD3-9041-4AB4-93BA-B98BA9EDAAD0}" type="sibTrans" cxnId="{2C1E458A-C433-40B3-A6F3-9800661178F9}">
      <dgm:prSet/>
      <dgm:spPr/>
      <dgm:t>
        <a:bodyPr/>
        <a:lstStyle/>
        <a:p>
          <a:endParaRPr lang="en-US"/>
        </a:p>
      </dgm:t>
    </dgm:pt>
    <dgm:pt modelId="{F921EB0A-90CD-449D-9944-EA06BB38D533}">
      <dgm:prSet custT="1"/>
      <dgm:spPr>
        <a:xfrm rot="5400000">
          <a:off x="4427978" y="808799"/>
          <a:ext cx="2008895" cy="5112871"/>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95000"/>
                  <a:lumOff val="5000"/>
                </a:sysClr>
              </a:solidFill>
              <a:latin typeface="+mj-lt"/>
              <a:ea typeface="+mn-ea"/>
              <a:cs typeface="+mn-cs"/>
            </a:rPr>
            <a:t>Tom Eckman (Consultant and formerly Northwest Power &amp; Conservation Council)</a:t>
          </a:r>
        </a:p>
      </dgm:t>
    </dgm:pt>
    <dgm:pt modelId="{7F69AD78-ED04-43B7-AB37-F66CB306A2D8}" type="parTrans" cxnId="{541EA733-C199-4CC2-AEE1-5061807B0CCA}">
      <dgm:prSet/>
      <dgm:spPr/>
      <dgm:t>
        <a:bodyPr/>
        <a:lstStyle/>
        <a:p>
          <a:endParaRPr lang="en-US"/>
        </a:p>
      </dgm:t>
    </dgm:pt>
    <dgm:pt modelId="{3634504B-F2C7-4E5E-AE36-74FBA9853EE1}" type="sibTrans" cxnId="{541EA733-C199-4CC2-AEE1-5061807B0CCA}">
      <dgm:prSet/>
      <dgm:spPr/>
      <dgm:t>
        <a:bodyPr/>
        <a:lstStyle/>
        <a:p>
          <a:endParaRPr lang="en-US"/>
        </a:p>
      </dgm:t>
    </dgm:pt>
    <dgm:pt modelId="{8FD6E4E6-77A6-4526-8667-F24939227C5A}">
      <dgm:prSet custT="1"/>
      <dgm:spPr>
        <a:xfrm rot="5400000">
          <a:off x="4747056" y="-1639937"/>
          <a:ext cx="1370740" cy="5112871"/>
        </a:xfr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buNone/>
          </a:pPr>
          <a:endParaRPr lang="en-US" sz="200" dirty="0">
            <a:solidFill>
              <a:sysClr val="windowText" lastClr="000000">
                <a:lumMod val="95000"/>
                <a:lumOff val="5000"/>
              </a:sysClr>
            </a:solidFill>
            <a:latin typeface="+mj-lt"/>
            <a:ea typeface="+mn-ea"/>
            <a:cs typeface="+mn-cs"/>
          </a:endParaRPr>
        </a:p>
      </dgm:t>
    </dgm:pt>
    <dgm:pt modelId="{8BA433FE-92CC-4082-A1B7-1FF142B02C72}" type="parTrans" cxnId="{746563CC-D032-4F32-80B2-20368FBB97B2}">
      <dgm:prSet/>
      <dgm:spPr/>
      <dgm:t>
        <a:bodyPr/>
        <a:lstStyle/>
        <a:p>
          <a:endParaRPr lang="en-US"/>
        </a:p>
      </dgm:t>
    </dgm:pt>
    <dgm:pt modelId="{8AEADEE4-EE24-4C11-BE5E-58B562CD1A07}" type="sibTrans" cxnId="{746563CC-D032-4F32-80B2-20368FBB97B2}">
      <dgm:prSet/>
      <dgm:spPr/>
      <dgm:t>
        <a:bodyPr/>
        <a:lstStyle/>
        <a:p>
          <a:endParaRPr lang="en-US"/>
        </a:p>
      </dgm:t>
    </dgm:pt>
    <dgm:pt modelId="{5616DF25-F070-4DAC-AFC1-56DFB6DE76EA}" type="pres">
      <dgm:prSet presAssocID="{D5FA70A1-08D0-4175-A014-8AE150488DBE}" presName="Name0" presStyleCnt="0">
        <dgm:presLayoutVars>
          <dgm:dir/>
          <dgm:animLvl val="lvl"/>
          <dgm:resizeHandles val="exact"/>
        </dgm:presLayoutVars>
      </dgm:prSet>
      <dgm:spPr/>
      <dgm:t>
        <a:bodyPr/>
        <a:lstStyle/>
        <a:p>
          <a:endParaRPr lang="en-US"/>
        </a:p>
      </dgm:t>
    </dgm:pt>
    <dgm:pt modelId="{0EB36073-3F44-4A24-AD2C-90C0F0365D90}" type="pres">
      <dgm:prSet presAssocID="{9A8F896A-5977-407A-A6AE-B583D2DA2C93}" presName="linNode" presStyleCnt="0"/>
      <dgm:spPr/>
    </dgm:pt>
    <dgm:pt modelId="{B21682E8-20D7-42FD-80BF-36E5E31166F4}" type="pres">
      <dgm:prSet presAssocID="{9A8F896A-5977-407A-A6AE-B583D2DA2C93}" presName="parentText" presStyleLbl="node1" presStyleIdx="0" presStyleCnt="2" custScaleX="121339" custScaleY="57140">
        <dgm:presLayoutVars>
          <dgm:chMax val="1"/>
          <dgm:bulletEnabled val="1"/>
        </dgm:presLayoutVars>
      </dgm:prSet>
      <dgm:spPr/>
      <dgm:t>
        <a:bodyPr/>
        <a:lstStyle/>
        <a:p>
          <a:endParaRPr lang="en-US"/>
        </a:p>
      </dgm:t>
    </dgm:pt>
    <dgm:pt modelId="{BC557A52-9659-4FB6-83A2-26A5F1A34AC4}" type="pres">
      <dgm:prSet presAssocID="{9A8F896A-5977-407A-A6AE-B583D2DA2C93}" presName="descendantText" presStyleLbl="alignAccFollowNode1" presStyleIdx="0" presStyleCnt="2" custScaleX="114309" custScaleY="95597">
        <dgm:presLayoutVars>
          <dgm:bulletEnabled val="1"/>
        </dgm:presLayoutVars>
      </dgm:prSet>
      <dgm:spPr>
        <a:prstGeom prst="round2SameRect">
          <a:avLst/>
        </a:prstGeom>
      </dgm:spPr>
      <dgm:t>
        <a:bodyPr/>
        <a:lstStyle/>
        <a:p>
          <a:endParaRPr lang="en-US"/>
        </a:p>
      </dgm:t>
    </dgm:pt>
    <dgm:pt modelId="{59D34251-204C-4EB9-8FF8-AF1161326EF0}" type="pres">
      <dgm:prSet presAssocID="{7A7CDAEB-2377-4D36-B686-63B93F73DE72}" presName="sp" presStyleCnt="0"/>
      <dgm:spPr/>
    </dgm:pt>
    <dgm:pt modelId="{25BEE974-4D87-4CB8-B1E3-004D01E4D181}" type="pres">
      <dgm:prSet presAssocID="{DE8241E2-2335-4094-A495-0237257CCAFC}" presName="linNode" presStyleCnt="0"/>
      <dgm:spPr/>
    </dgm:pt>
    <dgm:pt modelId="{E96197C0-CEF6-4450-826B-C35BDE20D83B}" type="pres">
      <dgm:prSet presAssocID="{DE8241E2-2335-4094-A495-0237257CCAFC}" presName="parentText" presStyleLbl="node1" presStyleIdx="1" presStyleCnt="2" custScaleY="85753">
        <dgm:presLayoutVars>
          <dgm:chMax val="1"/>
          <dgm:bulletEnabled val="1"/>
        </dgm:presLayoutVars>
      </dgm:prSet>
      <dgm:spPr/>
      <dgm:t>
        <a:bodyPr/>
        <a:lstStyle/>
        <a:p>
          <a:endParaRPr lang="en-US"/>
        </a:p>
      </dgm:t>
    </dgm:pt>
    <dgm:pt modelId="{37C28393-AE96-4FE2-935A-5FF96C394D91}" type="pres">
      <dgm:prSet presAssocID="{DE8241E2-2335-4094-A495-0237257CCAFC}" presName="descendantText" presStyleLbl="alignAccFollowNode1" presStyleIdx="1" presStyleCnt="2" custScaleY="104142">
        <dgm:presLayoutVars>
          <dgm:bulletEnabled val="1"/>
        </dgm:presLayoutVars>
      </dgm:prSet>
      <dgm:spPr/>
      <dgm:t>
        <a:bodyPr/>
        <a:lstStyle/>
        <a:p>
          <a:endParaRPr lang="en-US"/>
        </a:p>
      </dgm:t>
    </dgm:pt>
  </dgm:ptLst>
  <dgm:cxnLst>
    <dgm:cxn modelId="{8E3095D2-851D-4470-964F-E696998F3AD6}" srcId="{D5FA70A1-08D0-4175-A014-8AE150488DBE}" destId="{DE8241E2-2335-4094-A495-0237257CCAFC}" srcOrd="1" destOrd="0" parTransId="{46DAA420-666F-46BB-BBFF-CAC18C910CF3}" sibTransId="{F929A04B-9361-4137-9015-FDD0418D7E31}"/>
    <dgm:cxn modelId="{E8310E11-3394-459F-871D-65408E497742}" type="presOf" srcId="{9A8F896A-5977-407A-A6AE-B583D2DA2C93}" destId="{B21682E8-20D7-42FD-80BF-36E5E31166F4}" srcOrd="0" destOrd="0" presId="urn:microsoft.com/office/officeart/2005/8/layout/vList5"/>
    <dgm:cxn modelId="{617BE2E5-0A97-47C6-AF76-20D2C66B0942}" type="presOf" srcId="{874C0EFF-B228-41FC-887A-C5BD044932CC}" destId="{BC557A52-9659-4FB6-83A2-26A5F1A34AC4}" srcOrd="0" destOrd="0" presId="urn:microsoft.com/office/officeart/2005/8/layout/vList5"/>
    <dgm:cxn modelId="{E42929FE-A474-48A2-B3DC-8ACFE0AA68B7}" type="presOf" srcId="{DE8241E2-2335-4094-A495-0237257CCAFC}" destId="{E96197C0-CEF6-4450-826B-C35BDE20D83B}" srcOrd="0" destOrd="0" presId="urn:microsoft.com/office/officeart/2005/8/layout/vList5"/>
    <dgm:cxn modelId="{9A7A949C-051D-47BF-94BB-E5360CBC7300}" type="presOf" srcId="{070F119C-8369-45D9-B817-B9D5713D2E36}" destId="{37C28393-AE96-4FE2-935A-5FF96C394D91}" srcOrd="0" destOrd="3" presId="urn:microsoft.com/office/officeart/2005/8/layout/vList5"/>
    <dgm:cxn modelId="{DE2F459B-8D30-4300-A94A-E769B6154A6D}" type="presOf" srcId="{F921EB0A-90CD-449D-9944-EA06BB38D533}" destId="{37C28393-AE96-4FE2-935A-5FF96C394D91}" srcOrd="0" destOrd="4" presId="urn:microsoft.com/office/officeart/2005/8/layout/vList5"/>
    <dgm:cxn modelId="{78F7D016-EC49-44B5-88FF-7F8B97F536FC}" srcId="{9A8F896A-5977-407A-A6AE-B583D2DA2C93}" destId="{874C0EFF-B228-41FC-887A-C5BD044932CC}" srcOrd="0" destOrd="0" parTransId="{55B635E6-2B22-45A4-BE32-AD463A9FC4B3}" sibTransId="{29F738D8-8E40-4D35-A4F5-06F43E22E94D}"/>
    <dgm:cxn modelId="{541EA733-C199-4CC2-AEE1-5061807B0CCA}" srcId="{DE8241E2-2335-4094-A495-0237257CCAFC}" destId="{F921EB0A-90CD-449D-9944-EA06BB38D533}" srcOrd="4" destOrd="0" parTransId="{7F69AD78-ED04-43B7-AB37-F66CB306A2D8}" sibTransId="{3634504B-F2C7-4E5E-AE36-74FBA9853EE1}"/>
    <dgm:cxn modelId="{BC3E7968-0BA1-441E-876E-3C39CE7E369D}" srcId="{D5FA70A1-08D0-4175-A014-8AE150488DBE}" destId="{9A8F896A-5977-407A-A6AE-B583D2DA2C93}" srcOrd="0" destOrd="0" parTransId="{4B798F3B-6C7D-4D4E-953D-9E4DEDB39A71}" sibTransId="{7A7CDAEB-2377-4D36-B686-63B93F73DE72}"/>
    <dgm:cxn modelId="{2C1E458A-C433-40B3-A6F3-9800661178F9}" srcId="{DE8241E2-2335-4094-A495-0237257CCAFC}" destId="{070F119C-8369-45D9-B817-B9D5713D2E36}" srcOrd="3" destOrd="0" parTransId="{1AFD1619-EE2D-48B4-9E4F-829DDB224389}" sibTransId="{BA010AD3-9041-4AB4-93BA-B98BA9EDAAD0}"/>
    <dgm:cxn modelId="{B327158D-159B-4FC0-BF13-3CBBD357A91C}" srcId="{9A8F896A-5977-407A-A6AE-B583D2DA2C93}" destId="{ABA2DD21-1A66-42B5-B65F-832D4E98C140}" srcOrd="2" destOrd="0" parTransId="{8380354E-9AF7-465E-B174-2344D4CABB98}" sibTransId="{7A5DD5D2-FFEB-4AD3-87B0-D4235BC904F1}"/>
    <dgm:cxn modelId="{958A1290-AFF0-442C-BB22-9312F9A261AE}" type="presOf" srcId="{ABA2DD21-1A66-42B5-B65F-832D4E98C140}" destId="{BC557A52-9659-4FB6-83A2-26A5F1A34AC4}" srcOrd="0" destOrd="2" presId="urn:microsoft.com/office/officeart/2005/8/layout/vList5"/>
    <dgm:cxn modelId="{1D2F80C9-E690-447E-8FE0-1B71C2CA6D71}" type="presOf" srcId="{8FD6E4E6-77A6-4526-8667-F24939227C5A}" destId="{BC557A52-9659-4FB6-83A2-26A5F1A34AC4}" srcOrd="0" destOrd="1" presId="urn:microsoft.com/office/officeart/2005/8/layout/vList5"/>
    <dgm:cxn modelId="{8416F672-533D-4282-AA2F-9A634A5B4928}" srcId="{DE8241E2-2335-4094-A495-0237257CCAFC}" destId="{4A91769A-881C-4A54-86DA-854E4E4A63FD}" srcOrd="2" destOrd="0" parTransId="{0F5BF75E-5770-4C2A-BD3F-32922D8E4D2C}" sibTransId="{433BC558-03B2-4BD0-AB54-14045A9AF75B}"/>
    <dgm:cxn modelId="{BA295A9F-7825-4ECB-9C3F-CB81B2F3AE6E}" srcId="{DE8241E2-2335-4094-A495-0237257CCAFC}" destId="{1B290EE4-875E-4A05-A0D9-FA5C0D92DE72}" srcOrd="1" destOrd="0" parTransId="{00919E60-019B-4DAF-B6EC-9AE73D0E5D7E}" sibTransId="{D89007AC-457A-40FF-A037-9C7A18C558D0}"/>
    <dgm:cxn modelId="{628FB75E-1500-4680-B031-B593BF14BD63}" type="presOf" srcId="{4A91769A-881C-4A54-86DA-854E4E4A63FD}" destId="{37C28393-AE96-4FE2-935A-5FF96C394D91}" srcOrd="0" destOrd="2" presId="urn:microsoft.com/office/officeart/2005/8/layout/vList5"/>
    <dgm:cxn modelId="{647AF53E-6E15-4237-9B6C-262DFC2AFFBF}" type="presOf" srcId="{1060BB51-6BD5-4D45-8D7C-841AA29E75C5}" destId="{37C28393-AE96-4FE2-935A-5FF96C394D91}" srcOrd="0" destOrd="0" presId="urn:microsoft.com/office/officeart/2005/8/layout/vList5"/>
    <dgm:cxn modelId="{3FE5214C-9EBD-494A-860A-E0B3065B8D30}" srcId="{DE8241E2-2335-4094-A495-0237257CCAFC}" destId="{1060BB51-6BD5-4D45-8D7C-841AA29E75C5}" srcOrd="0" destOrd="0" parTransId="{D75C942D-A1ED-444E-A387-6190AC29AB59}" sibTransId="{EE1F6EB2-0469-4E05-A81D-D9B30277147A}"/>
    <dgm:cxn modelId="{AD045672-A7CF-4EC6-9836-EB8214851D1B}" type="presOf" srcId="{D5FA70A1-08D0-4175-A014-8AE150488DBE}" destId="{5616DF25-F070-4DAC-AFC1-56DFB6DE76EA}" srcOrd="0" destOrd="0" presId="urn:microsoft.com/office/officeart/2005/8/layout/vList5"/>
    <dgm:cxn modelId="{746563CC-D032-4F32-80B2-20368FBB97B2}" srcId="{9A8F896A-5977-407A-A6AE-B583D2DA2C93}" destId="{8FD6E4E6-77A6-4526-8667-F24939227C5A}" srcOrd="1" destOrd="0" parTransId="{8BA433FE-92CC-4082-A1B7-1FF142B02C72}" sibTransId="{8AEADEE4-EE24-4C11-BE5E-58B562CD1A07}"/>
    <dgm:cxn modelId="{ED483E61-A2FB-4878-85A5-FF8CA42FACCD}" type="presOf" srcId="{1B290EE4-875E-4A05-A0D9-FA5C0D92DE72}" destId="{37C28393-AE96-4FE2-935A-5FF96C394D91}" srcOrd="0" destOrd="1" presId="urn:microsoft.com/office/officeart/2005/8/layout/vList5"/>
    <dgm:cxn modelId="{B54C5436-206B-4D59-99EE-4E4CEB6ABE50}" type="presParOf" srcId="{5616DF25-F070-4DAC-AFC1-56DFB6DE76EA}" destId="{0EB36073-3F44-4A24-AD2C-90C0F0365D90}" srcOrd="0" destOrd="0" presId="urn:microsoft.com/office/officeart/2005/8/layout/vList5"/>
    <dgm:cxn modelId="{3A318FD9-40D4-417A-AB4E-7B7258AEF0B4}" type="presParOf" srcId="{0EB36073-3F44-4A24-AD2C-90C0F0365D90}" destId="{B21682E8-20D7-42FD-80BF-36E5E31166F4}" srcOrd="0" destOrd="0" presId="urn:microsoft.com/office/officeart/2005/8/layout/vList5"/>
    <dgm:cxn modelId="{B490A1DC-726D-4FE1-B7D3-96334825E960}" type="presParOf" srcId="{0EB36073-3F44-4A24-AD2C-90C0F0365D90}" destId="{BC557A52-9659-4FB6-83A2-26A5F1A34AC4}" srcOrd="1" destOrd="0" presId="urn:microsoft.com/office/officeart/2005/8/layout/vList5"/>
    <dgm:cxn modelId="{9D04E560-C844-4800-95A7-907C82473375}" type="presParOf" srcId="{5616DF25-F070-4DAC-AFC1-56DFB6DE76EA}" destId="{59D34251-204C-4EB9-8FF8-AF1161326EF0}" srcOrd="1" destOrd="0" presId="urn:microsoft.com/office/officeart/2005/8/layout/vList5"/>
    <dgm:cxn modelId="{1E9D097E-F9D4-43CD-AB4C-70BFAA598252}" type="presParOf" srcId="{5616DF25-F070-4DAC-AFC1-56DFB6DE76EA}" destId="{25BEE974-4D87-4CB8-B1E3-004D01E4D181}" srcOrd="2" destOrd="0" presId="urn:microsoft.com/office/officeart/2005/8/layout/vList5"/>
    <dgm:cxn modelId="{5B9E392A-51E7-46A4-B026-1DDDC619FF9E}" type="presParOf" srcId="{25BEE974-4D87-4CB8-B1E3-004D01E4D181}" destId="{E96197C0-CEF6-4450-826B-C35BDE20D83B}" srcOrd="0" destOrd="0" presId="urn:microsoft.com/office/officeart/2005/8/layout/vList5"/>
    <dgm:cxn modelId="{955C12BE-F64D-4DA7-AA6C-5A2BAD9E4A37}" type="presParOf" srcId="{25BEE974-4D87-4CB8-B1E3-004D01E4D181}" destId="{37C28393-AE96-4FE2-935A-5FF96C394D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63D52-8A31-4BF2-BD4B-83B07EC2D1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2D9ECF8-B247-47BA-9D10-B2506F2BA95C}">
      <dgm:prSet custT="1"/>
      <dgm:spPr>
        <a:xfrm>
          <a:off x="0" y="2576"/>
          <a:ext cx="3008741" cy="1700301"/>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165100" indent="0" algn="l"/>
          <a:r>
            <a:rPr lang="en-US" sz="2400" b="1" dirty="0">
              <a:solidFill>
                <a:sysClr val="window" lastClr="FFFFFF"/>
              </a:solidFill>
              <a:latin typeface="+mj-lt"/>
              <a:ea typeface="+mn-ea"/>
              <a:cs typeface="+mn-cs"/>
            </a:rPr>
            <a:t>NSPM Review Committee</a:t>
          </a:r>
          <a:endParaRPr lang="en-US" sz="2400" dirty="0">
            <a:solidFill>
              <a:sysClr val="window" lastClr="FFFFFF"/>
            </a:solidFill>
            <a:latin typeface="+mj-lt"/>
            <a:ea typeface="+mn-ea"/>
            <a:cs typeface="+mn-cs"/>
          </a:endParaRPr>
        </a:p>
      </dgm:t>
    </dgm:pt>
    <dgm:pt modelId="{01AEDA51-1478-4469-BA91-D3A5BB22D2DE}" type="parTrans" cxnId="{6D26C69B-3D57-4B6C-96AC-EAFE2C2B3F70}">
      <dgm:prSet/>
      <dgm:spPr/>
      <dgm:t>
        <a:bodyPr/>
        <a:lstStyle/>
        <a:p>
          <a:endParaRPr lang="en-US" sz="2400"/>
        </a:p>
      </dgm:t>
    </dgm:pt>
    <dgm:pt modelId="{EE7E9360-115C-4488-B15A-905DD5291B49}" type="sibTrans" cxnId="{6D26C69B-3D57-4B6C-96AC-EAFE2C2B3F70}">
      <dgm:prSet/>
      <dgm:spPr/>
      <dgm:t>
        <a:bodyPr/>
        <a:lstStyle/>
        <a:p>
          <a:endParaRPr lang="en-US" sz="2400"/>
        </a:p>
      </dgm:t>
    </dgm:pt>
    <dgm:pt modelId="{59E90B05-56EF-46F5-8840-4B1C86E09BA6}">
      <dgm:prSet custT="1"/>
      <dgm:spPr>
        <a:xfrm rot="5400000">
          <a:off x="5003058" y="-1821710"/>
          <a:ext cx="1360241" cy="5348874"/>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85000"/>
                  <a:lumOff val="15000"/>
                </a:sysClr>
              </a:solidFill>
              <a:latin typeface="+mj-lt"/>
              <a:ea typeface="+mn-ea"/>
              <a:cs typeface="+mn-cs"/>
            </a:rPr>
            <a:t>Roughly 40 experts representing a variety of organizations from around the country.</a:t>
          </a:r>
        </a:p>
      </dgm:t>
    </dgm:pt>
    <dgm:pt modelId="{779D31B5-FD99-4637-A093-CE768FB8F7FC}" type="parTrans" cxnId="{21287D1F-D065-4845-BE53-02E10CBE59A9}">
      <dgm:prSet/>
      <dgm:spPr/>
      <dgm:t>
        <a:bodyPr/>
        <a:lstStyle/>
        <a:p>
          <a:endParaRPr lang="en-US" sz="2400"/>
        </a:p>
      </dgm:t>
    </dgm:pt>
    <dgm:pt modelId="{3C12D97F-1804-4031-90C4-B6E1CFD3E696}" type="sibTrans" cxnId="{21287D1F-D065-4845-BE53-02E10CBE59A9}">
      <dgm:prSet/>
      <dgm:spPr/>
      <dgm:t>
        <a:bodyPr/>
        <a:lstStyle/>
        <a:p>
          <a:endParaRPr lang="en-US" sz="2400"/>
        </a:p>
      </dgm:t>
    </dgm:pt>
    <dgm:pt modelId="{82C56785-4E73-4984-9357-A8AAB4ABAAB1}">
      <dgm:prSet custT="1"/>
      <dgm:spPr>
        <a:xfrm rot="5400000">
          <a:off x="5003058" y="-1821710"/>
          <a:ext cx="1360241" cy="5348874"/>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85000"/>
                  <a:lumOff val="15000"/>
                </a:sysClr>
              </a:solidFill>
              <a:latin typeface="+mj-lt"/>
              <a:ea typeface="+mn-ea"/>
              <a:cs typeface="+mn-cs"/>
            </a:rPr>
            <a:t>Provided several rounds of review/feedback on draft manual.</a:t>
          </a:r>
        </a:p>
      </dgm:t>
    </dgm:pt>
    <dgm:pt modelId="{AD3705A1-5001-49C5-8748-7362DB24A14E}" type="parTrans" cxnId="{0D1B4AB5-3134-4837-A83B-7E6C7BAC793B}">
      <dgm:prSet/>
      <dgm:spPr/>
      <dgm:t>
        <a:bodyPr/>
        <a:lstStyle/>
        <a:p>
          <a:endParaRPr lang="en-US" sz="2400"/>
        </a:p>
      </dgm:t>
    </dgm:pt>
    <dgm:pt modelId="{5749ECF0-D0AC-4B9A-AB36-F987FCFAAF94}" type="sibTrans" cxnId="{0D1B4AB5-3134-4837-A83B-7E6C7BAC793B}">
      <dgm:prSet/>
      <dgm:spPr/>
      <dgm:t>
        <a:bodyPr/>
        <a:lstStyle/>
        <a:p>
          <a:endParaRPr lang="en-US" sz="2400"/>
        </a:p>
      </dgm:t>
    </dgm:pt>
    <dgm:pt modelId="{359D21A6-6A1E-487F-BBAB-4A2EE8483042}">
      <dgm:prSet custT="1"/>
      <dgm:spPr>
        <a:xfrm>
          <a:off x="0" y="1787893"/>
          <a:ext cx="3008741" cy="1700301"/>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165100" indent="0" algn="l"/>
          <a:r>
            <a:rPr lang="en-US" sz="2400" b="1" dirty="0">
              <a:solidFill>
                <a:sysClr val="window" lastClr="FFFFFF"/>
              </a:solidFill>
              <a:latin typeface="+mj-lt"/>
              <a:ea typeface="+mn-ea"/>
              <a:cs typeface="+mn-cs"/>
            </a:rPr>
            <a:t>NSPM Funding, Coordination, and Advisors  </a:t>
          </a:r>
          <a:endParaRPr lang="en-US" sz="2400" dirty="0">
            <a:solidFill>
              <a:sysClr val="window" lastClr="FFFFFF"/>
            </a:solidFill>
            <a:latin typeface="+mj-lt"/>
            <a:ea typeface="+mn-ea"/>
            <a:cs typeface="+mn-cs"/>
          </a:endParaRPr>
        </a:p>
      </dgm:t>
    </dgm:pt>
    <dgm:pt modelId="{6239C9C7-808B-4664-9099-7EA36DFBF12A}" type="parTrans" cxnId="{836573AE-3524-4691-BCA5-A9C17C186FB9}">
      <dgm:prSet/>
      <dgm:spPr/>
      <dgm:t>
        <a:bodyPr/>
        <a:lstStyle/>
        <a:p>
          <a:endParaRPr lang="en-US" sz="2400"/>
        </a:p>
      </dgm:t>
    </dgm:pt>
    <dgm:pt modelId="{FAECE8E8-8F8E-44CD-8467-65871B8D6A90}" type="sibTrans" cxnId="{836573AE-3524-4691-BCA5-A9C17C186FB9}">
      <dgm:prSet/>
      <dgm:spPr/>
      <dgm:t>
        <a:bodyPr/>
        <a:lstStyle/>
        <a:p>
          <a:endParaRPr lang="en-US" sz="2400"/>
        </a:p>
      </dgm:t>
    </dgm:pt>
    <dgm:pt modelId="{2A1B2C06-B802-4188-BC20-6A39D339302B}">
      <dgm:prSet custT="1"/>
      <dgm:spPr>
        <a:xfrm rot="5400000">
          <a:off x="5003058" y="-36393"/>
          <a:ext cx="1360241" cy="5348874"/>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85000"/>
                  <a:lumOff val="15000"/>
                </a:sysClr>
              </a:solidFill>
              <a:latin typeface="+mj-lt"/>
              <a:ea typeface="+mn-ea"/>
              <a:cs typeface="+mn-cs"/>
            </a:rPr>
            <a:t>Coordinated and funded by E4TheFuture</a:t>
          </a:r>
        </a:p>
      </dgm:t>
    </dgm:pt>
    <dgm:pt modelId="{0D131D6E-EFCB-4AD6-ADDF-8B1A32E0D8AB}" type="parTrans" cxnId="{6B017BFE-19EB-4229-909A-1C1607B85F26}">
      <dgm:prSet/>
      <dgm:spPr/>
      <dgm:t>
        <a:bodyPr/>
        <a:lstStyle/>
        <a:p>
          <a:endParaRPr lang="en-US" sz="2400"/>
        </a:p>
      </dgm:t>
    </dgm:pt>
    <dgm:pt modelId="{588D8D7B-8CFE-4C45-B539-3DE0C5079E14}" type="sibTrans" cxnId="{6B017BFE-19EB-4229-909A-1C1607B85F26}">
      <dgm:prSet/>
      <dgm:spPr/>
      <dgm:t>
        <a:bodyPr/>
        <a:lstStyle/>
        <a:p>
          <a:endParaRPr lang="en-US" sz="2400"/>
        </a:p>
      </dgm:t>
    </dgm:pt>
    <dgm:pt modelId="{EABE31CB-8811-4A5C-8846-500AD9F8BA0B}">
      <dgm:prSet custT="1"/>
      <dgm:spPr>
        <a:xfrm rot="5400000">
          <a:off x="5003058" y="-36393"/>
          <a:ext cx="1360241" cy="5348874"/>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85000"/>
                  <a:lumOff val="15000"/>
                </a:sysClr>
              </a:solidFill>
              <a:latin typeface="+mj-lt"/>
              <a:ea typeface="+mn-ea"/>
              <a:cs typeface="+mn-cs"/>
            </a:rPr>
            <a:t>Managed by Julie Michals, E4TheFuture</a:t>
          </a:r>
        </a:p>
      </dgm:t>
    </dgm:pt>
    <dgm:pt modelId="{9B443087-BA91-4E3D-9F60-BB911FDB363F}" type="parTrans" cxnId="{AB9339CF-2F6D-49C9-8AED-05697C1A741A}">
      <dgm:prSet/>
      <dgm:spPr/>
      <dgm:t>
        <a:bodyPr/>
        <a:lstStyle/>
        <a:p>
          <a:endParaRPr lang="en-US" sz="2400"/>
        </a:p>
      </dgm:t>
    </dgm:pt>
    <dgm:pt modelId="{3DB86AFD-9D7F-43B1-A8AC-B3E42DE08337}" type="sibTrans" cxnId="{AB9339CF-2F6D-49C9-8AED-05697C1A741A}">
      <dgm:prSet/>
      <dgm:spPr/>
      <dgm:t>
        <a:bodyPr/>
        <a:lstStyle/>
        <a:p>
          <a:endParaRPr lang="en-US" sz="2400"/>
        </a:p>
      </dgm:t>
    </dgm:pt>
    <dgm:pt modelId="{C1CE68F4-DB0F-4887-9E1D-274B2E7CF54E}">
      <dgm:prSet custT="1"/>
      <dgm:spPr>
        <a:xfrm rot="5400000">
          <a:off x="5003058" y="-36393"/>
          <a:ext cx="1360241" cy="5348874"/>
        </a:xfrm>
        <a:prstGeom prst="round2SameRect">
          <a:avLst/>
        </a:prstGeo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85000"/>
                  <a:lumOff val="15000"/>
                </a:sysClr>
              </a:solidFill>
              <a:latin typeface="+mj-lt"/>
              <a:ea typeface="+mn-ea"/>
              <a:cs typeface="+mn-cs"/>
            </a:rPr>
            <a:t>Earlier work on the NESP and NSPM was managed by the Home Performance Coalition </a:t>
          </a:r>
        </a:p>
      </dgm:t>
    </dgm:pt>
    <dgm:pt modelId="{753A8C8E-BE7E-4A40-870D-9E82188513B6}" type="parTrans" cxnId="{35CB531C-7A12-4C58-9CC7-3B2CF1EAB7B1}">
      <dgm:prSet/>
      <dgm:spPr/>
      <dgm:t>
        <a:bodyPr/>
        <a:lstStyle/>
        <a:p>
          <a:endParaRPr lang="en-US" sz="2400"/>
        </a:p>
      </dgm:t>
    </dgm:pt>
    <dgm:pt modelId="{CD6D585B-098E-454C-B626-FC68157ADD5D}" type="sibTrans" cxnId="{35CB531C-7A12-4C58-9CC7-3B2CF1EAB7B1}">
      <dgm:prSet/>
      <dgm:spPr/>
      <dgm:t>
        <a:bodyPr/>
        <a:lstStyle/>
        <a:p>
          <a:endParaRPr lang="en-US" sz="2400"/>
        </a:p>
      </dgm:t>
    </dgm:pt>
    <dgm:pt modelId="{4392DC71-E35C-4AD3-BEE6-11597C9E723F}">
      <dgm:prSet custT="1"/>
      <dgm:spPr>
        <a:xfrm>
          <a:off x="8155" y="3575786"/>
          <a:ext cx="8349460" cy="1700301"/>
        </a:xfrm>
        <a:prstGeom prst="roundRect">
          <a:avLst/>
        </a:prstGeom>
        <a:solidFill>
          <a:sysClr val="window" lastClr="FFFFFF"/>
        </a:solidFill>
        <a:ln w="25400" cap="flat" cmpd="sng" algn="ctr">
          <a:solidFill>
            <a:sysClr val="window" lastClr="FFFFFF">
              <a:hueOff val="0"/>
              <a:satOff val="0"/>
              <a:lumOff val="0"/>
              <a:alphaOff val="0"/>
            </a:sysClr>
          </a:solidFill>
          <a:prstDash val="solid"/>
        </a:ln>
        <a:effectLst/>
      </dgm:spPr>
      <dgm:t>
        <a:bodyPr/>
        <a:lstStyle/>
        <a:p>
          <a:r>
            <a:rPr lang="en-US" sz="2400" b="1" dirty="0">
              <a:solidFill>
                <a:sysClr val="windowText" lastClr="000000">
                  <a:lumMod val="85000"/>
                  <a:lumOff val="15000"/>
                </a:sysClr>
              </a:solidFill>
              <a:latin typeface="Calibri"/>
              <a:ea typeface="+mn-ea"/>
              <a:cs typeface="+mn-cs"/>
            </a:rPr>
            <a:t>For more information: </a:t>
          </a:r>
          <a:r>
            <a:rPr lang="en-US" sz="2400" dirty="0">
              <a:solidFill>
                <a:sysClr val="windowText" lastClr="000000">
                  <a:lumMod val="85000"/>
                  <a:lumOff val="15000"/>
                </a:sysClr>
              </a:solidFill>
              <a:latin typeface="Calibri"/>
              <a:ea typeface="+mn-ea"/>
              <a:cs typeface="+mn-cs"/>
              <a:hlinkClick xmlns:r="http://schemas.openxmlformats.org/officeDocument/2006/relationships" r:id="rId1"/>
            </a:rPr>
            <a:t>http://www.nationalefficiencyscreening.org/</a:t>
          </a:r>
          <a:endParaRPr lang="en-US" sz="2400" dirty="0">
            <a:solidFill>
              <a:sysClr val="windowText" lastClr="000000">
                <a:lumMod val="85000"/>
                <a:lumOff val="15000"/>
              </a:sysClr>
            </a:solidFill>
            <a:latin typeface="Calibri"/>
            <a:ea typeface="+mn-ea"/>
            <a:cs typeface="+mn-cs"/>
          </a:endParaRPr>
        </a:p>
      </dgm:t>
    </dgm:pt>
    <dgm:pt modelId="{20BA27EE-F1AC-4ED0-89D7-93713630850B}" type="parTrans" cxnId="{1AC2F158-6DB2-4111-BF7E-8EEEF0ABFF85}">
      <dgm:prSet/>
      <dgm:spPr/>
      <dgm:t>
        <a:bodyPr/>
        <a:lstStyle/>
        <a:p>
          <a:endParaRPr lang="en-US" sz="2400"/>
        </a:p>
      </dgm:t>
    </dgm:pt>
    <dgm:pt modelId="{037660E8-DFE1-4E3A-8F29-CC0B765C8075}" type="sibTrans" cxnId="{1AC2F158-6DB2-4111-BF7E-8EEEF0ABFF85}">
      <dgm:prSet/>
      <dgm:spPr/>
      <dgm:t>
        <a:bodyPr/>
        <a:lstStyle/>
        <a:p>
          <a:endParaRPr lang="en-US" sz="2400"/>
        </a:p>
      </dgm:t>
    </dgm:pt>
    <dgm:pt modelId="{F178EDB3-2A55-4E38-8879-6720DC7AEE4A}">
      <dgm:prSet custT="1"/>
      <dgm:spPr>
        <a:xfrm rot="5400000">
          <a:off x="5003058" y="-36393"/>
          <a:ext cx="1360241" cy="5348874"/>
        </a:xfrm>
        <a:solidFill>
          <a:srgbClr val="005DAA">
            <a:alpha val="90000"/>
            <a:tint val="40000"/>
            <a:hueOff val="0"/>
            <a:satOff val="0"/>
            <a:lumOff val="0"/>
            <a:alphaOff val="0"/>
          </a:srgbClr>
        </a:solidFill>
        <a:ln w="25400" cap="flat" cmpd="sng" algn="ctr">
          <a:solidFill>
            <a:srgbClr val="005DAA">
              <a:alpha val="90000"/>
              <a:tint val="40000"/>
              <a:hueOff val="0"/>
              <a:satOff val="0"/>
              <a:lumOff val="0"/>
              <a:alphaOff val="0"/>
            </a:srgbClr>
          </a:solidFill>
          <a:prstDash val="solid"/>
        </a:ln>
        <a:effectLst/>
      </dgm:spPr>
      <dgm:t>
        <a:bodyPr/>
        <a:lstStyle/>
        <a:p>
          <a:pPr>
            <a:spcAft>
              <a:spcPts val="600"/>
            </a:spcAft>
          </a:pPr>
          <a:r>
            <a:rPr lang="en-US" sz="1800" dirty="0">
              <a:solidFill>
                <a:sysClr val="windowText" lastClr="000000">
                  <a:lumMod val="85000"/>
                  <a:lumOff val="15000"/>
                </a:sysClr>
              </a:solidFill>
              <a:latin typeface="+mj-lt"/>
              <a:ea typeface="+mn-ea"/>
              <a:cs typeface="+mn-cs"/>
            </a:rPr>
            <a:t>Advisory Committee input on outreach &amp; education</a:t>
          </a:r>
        </a:p>
      </dgm:t>
    </dgm:pt>
    <dgm:pt modelId="{D0D24ECC-94D9-4E4E-BEA6-D82D33C5C27E}" type="parTrans" cxnId="{CC349B89-E426-4875-ABC8-4BBC3D88EFBC}">
      <dgm:prSet/>
      <dgm:spPr/>
      <dgm:t>
        <a:bodyPr/>
        <a:lstStyle/>
        <a:p>
          <a:endParaRPr lang="en-US"/>
        </a:p>
      </dgm:t>
    </dgm:pt>
    <dgm:pt modelId="{32E8541D-D7E1-4126-8A4C-842EACF40952}" type="sibTrans" cxnId="{CC349B89-E426-4875-ABC8-4BBC3D88EFBC}">
      <dgm:prSet/>
      <dgm:spPr/>
      <dgm:t>
        <a:bodyPr/>
        <a:lstStyle/>
        <a:p>
          <a:endParaRPr lang="en-US"/>
        </a:p>
      </dgm:t>
    </dgm:pt>
    <dgm:pt modelId="{545AB510-3ACE-4D84-8120-FFDF73E734C2}" type="pres">
      <dgm:prSet presAssocID="{4C763D52-8A31-4BF2-BD4B-83B07EC2D1AA}" presName="Name0" presStyleCnt="0">
        <dgm:presLayoutVars>
          <dgm:dir/>
          <dgm:animLvl val="lvl"/>
          <dgm:resizeHandles val="exact"/>
        </dgm:presLayoutVars>
      </dgm:prSet>
      <dgm:spPr/>
      <dgm:t>
        <a:bodyPr/>
        <a:lstStyle/>
        <a:p>
          <a:endParaRPr lang="en-US"/>
        </a:p>
      </dgm:t>
    </dgm:pt>
    <dgm:pt modelId="{F20807AF-ACD5-4CC0-890F-C8DE71B91550}" type="pres">
      <dgm:prSet presAssocID="{52D9ECF8-B247-47BA-9D10-B2506F2BA95C}" presName="linNode" presStyleCnt="0"/>
      <dgm:spPr/>
    </dgm:pt>
    <dgm:pt modelId="{997A4107-999C-47BF-9029-70E9ECA25D03}" type="pres">
      <dgm:prSet presAssocID="{52D9ECF8-B247-47BA-9D10-B2506F2BA95C}" presName="parentText" presStyleLbl="node1" presStyleIdx="0" presStyleCnt="3" custLinFactNeighborX="646" custLinFactNeighborY="14874">
        <dgm:presLayoutVars>
          <dgm:chMax val="1"/>
          <dgm:bulletEnabled val="1"/>
        </dgm:presLayoutVars>
      </dgm:prSet>
      <dgm:spPr/>
      <dgm:t>
        <a:bodyPr/>
        <a:lstStyle/>
        <a:p>
          <a:endParaRPr lang="en-US"/>
        </a:p>
      </dgm:t>
    </dgm:pt>
    <dgm:pt modelId="{9F7DE2FF-96BF-4540-8BD8-9AC1A5AE0694}" type="pres">
      <dgm:prSet presAssocID="{52D9ECF8-B247-47BA-9D10-B2506F2BA95C}" presName="descendantText" presStyleLbl="alignAccFollowNode1" presStyleIdx="0" presStyleCnt="2" custScaleY="140207" custLinFactNeighborX="584" custLinFactNeighborY="17775">
        <dgm:presLayoutVars>
          <dgm:bulletEnabled val="1"/>
        </dgm:presLayoutVars>
      </dgm:prSet>
      <dgm:spPr/>
      <dgm:t>
        <a:bodyPr/>
        <a:lstStyle/>
        <a:p>
          <a:endParaRPr lang="en-US"/>
        </a:p>
      </dgm:t>
    </dgm:pt>
    <dgm:pt modelId="{903BE6FA-991B-4CDE-B604-7E4F7CF7B468}" type="pres">
      <dgm:prSet presAssocID="{EE7E9360-115C-4488-B15A-905DD5291B49}" presName="sp" presStyleCnt="0"/>
      <dgm:spPr/>
    </dgm:pt>
    <dgm:pt modelId="{3FB524C1-9C9B-4AA0-B2E1-48C3019D504C}" type="pres">
      <dgm:prSet presAssocID="{359D21A6-6A1E-487F-BBAB-4A2EE8483042}" presName="linNode" presStyleCnt="0"/>
      <dgm:spPr/>
    </dgm:pt>
    <dgm:pt modelId="{FBA0165A-0479-49B5-BEF7-9C832F8CE722}" type="pres">
      <dgm:prSet presAssocID="{359D21A6-6A1E-487F-BBAB-4A2EE8483042}" presName="parentText" presStyleLbl="node1" presStyleIdx="1" presStyleCnt="3" custLinFactNeighborX="646" custLinFactNeighborY="18616">
        <dgm:presLayoutVars>
          <dgm:chMax val="1"/>
          <dgm:bulletEnabled val="1"/>
        </dgm:presLayoutVars>
      </dgm:prSet>
      <dgm:spPr/>
      <dgm:t>
        <a:bodyPr/>
        <a:lstStyle/>
        <a:p>
          <a:endParaRPr lang="en-US"/>
        </a:p>
      </dgm:t>
    </dgm:pt>
    <dgm:pt modelId="{B211E92D-9D2B-485A-BC87-EF4DD112D531}" type="pres">
      <dgm:prSet presAssocID="{359D21A6-6A1E-487F-BBAB-4A2EE8483042}" presName="descendantText" presStyleLbl="alignAccFollowNode1" presStyleIdx="1" presStyleCnt="2" custScaleY="270819" custLinFactNeighborX="2338" custLinFactNeighborY="29733">
        <dgm:presLayoutVars>
          <dgm:bulletEnabled val="1"/>
        </dgm:presLayoutVars>
      </dgm:prSet>
      <dgm:spPr>
        <a:prstGeom prst="round2SameRect">
          <a:avLst/>
        </a:prstGeom>
      </dgm:spPr>
      <dgm:t>
        <a:bodyPr/>
        <a:lstStyle/>
        <a:p>
          <a:endParaRPr lang="en-US"/>
        </a:p>
      </dgm:t>
    </dgm:pt>
    <dgm:pt modelId="{DC39C830-49B5-498E-A142-ACDA67286914}" type="pres">
      <dgm:prSet presAssocID="{FAECE8E8-8F8E-44CD-8467-65871B8D6A90}" presName="sp" presStyleCnt="0"/>
      <dgm:spPr/>
    </dgm:pt>
    <dgm:pt modelId="{0D4B08E7-BA4B-4A35-A9AB-D65DE11A43B4}" type="pres">
      <dgm:prSet presAssocID="{4392DC71-E35C-4AD3-BEE6-11597C9E723F}" presName="linNode" presStyleCnt="0"/>
      <dgm:spPr/>
    </dgm:pt>
    <dgm:pt modelId="{24BE503F-127D-47A7-9C69-453BD31A5D67}" type="pres">
      <dgm:prSet presAssocID="{4392DC71-E35C-4AD3-BEE6-11597C9E723F}" presName="parentText" presStyleLbl="node1" presStyleIdx="2" presStyleCnt="3" custScaleX="277778" custLinFactNeighborX="7481" custLinFactNeighborY="37910">
        <dgm:presLayoutVars>
          <dgm:chMax val="1"/>
          <dgm:bulletEnabled val="1"/>
        </dgm:presLayoutVars>
      </dgm:prSet>
      <dgm:spPr/>
      <dgm:t>
        <a:bodyPr/>
        <a:lstStyle/>
        <a:p>
          <a:endParaRPr lang="en-US"/>
        </a:p>
      </dgm:t>
    </dgm:pt>
  </dgm:ptLst>
  <dgm:cxnLst>
    <dgm:cxn modelId="{AB9339CF-2F6D-49C9-8AED-05697C1A741A}" srcId="{359D21A6-6A1E-487F-BBAB-4A2EE8483042}" destId="{EABE31CB-8811-4A5C-8846-500AD9F8BA0B}" srcOrd="1" destOrd="0" parTransId="{9B443087-BA91-4E3D-9F60-BB911FDB363F}" sibTransId="{3DB86AFD-9D7F-43B1-A8AC-B3E42DE08337}"/>
    <dgm:cxn modelId="{1AC2F158-6DB2-4111-BF7E-8EEEF0ABFF85}" srcId="{4C763D52-8A31-4BF2-BD4B-83B07EC2D1AA}" destId="{4392DC71-E35C-4AD3-BEE6-11597C9E723F}" srcOrd="2" destOrd="0" parTransId="{20BA27EE-F1AC-4ED0-89D7-93713630850B}" sibTransId="{037660E8-DFE1-4E3A-8F29-CC0B765C8075}"/>
    <dgm:cxn modelId="{3B62EEDA-6735-4A64-A568-D551BDADEB2A}" type="presOf" srcId="{EABE31CB-8811-4A5C-8846-500AD9F8BA0B}" destId="{B211E92D-9D2B-485A-BC87-EF4DD112D531}" srcOrd="0" destOrd="1" presId="urn:microsoft.com/office/officeart/2005/8/layout/vList5"/>
    <dgm:cxn modelId="{135AC469-E893-48C5-8C2E-CEFBB69836F0}" type="presOf" srcId="{52D9ECF8-B247-47BA-9D10-B2506F2BA95C}" destId="{997A4107-999C-47BF-9029-70E9ECA25D03}" srcOrd="0" destOrd="0" presId="urn:microsoft.com/office/officeart/2005/8/layout/vList5"/>
    <dgm:cxn modelId="{5559F2DB-426E-4EB8-8689-B72E2466DCE0}" type="presOf" srcId="{59E90B05-56EF-46F5-8840-4B1C86E09BA6}" destId="{9F7DE2FF-96BF-4540-8BD8-9AC1A5AE0694}" srcOrd="0" destOrd="0" presId="urn:microsoft.com/office/officeart/2005/8/layout/vList5"/>
    <dgm:cxn modelId="{6B017BFE-19EB-4229-909A-1C1607B85F26}" srcId="{359D21A6-6A1E-487F-BBAB-4A2EE8483042}" destId="{2A1B2C06-B802-4188-BC20-6A39D339302B}" srcOrd="0" destOrd="0" parTransId="{0D131D6E-EFCB-4AD6-ADDF-8B1A32E0D8AB}" sibTransId="{588D8D7B-8CFE-4C45-B539-3DE0C5079E14}"/>
    <dgm:cxn modelId="{63E46031-7D64-4A3E-8145-FC62CB6190F9}" type="presOf" srcId="{4C763D52-8A31-4BF2-BD4B-83B07EC2D1AA}" destId="{545AB510-3ACE-4D84-8120-FFDF73E734C2}" srcOrd="0" destOrd="0" presId="urn:microsoft.com/office/officeart/2005/8/layout/vList5"/>
    <dgm:cxn modelId="{21287D1F-D065-4845-BE53-02E10CBE59A9}" srcId="{52D9ECF8-B247-47BA-9D10-B2506F2BA95C}" destId="{59E90B05-56EF-46F5-8840-4B1C86E09BA6}" srcOrd="0" destOrd="0" parTransId="{779D31B5-FD99-4637-A093-CE768FB8F7FC}" sibTransId="{3C12D97F-1804-4031-90C4-B6E1CFD3E696}"/>
    <dgm:cxn modelId="{6D26C69B-3D57-4B6C-96AC-EAFE2C2B3F70}" srcId="{4C763D52-8A31-4BF2-BD4B-83B07EC2D1AA}" destId="{52D9ECF8-B247-47BA-9D10-B2506F2BA95C}" srcOrd="0" destOrd="0" parTransId="{01AEDA51-1478-4469-BA91-D3A5BB22D2DE}" sibTransId="{EE7E9360-115C-4488-B15A-905DD5291B49}"/>
    <dgm:cxn modelId="{2FEDD93E-55E1-46EB-8FDB-8778B26D6C8B}" type="presOf" srcId="{4392DC71-E35C-4AD3-BEE6-11597C9E723F}" destId="{24BE503F-127D-47A7-9C69-453BD31A5D67}" srcOrd="0" destOrd="0" presId="urn:microsoft.com/office/officeart/2005/8/layout/vList5"/>
    <dgm:cxn modelId="{836573AE-3524-4691-BCA5-A9C17C186FB9}" srcId="{4C763D52-8A31-4BF2-BD4B-83B07EC2D1AA}" destId="{359D21A6-6A1E-487F-BBAB-4A2EE8483042}" srcOrd="1" destOrd="0" parTransId="{6239C9C7-808B-4664-9099-7EA36DFBF12A}" sibTransId="{FAECE8E8-8F8E-44CD-8467-65871B8D6A90}"/>
    <dgm:cxn modelId="{35CB531C-7A12-4C58-9CC7-3B2CF1EAB7B1}" srcId="{359D21A6-6A1E-487F-BBAB-4A2EE8483042}" destId="{C1CE68F4-DB0F-4887-9E1D-274B2E7CF54E}" srcOrd="3" destOrd="0" parTransId="{753A8C8E-BE7E-4A40-870D-9E82188513B6}" sibTransId="{CD6D585B-098E-454C-B626-FC68157ADD5D}"/>
    <dgm:cxn modelId="{CC349B89-E426-4875-ABC8-4BBC3D88EFBC}" srcId="{359D21A6-6A1E-487F-BBAB-4A2EE8483042}" destId="{F178EDB3-2A55-4E38-8879-6720DC7AEE4A}" srcOrd="2" destOrd="0" parTransId="{D0D24ECC-94D9-4E4E-BEA6-D82D33C5C27E}" sibTransId="{32E8541D-D7E1-4126-8A4C-842EACF40952}"/>
    <dgm:cxn modelId="{0D1B4AB5-3134-4837-A83B-7E6C7BAC793B}" srcId="{52D9ECF8-B247-47BA-9D10-B2506F2BA95C}" destId="{82C56785-4E73-4984-9357-A8AAB4ABAAB1}" srcOrd="1" destOrd="0" parTransId="{AD3705A1-5001-49C5-8748-7362DB24A14E}" sibTransId="{5749ECF0-D0AC-4B9A-AB36-F987FCFAAF94}"/>
    <dgm:cxn modelId="{FD57FD74-DF7D-4617-8F94-630BF5D5E910}" type="presOf" srcId="{359D21A6-6A1E-487F-BBAB-4A2EE8483042}" destId="{FBA0165A-0479-49B5-BEF7-9C832F8CE722}" srcOrd="0" destOrd="0" presId="urn:microsoft.com/office/officeart/2005/8/layout/vList5"/>
    <dgm:cxn modelId="{D0370BD9-A4AA-4A7E-8DCE-205349F40E45}" type="presOf" srcId="{2A1B2C06-B802-4188-BC20-6A39D339302B}" destId="{B211E92D-9D2B-485A-BC87-EF4DD112D531}" srcOrd="0" destOrd="0" presId="urn:microsoft.com/office/officeart/2005/8/layout/vList5"/>
    <dgm:cxn modelId="{8B76C8B3-DA6C-475F-9D15-13F69D15106D}" type="presOf" srcId="{C1CE68F4-DB0F-4887-9E1D-274B2E7CF54E}" destId="{B211E92D-9D2B-485A-BC87-EF4DD112D531}" srcOrd="0" destOrd="3" presId="urn:microsoft.com/office/officeart/2005/8/layout/vList5"/>
    <dgm:cxn modelId="{D190EF6F-4675-4199-8597-464B8DC0A322}" type="presOf" srcId="{82C56785-4E73-4984-9357-A8AAB4ABAAB1}" destId="{9F7DE2FF-96BF-4540-8BD8-9AC1A5AE0694}" srcOrd="0" destOrd="1" presId="urn:microsoft.com/office/officeart/2005/8/layout/vList5"/>
    <dgm:cxn modelId="{CBD3FBCE-CD55-4632-B9FA-CFBF03E2A97C}" type="presOf" srcId="{F178EDB3-2A55-4E38-8879-6720DC7AEE4A}" destId="{B211E92D-9D2B-485A-BC87-EF4DD112D531}" srcOrd="0" destOrd="2" presId="urn:microsoft.com/office/officeart/2005/8/layout/vList5"/>
    <dgm:cxn modelId="{462CCE75-0885-4DB1-9CE3-B9D993E533B6}" type="presParOf" srcId="{545AB510-3ACE-4D84-8120-FFDF73E734C2}" destId="{F20807AF-ACD5-4CC0-890F-C8DE71B91550}" srcOrd="0" destOrd="0" presId="urn:microsoft.com/office/officeart/2005/8/layout/vList5"/>
    <dgm:cxn modelId="{5FD9408B-4DDF-4AD8-8349-F3B823FA52A0}" type="presParOf" srcId="{F20807AF-ACD5-4CC0-890F-C8DE71B91550}" destId="{997A4107-999C-47BF-9029-70E9ECA25D03}" srcOrd="0" destOrd="0" presId="urn:microsoft.com/office/officeart/2005/8/layout/vList5"/>
    <dgm:cxn modelId="{5C64CF74-1217-41A2-8866-C7D13835D103}" type="presParOf" srcId="{F20807AF-ACD5-4CC0-890F-C8DE71B91550}" destId="{9F7DE2FF-96BF-4540-8BD8-9AC1A5AE0694}" srcOrd="1" destOrd="0" presId="urn:microsoft.com/office/officeart/2005/8/layout/vList5"/>
    <dgm:cxn modelId="{61EE5312-875B-452B-AC85-8D703423E163}" type="presParOf" srcId="{545AB510-3ACE-4D84-8120-FFDF73E734C2}" destId="{903BE6FA-991B-4CDE-B604-7E4F7CF7B468}" srcOrd="1" destOrd="0" presId="urn:microsoft.com/office/officeart/2005/8/layout/vList5"/>
    <dgm:cxn modelId="{7EB6D715-67B3-4671-B2EF-FC4F893C4F7D}" type="presParOf" srcId="{545AB510-3ACE-4D84-8120-FFDF73E734C2}" destId="{3FB524C1-9C9B-4AA0-B2E1-48C3019D504C}" srcOrd="2" destOrd="0" presId="urn:microsoft.com/office/officeart/2005/8/layout/vList5"/>
    <dgm:cxn modelId="{BE21BDCF-CE1E-4157-96CA-0FC014D1C74B}" type="presParOf" srcId="{3FB524C1-9C9B-4AA0-B2E1-48C3019D504C}" destId="{FBA0165A-0479-49B5-BEF7-9C832F8CE722}" srcOrd="0" destOrd="0" presId="urn:microsoft.com/office/officeart/2005/8/layout/vList5"/>
    <dgm:cxn modelId="{D11944B9-294D-475E-AF97-17119DBAD58F}" type="presParOf" srcId="{3FB524C1-9C9B-4AA0-B2E1-48C3019D504C}" destId="{B211E92D-9D2B-485A-BC87-EF4DD112D531}" srcOrd="1" destOrd="0" presId="urn:microsoft.com/office/officeart/2005/8/layout/vList5"/>
    <dgm:cxn modelId="{C2E34F86-9B30-482D-B452-32A8244CEC8D}" type="presParOf" srcId="{545AB510-3ACE-4D84-8120-FFDF73E734C2}" destId="{DC39C830-49B5-498E-A142-ACDA67286914}" srcOrd="3" destOrd="0" presId="urn:microsoft.com/office/officeart/2005/8/layout/vList5"/>
    <dgm:cxn modelId="{672DC3EA-A33F-4E89-A521-3E9A33349211}" type="presParOf" srcId="{545AB510-3ACE-4D84-8120-FFDF73E734C2}" destId="{0D4B08E7-BA4B-4A35-A9AB-D65DE11A43B4}" srcOrd="4" destOrd="0" presId="urn:microsoft.com/office/officeart/2005/8/layout/vList5"/>
    <dgm:cxn modelId="{5BD911FA-2762-4F23-BDD3-205C49CA1859}" type="presParOf" srcId="{0D4B08E7-BA4B-4A35-A9AB-D65DE11A43B4}" destId="{24BE503F-127D-47A7-9C69-453BD31A5D6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B9EFD-410C-4CAE-A66D-255CC6EC54DE}" type="doc">
      <dgm:prSet loTypeId="urn:microsoft.com/office/officeart/2005/8/layout/hProcess9" loCatId="process" qsTypeId="urn:microsoft.com/office/officeart/2005/8/quickstyle/simple1" qsCatId="simple" csTypeId="urn:microsoft.com/office/officeart/2005/8/colors/accent1_2" csCatId="accent1" phldr="1"/>
      <dgm:spPr/>
    </dgm:pt>
    <dgm:pt modelId="{52731223-783D-45AA-9F26-7E4E66AF882E}">
      <dgm:prSet phldrT="[Text]"/>
      <dgm:spPr/>
      <dgm:t>
        <a:bodyPr/>
        <a:lstStyle/>
        <a:p>
          <a:r>
            <a:rPr lang="en-US" dirty="0"/>
            <a:t>Universal Principles</a:t>
          </a:r>
        </a:p>
      </dgm:t>
    </dgm:pt>
    <dgm:pt modelId="{8996B36B-0E7C-423E-833E-D7AA155BF12C}" type="parTrans" cxnId="{B910CF9B-0E7A-4F97-97B7-F445C14447F4}">
      <dgm:prSet/>
      <dgm:spPr/>
      <dgm:t>
        <a:bodyPr/>
        <a:lstStyle/>
        <a:p>
          <a:endParaRPr lang="en-US"/>
        </a:p>
      </dgm:t>
    </dgm:pt>
    <dgm:pt modelId="{85F5E57D-EE67-4876-83FF-530614058487}" type="sibTrans" cxnId="{B910CF9B-0E7A-4F97-97B7-F445C14447F4}">
      <dgm:prSet/>
      <dgm:spPr/>
      <dgm:t>
        <a:bodyPr/>
        <a:lstStyle/>
        <a:p>
          <a:endParaRPr lang="en-US"/>
        </a:p>
      </dgm:t>
    </dgm:pt>
    <dgm:pt modelId="{B2288438-4315-4A1A-B37A-61416A83ECEE}">
      <dgm:prSet phldrT="[Text]"/>
      <dgm:spPr/>
      <dgm:t>
        <a:bodyPr/>
        <a:lstStyle/>
        <a:p>
          <a:r>
            <a:rPr lang="en-US" dirty="0"/>
            <a:t>Resource Value Framework</a:t>
          </a:r>
        </a:p>
      </dgm:t>
    </dgm:pt>
    <dgm:pt modelId="{0BEE8B7C-E17B-4B53-B07C-2A9BBC104224}" type="parTrans" cxnId="{7B8F9F0E-1215-4BE9-AD35-5CD49DC8C02A}">
      <dgm:prSet/>
      <dgm:spPr/>
      <dgm:t>
        <a:bodyPr/>
        <a:lstStyle/>
        <a:p>
          <a:endParaRPr lang="en-US"/>
        </a:p>
      </dgm:t>
    </dgm:pt>
    <dgm:pt modelId="{9B8AD975-95B7-4805-9168-1DF4B53C2E1C}" type="sibTrans" cxnId="{7B8F9F0E-1215-4BE9-AD35-5CD49DC8C02A}">
      <dgm:prSet/>
      <dgm:spPr/>
      <dgm:t>
        <a:bodyPr/>
        <a:lstStyle/>
        <a:p>
          <a:endParaRPr lang="en-US"/>
        </a:p>
      </dgm:t>
    </dgm:pt>
    <dgm:pt modelId="{1F57C1C9-7D99-4F1A-A20F-A7205A18C967}">
      <dgm:prSet phldrT="[Text]"/>
      <dgm:spPr/>
      <dgm:t>
        <a:bodyPr/>
        <a:lstStyle/>
        <a:p>
          <a:r>
            <a:rPr lang="en-US" dirty="0"/>
            <a:t>Primary Test:</a:t>
          </a:r>
          <a:br>
            <a:rPr lang="en-US" dirty="0"/>
          </a:br>
          <a:r>
            <a:rPr lang="en-US" dirty="0"/>
            <a:t>Resource Value Test (RVT)</a:t>
          </a:r>
        </a:p>
      </dgm:t>
    </dgm:pt>
    <dgm:pt modelId="{65833836-F557-4934-962D-46E5013CAA81}" type="parTrans" cxnId="{E23AE2C5-1E65-420B-9C91-1527F514DA38}">
      <dgm:prSet/>
      <dgm:spPr/>
      <dgm:t>
        <a:bodyPr/>
        <a:lstStyle/>
        <a:p>
          <a:endParaRPr lang="en-US"/>
        </a:p>
      </dgm:t>
    </dgm:pt>
    <dgm:pt modelId="{88FDBD7F-DC04-440D-B029-29256EA4AD95}" type="sibTrans" cxnId="{E23AE2C5-1E65-420B-9C91-1527F514DA38}">
      <dgm:prSet/>
      <dgm:spPr/>
      <dgm:t>
        <a:bodyPr/>
        <a:lstStyle/>
        <a:p>
          <a:endParaRPr lang="en-US"/>
        </a:p>
      </dgm:t>
    </dgm:pt>
    <dgm:pt modelId="{200EE134-AB7D-4717-996F-DC0CB2CF04CA}" type="pres">
      <dgm:prSet presAssocID="{440B9EFD-410C-4CAE-A66D-255CC6EC54DE}" presName="CompostProcess" presStyleCnt="0">
        <dgm:presLayoutVars>
          <dgm:dir/>
          <dgm:resizeHandles val="exact"/>
        </dgm:presLayoutVars>
      </dgm:prSet>
      <dgm:spPr/>
    </dgm:pt>
    <dgm:pt modelId="{E0ECD3E1-9351-40FB-B93A-EC22A5F49B04}" type="pres">
      <dgm:prSet presAssocID="{440B9EFD-410C-4CAE-A66D-255CC6EC54DE}" presName="arrow" presStyleLbl="bgShp" presStyleIdx="0" presStyleCnt="1"/>
      <dgm:spPr/>
    </dgm:pt>
    <dgm:pt modelId="{6BFE9888-1B61-4BDA-A843-32695FCC1B19}" type="pres">
      <dgm:prSet presAssocID="{440B9EFD-410C-4CAE-A66D-255CC6EC54DE}" presName="linearProcess" presStyleCnt="0"/>
      <dgm:spPr/>
    </dgm:pt>
    <dgm:pt modelId="{66827671-53A7-49BB-9155-EBA6D8FD882D}" type="pres">
      <dgm:prSet presAssocID="{52731223-783D-45AA-9F26-7E4E66AF882E}" presName="textNode" presStyleLbl="node1" presStyleIdx="0" presStyleCnt="3">
        <dgm:presLayoutVars>
          <dgm:bulletEnabled val="1"/>
        </dgm:presLayoutVars>
      </dgm:prSet>
      <dgm:spPr/>
      <dgm:t>
        <a:bodyPr/>
        <a:lstStyle/>
        <a:p>
          <a:endParaRPr lang="en-US"/>
        </a:p>
      </dgm:t>
    </dgm:pt>
    <dgm:pt modelId="{FDE29C05-E458-4301-96EB-CF5EC16AC291}" type="pres">
      <dgm:prSet presAssocID="{85F5E57D-EE67-4876-83FF-530614058487}" presName="sibTrans" presStyleCnt="0"/>
      <dgm:spPr/>
    </dgm:pt>
    <dgm:pt modelId="{5F1C2A1B-5D3C-4594-8C6D-EBBF09115D63}" type="pres">
      <dgm:prSet presAssocID="{B2288438-4315-4A1A-B37A-61416A83ECEE}" presName="textNode" presStyleLbl="node1" presStyleIdx="1" presStyleCnt="3">
        <dgm:presLayoutVars>
          <dgm:bulletEnabled val="1"/>
        </dgm:presLayoutVars>
      </dgm:prSet>
      <dgm:spPr/>
      <dgm:t>
        <a:bodyPr/>
        <a:lstStyle/>
        <a:p>
          <a:endParaRPr lang="en-US"/>
        </a:p>
      </dgm:t>
    </dgm:pt>
    <dgm:pt modelId="{36270B8D-D6C5-425C-A0FD-ABE1EBB0F0B6}" type="pres">
      <dgm:prSet presAssocID="{9B8AD975-95B7-4805-9168-1DF4B53C2E1C}" presName="sibTrans" presStyleCnt="0"/>
      <dgm:spPr/>
    </dgm:pt>
    <dgm:pt modelId="{6FFA023A-B0AB-4E57-999F-E852255B4E3B}" type="pres">
      <dgm:prSet presAssocID="{1F57C1C9-7D99-4F1A-A20F-A7205A18C967}" presName="textNode" presStyleLbl="node1" presStyleIdx="2" presStyleCnt="3">
        <dgm:presLayoutVars>
          <dgm:bulletEnabled val="1"/>
        </dgm:presLayoutVars>
      </dgm:prSet>
      <dgm:spPr/>
      <dgm:t>
        <a:bodyPr/>
        <a:lstStyle/>
        <a:p>
          <a:endParaRPr lang="en-US"/>
        </a:p>
      </dgm:t>
    </dgm:pt>
  </dgm:ptLst>
  <dgm:cxnLst>
    <dgm:cxn modelId="{B910CF9B-0E7A-4F97-97B7-F445C14447F4}" srcId="{440B9EFD-410C-4CAE-A66D-255CC6EC54DE}" destId="{52731223-783D-45AA-9F26-7E4E66AF882E}" srcOrd="0" destOrd="0" parTransId="{8996B36B-0E7C-423E-833E-D7AA155BF12C}" sibTransId="{85F5E57D-EE67-4876-83FF-530614058487}"/>
    <dgm:cxn modelId="{1F928861-D568-4495-B7DB-01870C972AF9}" type="presOf" srcId="{440B9EFD-410C-4CAE-A66D-255CC6EC54DE}" destId="{200EE134-AB7D-4717-996F-DC0CB2CF04CA}" srcOrd="0" destOrd="0" presId="urn:microsoft.com/office/officeart/2005/8/layout/hProcess9"/>
    <dgm:cxn modelId="{7B8F9F0E-1215-4BE9-AD35-5CD49DC8C02A}" srcId="{440B9EFD-410C-4CAE-A66D-255CC6EC54DE}" destId="{B2288438-4315-4A1A-B37A-61416A83ECEE}" srcOrd="1" destOrd="0" parTransId="{0BEE8B7C-E17B-4B53-B07C-2A9BBC104224}" sibTransId="{9B8AD975-95B7-4805-9168-1DF4B53C2E1C}"/>
    <dgm:cxn modelId="{C76F239A-01A9-42B3-8DBB-78FD37C8357D}" type="presOf" srcId="{52731223-783D-45AA-9F26-7E4E66AF882E}" destId="{66827671-53A7-49BB-9155-EBA6D8FD882D}" srcOrd="0" destOrd="0" presId="urn:microsoft.com/office/officeart/2005/8/layout/hProcess9"/>
    <dgm:cxn modelId="{274CD090-BA1A-4B99-A94F-42DBA2BB550D}" type="presOf" srcId="{B2288438-4315-4A1A-B37A-61416A83ECEE}" destId="{5F1C2A1B-5D3C-4594-8C6D-EBBF09115D63}" srcOrd="0" destOrd="0" presId="urn:microsoft.com/office/officeart/2005/8/layout/hProcess9"/>
    <dgm:cxn modelId="{6AF7B899-63E1-4199-86D0-8CE6FD9919AE}" type="presOf" srcId="{1F57C1C9-7D99-4F1A-A20F-A7205A18C967}" destId="{6FFA023A-B0AB-4E57-999F-E852255B4E3B}" srcOrd="0" destOrd="0" presId="urn:microsoft.com/office/officeart/2005/8/layout/hProcess9"/>
    <dgm:cxn modelId="{E23AE2C5-1E65-420B-9C91-1527F514DA38}" srcId="{440B9EFD-410C-4CAE-A66D-255CC6EC54DE}" destId="{1F57C1C9-7D99-4F1A-A20F-A7205A18C967}" srcOrd="2" destOrd="0" parTransId="{65833836-F557-4934-962D-46E5013CAA81}" sibTransId="{88FDBD7F-DC04-440D-B029-29256EA4AD95}"/>
    <dgm:cxn modelId="{8702E2EF-DCA5-4218-AAD2-C53E8852B9EB}" type="presParOf" srcId="{200EE134-AB7D-4717-996F-DC0CB2CF04CA}" destId="{E0ECD3E1-9351-40FB-B93A-EC22A5F49B04}" srcOrd="0" destOrd="0" presId="urn:microsoft.com/office/officeart/2005/8/layout/hProcess9"/>
    <dgm:cxn modelId="{BAD51510-783F-4217-9A3B-68E10B1DF2F2}" type="presParOf" srcId="{200EE134-AB7D-4717-996F-DC0CB2CF04CA}" destId="{6BFE9888-1B61-4BDA-A843-32695FCC1B19}" srcOrd="1" destOrd="0" presId="urn:microsoft.com/office/officeart/2005/8/layout/hProcess9"/>
    <dgm:cxn modelId="{5C2F34CB-11FA-4BBA-ABC6-F2921A8EB5CA}" type="presParOf" srcId="{6BFE9888-1B61-4BDA-A843-32695FCC1B19}" destId="{66827671-53A7-49BB-9155-EBA6D8FD882D}" srcOrd="0" destOrd="0" presId="urn:microsoft.com/office/officeart/2005/8/layout/hProcess9"/>
    <dgm:cxn modelId="{B243C7CD-21C4-49CE-93D0-920727FABCB6}" type="presParOf" srcId="{6BFE9888-1B61-4BDA-A843-32695FCC1B19}" destId="{FDE29C05-E458-4301-96EB-CF5EC16AC291}" srcOrd="1" destOrd="0" presId="urn:microsoft.com/office/officeart/2005/8/layout/hProcess9"/>
    <dgm:cxn modelId="{F6798FD9-AA08-49A4-88DD-1C64748B2B35}" type="presParOf" srcId="{6BFE9888-1B61-4BDA-A843-32695FCC1B19}" destId="{5F1C2A1B-5D3C-4594-8C6D-EBBF09115D63}" srcOrd="2" destOrd="0" presId="urn:microsoft.com/office/officeart/2005/8/layout/hProcess9"/>
    <dgm:cxn modelId="{85A151CB-55EF-4F40-9A64-3510D52FD447}" type="presParOf" srcId="{6BFE9888-1B61-4BDA-A843-32695FCC1B19}" destId="{36270B8D-D6C5-425C-A0FD-ABE1EBB0F0B6}" srcOrd="3" destOrd="0" presId="urn:microsoft.com/office/officeart/2005/8/layout/hProcess9"/>
    <dgm:cxn modelId="{A9A56338-6D37-41D5-B79C-202EA751A527}" type="presParOf" srcId="{6BFE9888-1B61-4BDA-A843-32695FCC1B19}" destId="{6FFA023A-B0AB-4E57-999F-E852255B4E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D3F56-4D36-4B21-8F63-BC713F24B8A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8A386D5-61F0-4519-B535-FD3994EE4384}">
      <dgm:prSet phldrT="[Text]" custT="1"/>
      <dgm:spPr/>
      <dgm:t>
        <a:bodyPr/>
        <a:lstStyle/>
        <a:p>
          <a:pPr>
            <a:lnSpc>
              <a:spcPct val="100000"/>
            </a:lnSpc>
            <a:spcBef>
              <a:spcPts val="0"/>
            </a:spcBef>
            <a:spcAft>
              <a:spcPts val="0"/>
            </a:spcAft>
          </a:pPr>
          <a:r>
            <a:rPr lang="en-US" sz="1400" b="1" dirty="0">
              <a:solidFill>
                <a:schemeClr val="accent1">
                  <a:lumMod val="75000"/>
                </a:schemeClr>
              </a:solidFill>
            </a:rPr>
            <a:t>CaSPM Perspectives</a:t>
          </a:r>
        </a:p>
      </dgm:t>
    </dgm:pt>
    <dgm:pt modelId="{1E45EA14-FFEE-4819-95F4-963226D657E6}" type="parTrans" cxnId="{3CA7E05B-C805-476F-B786-34A6CB521053}">
      <dgm:prSet/>
      <dgm:spPr/>
      <dgm:t>
        <a:bodyPr/>
        <a:lstStyle/>
        <a:p>
          <a:pPr>
            <a:lnSpc>
              <a:spcPct val="100000"/>
            </a:lnSpc>
            <a:spcBef>
              <a:spcPts val="0"/>
            </a:spcBef>
            <a:spcAft>
              <a:spcPts val="0"/>
            </a:spcAft>
          </a:pPr>
          <a:endParaRPr lang="en-US" sz="1400"/>
        </a:p>
      </dgm:t>
    </dgm:pt>
    <dgm:pt modelId="{F5423DD3-1446-4909-8179-0647BC116366}" type="sibTrans" cxnId="{3CA7E05B-C805-476F-B786-34A6CB521053}">
      <dgm:prSet/>
      <dgm:spPr/>
      <dgm:t>
        <a:bodyPr/>
        <a:lstStyle/>
        <a:p>
          <a:pPr>
            <a:lnSpc>
              <a:spcPct val="100000"/>
            </a:lnSpc>
            <a:spcBef>
              <a:spcPts val="0"/>
            </a:spcBef>
            <a:spcAft>
              <a:spcPts val="0"/>
            </a:spcAft>
          </a:pPr>
          <a:endParaRPr lang="en-US" sz="1400"/>
        </a:p>
      </dgm:t>
    </dgm:pt>
    <dgm:pt modelId="{6D7F4B1D-6B32-4BFD-A5DC-959596F79B59}">
      <dgm:prSet phldrT="[Text]" custT="1"/>
      <dgm:spPr/>
      <dgm:t>
        <a:bodyPr/>
        <a:lstStyle/>
        <a:p>
          <a:pPr>
            <a:lnSpc>
              <a:spcPct val="100000"/>
            </a:lnSpc>
            <a:spcBef>
              <a:spcPts val="0"/>
            </a:spcBef>
            <a:spcAft>
              <a:spcPts val="0"/>
            </a:spcAft>
          </a:pPr>
          <a:r>
            <a:rPr lang="en-US" sz="1400" b="1" dirty="0">
              <a:solidFill>
                <a:schemeClr val="accent1">
                  <a:lumMod val="75000"/>
                </a:schemeClr>
              </a:solidFill>
            </a:rPr>
            <a:t>Utility Cost Test</a:t>
          </a:r>
        </a:p>
        <a:p>
          <a:pPr>
            <a:lnSpc>
              <a:spcPct val="100000"/>
            </a:lnSpc>
            <a:spcBef>
              <a:spcPts val="0"/>
            </a:spcBef>
            <a:spcAft>
              <a:spcPts val="0"/>
            </a:spcAft>
          </a:pPr>
          <a:r>
            <a:rPr lang="en-US" sz="1400" dirty="0">
              <a:solidFill>
                <a:schemeClr val="accent1">
                  <a:lumMod val="75000"/>
                </a:schemeClr>
              </a:solidFill>
            </a:rPr>
            <a:t>Utility system</a:t>
          </a:r>
        </a:p>
        <a:p>
          <a:pPr>
            <a:lnSpc>
              <a:spcPct val="100000"/>
            </a:lnSpc>
            <a:spcBef>
              <a:spcPts val="0"/>
            </a:spcBef>
            <a:spcAft>
              <a:spcPts val="0"/>
            </a:spcAft>
          </a:pPr>
          <a:r>
            <a:rPr lang="en-US" sz="1400" dirty="0">
              <a:solidFill>
                <a:schemeClr val="accent1">
                  <a:lumMod val="75000"/>
                </a:schemeClr>
              </a:solidFill>
            </a:rPr>
            <a:t> perspective</a:t>
          </a:r>
        </a:p>
      </dgm:t>
    </dgm:pt>
    <dgm:pt modelId="{79BFDBED-74C2-4BB2-8280-C8DF2BC9B1B8}" type="parTrans" cxnId="{A64CDF08-711B-496F-A1A6-09123337337E}">
      <dgm:prSet/>
      <dgm:spPr/>
      <dgm:t>
        <a:bodyPr/>
        <a:lstStyle/>
        <a:p>
          <a:pPr>
            <a:lnSpc>
              <a:spcPct val="100000"/>
            </a:lnSpc>
            <a:spcBef>
              <a:spcPts val="0"/>
            </a:spcBef>
            <a:spcAft>
              <a:spcPts val="0"/>
            </a:spcAft>
          </a:pPr>
          <a:endParaRPr lang="en-US" sz="1400"/>
        </a:p>
      </dgm:t>
    </dgm:pt>
    <dgm:pt modelId="{4F8403CA-4138-41CE-BD62-B94C5DD8BED8}" type="sibTrans" cxnId="{A64CDF08-711B-496F-A1A6-09123337337E}">
      <dgm:prSet/>
      <dgm:spPr/>
      <dgm:t>
        <a:bodyPr/>
        <a:lstStyle/>
        <a:p>
          <a:pPr>
            <a:lnSpc>
              <a:spcPct val="100000"/>
            </a:lnSpc>
            <a:spcBef>
              <a:spcPts val="0"/>
            </a:spcBef>
            <a:spcAft>
              <a:spcPts val="0"/>
            </a:spcAft>
          </a:pPr>
          <a:endParaRPr lang="en-US" sz="1400"/>
        </a:p>
      </dgm:t>
    </dgm:pt>
    <dgm:pt modelId="{2B75A6BF-6A9A-4718-A71E-E6C294D7DED2}">
      <dgm:prSet phldrT="[Text]" custT="1"/>
      <dgm:spPr/>
      <dgm:t>
        <a:bodyPr/>
        <a:lstStyle/>
        <a:p>
          <a:pPr>
            <a:lnSpc>
              <a:spcPct val="100000"/>
            </a:lnSpc>
            <a:spcBef>
              <a:spcPts val="0"/>
            </a:spcBef>
            <a:spcAft>
              <a:spcPts val="0"/>
            </a:spcAft>
          </a:pPr>
          <a:r>
            <a:rPr lang="en-US" sz="1400" b="1" dirty="0">
              <a:solidFill>
                <a:schemeClr val="accent1">
                  <a:lumMod val="75000"/>
                </a:schemeClr>
              </a:solidFill>
            </a:rPr>
            <a:t>TRC Test</a:t>
          </a:r>
        </a:p>
        <a:p>
          <a:pPr>
            <a:lnSpc>
              <a:spcPct val="100000"/>
            </a:lnSpc>
            <a:spcBef>
              <a:spcPts val="0"/>
            </a:spcBef>
            <a:spcAft>
              <a:spcPts val="0"/>
            </a:spcAft>
          </a:pPr>
          <a:r>
            <a:rPr lang="en-US" sz="1400" b="0" dirty="0">
              <a:solidFill>
                <a:schemeClr val="accent1">
                  <a:lumMod val="75000"/>
                </a:schemeClr>
              </a:solidFill>
            </a:rPr>
            <a:t>Ut</a:t>
          </a:r>
          <a:r>
            <a:rPr lang="en-US" sz="1400" dirty="0">
              <a:solidFill>
                <a:schemeClr val="accent1">
                  <a:lumMod val="75000"/>
                </a:schemeClr>
              </a:solidFill>
            </a:rPr>
            <a:t>ility system plus the participant perspective</a:t>
          </a:r>
        </a:p>
      </dgm:t>
    </dgm:pt>
    <dgm:pt modelId="{0C0E0291-7A30-4C08-8A84-D49A477DC6DA}" type="parTrans" cxnId="{6D4E94D9-8138-4260-946C-9F5633E38E48}">
      <dgm:prSet/>
      <dgm:spPr/>
      <dgm:t>
        <a:bodyPr/>
        <a:lstStyle/>
        <a:p>
          <a:pPr>
            <a:lnSpc>
              <a:spcPct val="100000"/>
            </a:lnSpc>
            <a:spcBef>
              <a:spcPts val="0"/>
            </a:spcBef>
            <a:spcAft>
              <a:spcPts val="0"/>
            </a:spcAft>
          </a:pPr>
          <a:endParaRPr lang="en-US" sz="1400"/>
        </a:p>
      </dgm:t>
    </dgm:pt>
    <dgm:pt modelId="{A00319D4-02B7-454F-BB51-D79E4281DBE4}" type="sibTrans" cxnId="{6D4E94D9-8138-4260-946C-9F5633E38E48}">
      <dgm:prSet/>
      <dgm:spPr/>
      <dgm:t>
        <a:bodyPr/>
        <a:lstStyle/>
        <a:p>
          <a:pPr>
            <a:lnSpc>
              <a:spcPct val="100000"/>
            </a:lnSpc>
            <a:spcBef>
              <a:spcPts val="0"/>
            </a:spcBef>
            <a:spcAft>
              <a:spcPts val="0"/>
            </a:spcAft>
          </a:pPr>
          <a:endParaRPr lang="en-US" sz="1400"/>
        </a:p>
      </dgm:t>
    </dgm:pt>
    <dgm:pt modelId="{5BCE8C17-75C3-40F6-86D4-F72548704A8F}">
      <dgm:prSet phldrT="[Text]" custT="1"/>
      <dgm:spPr/>
      <dgm:t>
        <a:bodyPr/>
        <a:lstStyle/>
        <a:p>
          <a:pPr>
            <a:lnSpc>
              <a:spcPct val="100000"/>
            </a:lnSpc>
            <a:spcBef>
              <a:spcPts val="0"/>
            </a:spcBef>
            <a:spcAft>
              <a:spcPts val="0"/>
            </a:spcAft>
          </a:pPr>
          <a:r>
            <a:rPr lang="en-US" sz="1400" b="1" dirty="0">
              <a:solidFill>
                <a:schemeClr val="accent1">
                  <a:lumMod val="75000"/>
                </a:schemeClr>
              </a:solidFill>
            </a:rPr>
            <a:t>Societal Cost Test </a:t>
          </a:r>
          <a:r>
            <a:rPr lang="en-US" sz="1400" b="0" dirty="0">
              <a:solidFill>
                <a:schemeClr val="accent1">
                  <a:lumMod val="75000"/>
                </a:schemeClr>
              </a:solidFill>
            </a:rPr>
            <a:t>S</a:t>
          </a:r>
          <a:r>
            <a:rPr lang="en-US" sz="1400" dirty="0">
              <a:solidFill>
                <a:schemeClr val="accent1">
                  <a:lumMod val="75000"/>
                </a:schemeClr>
              </a:solidFill>
            </a:rPr>
            <a:t>ocietal perspective</a:t>
          </a:r>
        </a:p>
      </dgm:t>
    </dgm:pt>
    <dgm:pt modelId="{71146324-1127-4B5D-8C5D-8738897AE128}" type="parTrans" cxnId="{4B0AA248-C785-4732-9216-AFAA6BA0E6F2}">
      <dgm:prSet/>
      <dgm:spPr/>
      <dgm:t>
        <a:bodyPr/>
        <a:lstStyle/>
        <a:p>
          <a:pPr>
            <a:lnSpc>
              <a:spcPct val="100000"/>
            </a:lnSpc>
            <a:spcBef>
              <a:spcPts val="0"/>
            </a:spcBef>
            <a:spcAft>
              <a:spcPts val="0"/>
            </a:spcAft>
          </a:pPr>
          <a:endParaRPr lang="en-US" sz="1400"/>
        </a:p>
      </dgm:t>
    </dgm:pt>
    <dgm:pt modelId="{B90E3161-5132-434C-BAC3-5BE06D6150B1}" type="sibTrans" cxnId="{4B0AA248-C785-4732-9216-AFAA6BA0E6F2}">
      <dgm:prSet/>
      <dgm:spPr/>
      <dgm:t>
        <a:bodyPr/>
        <a:lstStyle/>
        <a:p>
          <a:pPr>
            <a:lnSpc>
              <a:spcPct val="100000"/>
            </a:lnSpc>
            <a:spcBef>
              <a:spcPts val="0"/>
            </a:spcBef>
            <a:spcAft>
              <a:spcPts val="0"/>
            </a:spcAft>
          </a:pPr>
          <a:endParaRPr lang="en-US" sz="1400"/>
        </a:p>
      </dgm:t>
    </dgm:pt>
    <dgm:pt modelId="{348F461F-2836-42A4-9AD3-F42CBAE744B2}" type="pres">
      <dgm:prSet presAssocID="{C20D3F56-4D36-4B21-8F63-BC713F24B8A5}" presName="Name0" presStyleCnt="0">
        <dgm:presLayoutVars>
          <dgm:orgChart val="1"/>
          <dgm:chPref val="1"/>
          <dgm:dir/>
          <dgm:animOne val="branch"/>
          <dgm:animLvl val="lvl"/>
          <dgm:resizeHandles/>
        </dgm:presLayoutVars>
      </dgm:prSet>
      <dgm:spPr/>
      <dgm:t>
        <a:bodyPr/>
        <a:lstStyle/>
        <a:p>
          <a:endParaRPr lang="en-US"/>
        </a:p>
      </dgm:t>
    </dgm:pt>
    <dgm:pt modelId="{6186CA87-F526-4256-A204-9D8DF125039C}" type="pres">
      <dgm:prSet presAssocID="{08A386D5-61F0-4519-B535-FD3994EE4384}" presName="hierRoot1" presStyleCnt="0">
        <dgm:presLayoutVars>
          <dgm:hierBranch val="init"/>
        </dgm:presLayoutVars>
      </dgm:prSet>
      <dgm:spPr/>
    </dgm:pt>
    <dgm:pt modelId="{8742E210-EB72-4B0B-857B-79EF0073B307}" type="pres">
      <dgm:prSet presAssocID="{08A386D5-61F0-4519-B535-FD3994EE4384}" presName="rootComposite1" presStyleCnt="0"/>
      <dgm:spPr/>
    </dgm:pt>
    <dgm:pt modelId="{79E3301E-3812-49DE-B64D-D4508B24D935}" type="pres">
      <dgm:prSet presAssocID="{08A386D5-61F0-4519-B535-FD3994EE4384}" presName="rootText1" presStyleLbl="alignAcc1" presStyleIdx="0" presStyleCnt="0">
        <dgm:presLayoutVars>
          <dgm:chPref val="3"/>
        </dgm:presLayoutVars>
      </dgm:prSet>
      <dgm:spPr/>
      <dgm:t>
        <a:bodyPr/>
        <a:lstStyle/>
        <a:p>
          <a:endParaRPr lang="en-US"/>
        </a:p>
      </dgm:t>
    </dgm:pt>
    <dgm:pt modelId="{441BE89B-7F4E-48EA-9159-A6A615034C4C}" type="pres">
      <dgm:prSet presAssocID="{08A386D5-61F0-4519-B535-FD3994EE4384}" presName="topArc1" presStyleLbl="parChTrans1D1" presStyleIdx="0" presStyleCnt="8"/>
      <dgm:spPr/>
    </dgm:pt>
    <dgm:pt modelId="{511BC73F-BA67-4528-947F-7092FB1BDAF5}" type="pres">
      <dgm:prSet presAssocID="{08A386D5-61F0-4519-B535-FD3994EE4384}" presName="bottomArc1" presStyleLbl="parChTrans1D1" presStyleIdx="1" presStyleCnt="8"/>
      <dgm:spPr/>
    </dgm:pt>
    <dgm:pt modelId="{41FF1791-B893-4F11-A99D-AADEDB8670AE}" type="pres">
      <dgm:prSet presAssocID="{08A386D5-61F0-4519-B535-FD3994EE4384}" presName="topConnNode1" presStyleLbl="node1" presStyleIdx="0" presStyleCnt="0"/>
      <dgm:spPr/>
      <dgm:t>
        <a:bodyPr/>
        <a:lstStyle/>
        <a:p>
          <a:endParaRPr lang="en-US"/>
        </a:p>
      </dgm:t>
    </dgm:pt>
    <dgm:pt modelId="{94ED536F-6AF8-4F41-B900-70DA1CC5E5CC}" type="pres">
      <dgm:prSet presAssocID="{08A386D5-61F0-4519-B535-FD3994EE4384}" presName="hierChild2" presStyleCnt="0"/>
      <dgm:spPr/>
    </dgm:pt>
    <dgm:pt modelId="{149DBF68-7A6E-4544-8230-46E4F6E0E19E}" type="pres">
      <dgm:prSet presAssocID="{79BFDBED-74C2-4BB2-8280-C8DF2BC9B1B8}" presName="Name28" presStyleLbl="parChTrans1D2" presStyleIdx="0" presStyleCnt="3"/>
      <dgm:spPr/>
      <dgm:t>
        <a:bodyPr/>
        <a:lstStyle/>
        <a:p>
          <a:endParaRPr lang="en-US"/>
        </a:p>
      </dgm:t>
    </dgm:pt>
    <dgm:pt modelId="{AC3D3366-BE07-4A47-8A69-A2BEAE136A93}" type="pres">
      <dgm:prSet presAssocID="{6D7F4B1D-6B32-4BFD-A5DC-959596F79B59}" presName="hierRoot2" presStyleCnt="0">
        <dgm:presLayoutVars>
          <dgm:hierBranch val="init"/>
        </dgm:presLayoutVars>
      </dgm:prSet>
      <dgm:spPr/>
    </dgm:pt>
    <dgm:pt modelId="{99691B6B-C9C2-488B-9705-D5D770D182C2}" type="pres">
      <dgm:prSet presAssocID="{6D7F4B1D-6B32-4BFD-A5DC-959596F79B59}" presName="rootComposite2" presStyleCnt="0"/>
      <dgm:spPr/>
    </dgm:pt>
    <dgm:pt modelId="{65AF8B55-8AD5-4D4E-81E8-38F859EFD578}" type="pres">
      <dgm:prSet presAssocID="{6D7F4B1D-6B32-4BFD-A5DC-959596F79B59}" presName="rootText2" presStyleLbl="alignAcc1" presStyleIdx="0" presStyleCnt="0">
        <dgm:presLayoutVars>
          <dgm:chPref val="3"/>
        </dgm:presLayoutVars>
      </dgm:prSet>
      <dgm:spPr/>
      <dgm:t>
        <a:bodyPr/>
        <a:lstStyle/>
        <a:p>
          <a:endParaRPr lang="en-US"/>
        </a:p>
      </dgm:t>
    </dgm:pt>
    <dgm:pt modelId="{44DA0976-65ED-416B-99AF-52AF452F31D4}" type="pres">
      <dgm:prSet presAssocID="{6D7F4B1D-6B32-4BFD-A5DC-959596F79B59}" presName="topArc2" presStyleLbl="parChTrans1D1" presStyleIdx="2" presStyleCnt="8"/>
      <dgm:spPr/>
    </dgm:pt>
    <dgm:pt modelId="{32B40133-B729-4D0B-B036-C94924386F29}" type="pres">
      <dgm:prSet presAssocID="{6D7F4B1D-6B32-4BFD-A5DC-959596F79B59}" presName="bottomArc2" presStyleLbl="parChTrans1D1" presStyleIdx="3" presStyleCnt="8"/>
      <dgm:spPr/>
    </dgm:pt>
    <dgm:pt modelId="{304B5AD8-27D4-4384-81A1-B7D86699F7F1}" type="pres">
      <dgm:prSet presAssocID="{6D7F4B1D-6B32-4BFD-A5DC-959596F79B59}" presName="topConnNode2" presStyleLbl="node2" presStyleIdx="0" presStyleCnt="0"/>
      <dgm:spPr/>
      <dgm:t>
        <a:bodyPr/>
        <a:lstStyle/>
        <a:p>
          <a:endParaRPr lang="en-US"/>
        </a:p>
      </dgm:t>
    </dgm:pt>
    <dgm:pt modelId="{402F3EBB-6084-444A-BE0E-0B2D3CEA0B9B}" type="pres">
      <dgm:prSet presAssocID="{6D7F4B1D-6B32-4BFD-A5DC-959596F79B59}" presName="hierChild4" presStyleCnt="0"/>
      <dgm:spPr/>
    </dgm:pt>
    <dgm:pt modelId="{67BBD198-CE42-454D-B2E0-037BCF0BD263}" type="pres">
      <dgm:prSet presAssocID="{6D7F4B1D-6B32-4BFD-A5DC-959596F79B59}" presName="hierChild5" presStyleCnt="0"/>
      <dgm:spPr/>
    </dgm:pt>
    <dgm:pt modelId="{9D4520CE-56CD-4560-9987-D74484194E65}" type="pres">
      <dgm:prSet presAssocID="{0C0E0291-7A30-4C08-8A84-D49A477DC6DA}" presName="Name28" presStyleLbl="parChTrans1D2" presStyleIdx="1" presStyleCnt="3"/>
      <dgm:spPr/>
      <dgm:t>
        <a:bodyPr/>
        <a:lstStyle/>
        <a:p>
          <a:endParaRPr lang="en-US"/>
        </a:p>
      </dgm:t>
    </dgm:pt>
    <dgm:pt modelId="{43E013FA-3A95-4180-BD8F-6AEE3E147E4C}" type="pres">
      <dgm:prSet presAssocID="{2B75A6BF-6A9A-4718-A71E-E6C294D7DED2}" presName="hierRoot2" presStyleCnt="0">
        <dgm:presLayoutVars>
          <dgm:hierBranch val="init"/>
        </dgm:presLayoutVars>
      </dgm:prSet>
      <dgm:spPr/>
    </dgm:pt>
    <dgm:pt modelId="{0664613D-042E-44C0-A15A-29235DF976A7}" type="pres">
      <dgm:prSet presAssocID="{2B75A6BF-6A9A-4718-A71E-E6C294D7DED2}" presName="rootComposite2" presStyleCnt="0"/>
      <dgm:spPr/>
    </dgm:pt>
    <dgm:pt modelId="{0CC7EF04-94C7-492C-927C-143776DBA287}" type="pres">
      <dgm:prSet presAssocID="{2B75A6BF-6A9A-4718-A71E-E6C294D7DED2}" presName="rootText2" presStyleLbl="alignAcc1" presStyleIdx="0" presStyleCnt="0">
        <dgm:presLayoutVars>
          <dgm:chPref val="3"/>
        </dgm:presLayoutVars>
      </dgm:prSet>
      <dgm:spPr/>
      <dgm:t>
        <a:bodyPr/>
        <a:lstStyle/>
        <a:p>
          <a:endParaRPr lang="en-US"/>
        </a:p>
      </dgm:t>
    </dgm:pt>
    <dgm:pt modelId="{31EF70F2-8C10-4719-8550-8299CDD967EC}" type="pres">
      <dgm:prSet presAssocID="{2B75A6BF-6A9A-4718-A71E-E6C294D7DED2}" presName="topArc2" presStyleLbl="parChTrans1D1" presStyleIdx="4" presStyleCnt="8"/>
      <dgm:spPr/>
    </dgm:pt>
    <dgm:pt modelId="{39B3A69F-E635-4E94-9CF1-D1A0C9CF963A}" type="pres">
      <dgm:prSet presAssocID="{2B75A6BF-6A9A-4718-A71E-E6C294D7DED2}" presName="bottomArc2" presStyleLbl="parChTrans1D1" presStyleIdx="5" presStyleCnt="8"/>
      <dgm:spPr/>
    </dgm:pt>
    <dgm:pt modelId="{13D5C4FD-5DA8-412A-8D61-7282478AD40D}" type="pres">
      <dgm:prSet presAssocID="{2B75A6BF-6A9A-4718-A71E-E6C294D7DED2}" presName="topConnNode2" presStyleLbl="node2" presStyleIdx="0" presStyleCnt="0"/>
      <dgm:spPr/>
      <dgm:t>
        <a:bodyPr/>
        <a:lstStyle/>
        <a:p>
          <a:endParaRPr lang="en-US"/>
        </a:p>
      </dgm:t>
    </dgm:pt>
    <dgm:pt modelId="{3888942E-3B4B-4D76-B8C0-D49251AF190D}" type="pres">
      <dgm:prSet presAssocID="{2B75A6BF-6A9A-4718-A71E-E6C294D7DED2}" presName="hierChild4" presStyleCnt="0"/>
      <dgm:spPr/>
    </dgm:pt>
    <dgm:pt modelId="{5811697E-C3DB-44FE-934A-B17B38819E3C}" type="pres">
      <dgm:prSet presAssocID="{2B75A6BF-6A9A-4718-A71E-E6C294D7DED2}" presName="hierChild5" presStyleCnt="0"/>
      <dgm:spPr/>
    </dgm:pt>
    <dgm:pt modelId="{1F9ECDA8-1186-4B98-B24C-97345B41537E}" type="pres">
      <dgm:prSet presAssocID="{71146324-1127-4B5D-8C5D-8738897AE128}" presName="Name28" presStyleLbl="parChTrans1D2" presStyleIdx="2" presStyleCnt="3"/>
      <dgm:spPr/>
      <dgm:t>
        <a:bodyPr/>
        <a:lstStyle/>
        <a:p>
          <a:endParaRPr lang="en-US"/>
        </a:p>
      </dgm:t>
    </dgm:pt>
    <dgm:pt modelId="{8A739402-283F-412F-8C64-2CF0CD3B4912}" type="pres">
      <dgm:prSet presAssocID="{5BCE8C17-75C3-40F6-86D4-F72548704A8F}" presName="hierRoot2" presStyleCnt="0">
        <dgm:presLayoutVars>
          <dgm:hierBranch val="init"/>
        </dgm:presLayoutVars>
      </dgm:prSet>
      <dgm:spPr/>
    </dgm:pt>
    <dgm:pt modelId="{F5E12810-4374-414D-B638-63393FC62BDF}" type="pres">
      <dgm:prSet presAssocID="{5BCE8C17-75C3-40F6-86D4-F72548704A8F}" presName="rootComposite2" presStyleCnt="0"/>
      <dgm:spPr/>
    </dgm:pt>
    <dgm:pt modelId="{42BE7709-BC5B-4020-BD24-6AE9E2F59366}" type="pres">
      <dgm:prSet presAssocID="{5BCE8C17-75C3-40F6-86D4-F72548704A8F}" presName="rootText2" presStyleLbl="alignAcc1" presStyleIdx="0" presStyleCnt="0">
        <dgm:presLayoutVars>
          <dgm:chPref val="3"/>
        </dgm:presLayoutVars>
      </dgm:prSet>
      <dgm:spPr/>
      <dgm:t>
        <a:bodyPr/>
        <a:lstStyle/>
        <a:p>
          <a:endParaRPr lang="en-US"/>
        </a:p>
      </dgm:t>
    </dgm:pt>
    <dgm:pt modelId="{BC1C4AF2-EDCC-4B92-A1E0-03F870CE3139}" type="pres">
      <dgm:prSet presAssocID="{5BCE8C17-75C3-40F6-86D4-F72548704A8F}" presName="topArc2" presStyleLbl="parChTrans1D1" presStyleIdx="6" presStyleCnt="8"/>
      <dgm:spPr/>
    </dgm:pt>
    <dgm:pt modelId="{CB9238BE-EE03-43E1-A235-55E0C44A4926}" type="pres">
      <dgm:prSet presAssocID="{5BCE8C17-75C3-40F6-86D4-F72548704A8F}" presName="bottomArc2" presStyleLbl="parChTrans1D1" presStyleIdx="7" presStyleCnt="8"/>
      <dgm:spPr/>
    </dgm:pt>
    <dgm:pt modelId="{5BD417A8-A06E-46CC-A5A9-D1EA8ACD264A}" type="pres">
      <dgm:prSet presAssocID="{5BCE8C17-75C3-40F6-86D4-F72548704A8F}" presName="topConnNode2" presStyleLbl="node2" presStyleIdx="0" presStyleCnt="0"/>
      <dgm:spPr/>
      <dgm:t>
        <a:bodyPr/>
        <a:lstStyle/>
        <a:p>
          <a:endParaRPr lang="en-US"/>
        </a:p>
      </dgm:t>
    </dgm:pt>
    <dgm:pt modelId="{79DAE4B7-BC7C-47D3-9416-A341C405ED72}" type="pres">
      <dgm:prSet presAssocID="{5BCE8C17-75C3-40F6-86D4-F72548704A8F}" presName="hierChild4" presStyleCnt="0"/>
      <dgm:spPr/>
    </dgm:pt>
    <dgm:pt modelId="{5AFCBED2-CF81-47BF-9BC5-F849305153BF}" type="pres">
      <dgm:prSet presAssocID="{5BCE8C17-75C3-40F6-86D4-F72548704A8F}" presName="hierChild5" presStyleCnt="0"/>
      <dgm:spPr/>
    </dgm:pt>
    <dgm:pt modelId="{499089F7-A2D1-47C9-BDD8-6B15225CFD0A}" type="pres">
      <dgm:prSet presAssocID="{08A386D5-61F0-4519-B535-FD3994EE4384}" presName="hierChild3" presStyleCnt="0"/>
      <dgm:spPr/>
    </dgm:pt>
  </dgm:ptLst>
  <dgm:cxnLst>
    <dgm:cxn modelId="{AB1591C9-9199-451F-BE7E-0C15619A5767}" type="presOf" srcId="{5BCE8C17-75C3-40F6-86D4-F72548704A8F}" destId="{42BE7709-BC5B-4020-BD24-6AE9E2F59366}" srcOrd="0" destOrd="0" presId="urn:microsoft.com/office/officeart/2008/layout/HalfCircleOrganizationChart"/>
    <dgm:cxn modelId="{4253E1BD-F626-4E76-ABB1-DDC542D801B7}" type="presOf" srcId="{79BFDBED-74C2-4BB2-8280-C8DF2BC9B1B8}" destId="{149DBF68-7A6E-4544-8230-46E4F6E0E19E}" srcOrd="0" destOrd="0" presId="urn:microsoft.com/office/officeart/2008/layout/HalfCircleOrganizationChart"/>
    <dgm:cxn modelId="{2B74B55A-AF0B-4B75-BCF5-A488EC35426C}" type="presOf" srcId="{0C0E0291-7A30-4C08-8A84-D49A477DC6DA}" destId="{9D4520CE-56CD-4560-9987-D74484194E65}" srcOrd="0" destOrd="0" presId="urn:microsoft.com/office/officeart/2008/layout/HalfCircleOrganizationChart"/>
    <dgm:cxn modelId="{F6494845-D9E2-496C-A46E-B42F7438968D}" type="presOf" srcId="{C20D3F56-4D36-4B21-8F63-BC713F24B8A5}" destId="{348F461F-2836-42A4-9AD3-F42CBAE744B2}" srcOrd="0" destOrd="0" presId="urn:microsoft.com/office/officeart/2008/layout/HalfCircleOrganizationChart"/>
    <dgm:cxn modelId="{D2645C68-B8FE-4E62-AE2A-EE0D648F1F4D}" type="presOf" srcId="{5BCE8C17-75C3-40F6-86D4-F72548704A8F}" destId="{5BD417A8-A06E-46CC-A5A9-D1EA8ACD264A}" srcOrd="1" destOrd="0" presId="urn:microsoft.com/office/officeart/2008/layout/HalfCircleOrganizationChart"/>
    <dgm:cxn modelId="{4B0AA248-C785-4732-9216-AFAA6BA0E6F2}" srcId="{08A386D5-61F0-4519-B535-FD3994EE4384}" destId="{5BCE8C17-75C3-40F6-86D4-F72548704A8F}" srcOrd="2" destOrd="0" parTransId="{71146324-1127-4B5D-8C5D-8738897AE128}" sibTransId="{B90E3161-5132-434C-BAC3-5BE06D6150B1}"/>
    <dgm:cxn modelId="{E1CE836A-B844-482C-812B-AEB2014F27E6}" type="presOf" srcId="{2B75A6BF-6A9A-4718-A71E-E6C294D7DED2}" destId="{13D5C4FD-5DA8-412A-8D61-7282478AD40D}" srcOrd="1" destOrd="0" presId="urn:microsoft.com/office/officeart/2008/layout/HalfCircleOrganizationChart"/>
    <dgm:cxn modelId="{C89DB4A5-8822-4F33-B8B5-2962D0595C81}" type="presOf" srcId="{08A386D5-61F0-4519-B535-FD3994EE4384}" destId="{41FF1791-B893-4F11-A99D-AADEDB8670AE}" srcOrd="1" destOrd="0" presId="urn:microsoft.com/office/officeart/2008/layout/HalfCircleOrganizationChart"/>
    <dgm:cxn modelId="{6D4E94D9-8138-4260-946C-9F5633E38E48}" srcId="{08A386D5-61F0-4519-B535-FD3994EE4384}" destId="{2B75A6BF-6A9A-4718-A71E-E6C294D7DED2}" srcOrd="1" destOrd="0" parTransId="{0C0E0291-7A30-4C08-8A84-D49A477DC6DA}" sibTransId="{A00319D4-02B7-454F-BB51-D79E4281DBE4}"/>
    <dgm:cxn modelId="{3CA7E05B-C805-476F-B786-34A6CB521053}" srcId="{C20D3F56-4D36-4B21-8F63-BC713F24B8A5}" destId="{08A386D5-61F0-4519-B535-FD3994EE4384}" srcOrd="0" destOrd="0" parTransId="{1E45EA14-FFEE-4819-95F4-963226D657E6}" sibTransId="{F5423DD3-1446-4909-8179-0647BC116366}"/>
    <dgm:cxn modelId="{A64CDF08-711B-496F-A1A6-09123337337E}" srcId="{08A386D5-61F0-4519-B535-FD3994EE4384}" destId="{6D7F4B1D-6B32-4BFD-A5DC-959596F79B59}" srcOrd="0" destOrd="0" parTransId="{79BFDBED-74C2-4BB2-8280-C8DF2BC9B1B8}" sibTransId="{4F8403CA-4138-41CE-BD62-B94C5DD8BED8}"/>
    <dgm:cxn modelId="{AE17D826-4638-4250-AD3D-EB96ECB94F79}" type="presOf" srcId="{6D7F4B1D-6B32-4BFD-A5DC-959596F79B59}" destId="{65AF8B55-8AD5-4D4E-81E8-38F859EFD578}" srcOrd="0" destOrd="0" presId="urn:microsoft.com/office/officeart/2008/layout/HalfCircleOrganizationChart"/>
    <dgm:cxn modelId="{31A622DB-537F-45CF-AE5C-64ACA01233AB}" type="presOf" srcId="{2B75A6BF-6A9A-4718-A71E-E6C294D7DED2}" destId="{0CC7EF04-94C7-492C-927C-143776DBA287}" srcOrd="0" destOrd="0" presId="urn:microsoft.com/office/officeart/2008/layout/HalfCircleOrganizationChart"/>
    <dgm:cxn modelId="{35D7FAD8-C2B4-462B-ABF0-CF1EFDC875C5}" type="presOf" srcId="{6D7F4B1D-6B32-4BFD-A5DC-959596F79B59}" destId="{304B5AD8-27D4-4384-81A1-B7D86699F7F1}" srcOrd="1" destOrd="0" presId="urn:microsoft.com/office/officeart/2008/layout/HalfCircleOrganizationChart"/>
    <dgm:cxn modelId="{3E4C9992-9B17-4ED8-8C45-F088FFCC9956}" type="presOf" srcId="{71146324-1127-4B5D-8C5D-8738897AE128}" destId="{1F9ECDA8-1186-4B98-B24C-97345B41537E}" srcOrd="0" destOrd="0" presId="urn:microsoft.com/office/officeart/2008/layout/HalfCircleOrganizationChart"/>
    <dgm:cxn modelId="{521CB817-49B2-49D5-AB9F-298D31CB7809}" type="presOf" srcId="{08A386D5-61F0-4519-B535-FD3994EE4384}" destId="{79E3301E-3812-49DE-B64D-D4508B24D935}" srcOrd="0" destOrd="0" presId="urn:microsoft.com/office/officeart/2008/layout/HalfCircleOrganizationChart"/>
    <dgm:cxn modelId="{D166BFA9-4F6B-481F-A774-8829D7309BCE}" type="presParOf" srcId="{348F461F-2836-42A4-9AD3-F42CBAE744B2}" destId="{6186CA87-F526-4256-A204-9D8DF125039C}" srcOrd="0" destOrd="0" presId="urn:microsoft.com/office/officeart/2008/layout/HalfCircleOrganizationChart"/>
    <dgm:cxn modelId="{CDDC67D8-E5B0-4CDC-A5D2-772B3D24E98C}" type="presParOf" srcId="{6186CA87-F526-4256-A204-9D8DF125039C}" destId="{8742E210-EB72-4B0B-857B-79EF0073B307}" srcOrd="0" destOrd="0" presId="urn:microsoft.com/office/officeart/2008/layout/HalfCircleOrganizationChart"/>
    <dgm:cxn modelId="{9DB26CFE-9445-4763-B511-B9281E040ADC}" type="presParOf" srcId="{8742E210-EB72-4B0B-857B-79EF0073B307}" destId="{79E3301E-3812-49DE-B64D-D4508B24D935}" srcOrd="0" destOrd="0" presId="urn:microsoft.com/office/officeart/2008/layout/HalfCircleOrganizationChart"/>
    <dgm:cxn modelId="{C6F90A1D-53E0-4501-8762-413529F7E8CE}" type="presParOf" srcId="{8742E210-EB72-4B0B-857B-79EF0073B307}" destId="{441BE89B-7F4E-48EA-9159-A6A615034C4C}" srcOrd="1" destOrd="0" presId="urn:microsoft.com/office/officeart/2008/layout/HalfCircleOrganizationChart"/>
    <dgm:cxn modelId="{1257D78C-109D-4681-97CB-309F6D3D2955}" type="presParOf" srcId="{8742E210-EB72-4B0B-857B-79EF0073B307}" destId="{511BC73F-BA67-4528-947F-7092FB1BDAF5}" srcOrd="2" destOrd="0" presId="urn:microsoft.com/office/officeart/2008/layout/HalfCircleOrganizationChart"/>
    <dgm:cxn modelId="{0A86EA2E-6D65-421B-8834-BDE0066DE105}" type="presParOf" srcId="{8742E210-EB72-4B0B-857B-79EF0073B307}" destId="{41FF1791-B893-4F11-A99D-AADEDB8670AE}" srcOrd="3" destOrd="0" presId="urn:microsoft.com/office/officeart/2008/layout/HalfCircleOrganizationChart"/>
    <dgm:cxn modelId="{A376D51B-E126-430D-AD0E-68D841F69820}" type="presParOf" srcId="{6186CA87-F526-4256-A204-9D8DF125039C}" destId="{94ED536F-6AF8-4F41-B900-70DA1CC5E5CC}" srcOrd="1" destOrd="0" presId="urn:microsoft.com/office/officeart/2008/layout/HalfCircleOrganizationChart"/>
    <dgm:cxn modelId="{75D683C6-83A7-4E83-91AF-1295EF8D22AF}" type="presParOf" srcId="{94ED536F-6AF8-4F41-B900-70DA1CC5E5CC}" destId="{149DBF68-7A6E-4544-8230-46E4F6E0E19E}" srcOrd="0" destOrd="0" presId="urn:microsoft.com/office/officeart/2008/layout/HalfCircleOrganizationChart"/>
    <dgm:cxn modelId="{8443D83E-A182-44FE-80BB-E24C68388419}" type="presParOf" srcId="{94ED536F-6AF8-4F41-B900-70DA1CC5E5CC}" destId="{AC3D3366-BE07-4A47-8A69-A2BEAE136A93}" srcOrd="1" destOrd="0" presId="urn:microsoft.com/office/officeart/2008/layout/HalfCircleOrganizationChart"/>
    <dgm:cxn modelId="{DDDF9875-1659-4E0F-AAF7-69BA4310CEC3}" type="presParOf" srcId="{AC3D3366-BE07-4A47-8A69-A2BEAE136A93}" destId="{99691B6B-C9C2-488B-9705-D5D770D182C2}" srcOrd="0" destOrd="0" presId="urn:microsoft.com/office/officeart/2008/layout/HalfCircleOrganizationChart"/>
    <dgm:cxn modelId="{5829E079-A424-4E5F-B7F5-A69498265794}" type="presParOf" srcId="{99691B6B-C9C2-488B-9705-D5D770D182C2}" destId="{65AF8B55-8AD5-4D4E-81E8-38F859EFD578}" srcOrd="0" destOrd="0" presId="urn:microsoft.com/office/officeart/2008/layout/HalfCircleOrganizationChart"/>
    <dgm:cxn modelId="{5F6468C6-5E89-45DD-87BB-7BA029207C2C}" type="presParOf" srcId="{99691B6B-C9C2-488B-9705-D5D770D182C2}" destId="{44DA0976-65ED-416B-99AF-52AF452F31D4}" srcOrd="1" destOrd="0" presId="urn:microsoft.com/office/officeart/2008/layout/HalfCircleOrganizationChart"/>
    <dgm:cxn modelId="{701ACD38-0C0C-4607-AE01-50B5471AAF3D}" type="presParOf" srcId="{99691B6B-C9C2-488B-9705-D5D770D182C2}" destId="{32B40133-B729-4D0B-B036-C94924386F29}" srcOrd="2" destOrd="0" presId="urn:microsoft.com/office/officeart/2008/layout/HalfCircleOrganizationChart"/>
    <dgm:cxn modelId="{1CFF18D0-5399-4D42-96EE-D40A184F4CD0}" type="presParOf" srcId="{99691B6B-C9C2-488B-9705-D5D770D182C2}" destId="{304B5AD8-27D4-4384-81A1-B7D86699F7F1}" srcOrd="3" destOrd="0" presId="urn:microsoft.com/office/officeart/2008/layout/HalfCircleOrganizationChart"/>
    <dgm:cxn modelId="{407DCF32-2497-4BB5-AE5B-470FFF3C5D0B}" type="presParOf" srcId="{AC3D3366-BE07-4A47-8A69-A2BEAE136A93}" destId="{402F3EBB-6084-444A-BE0E-0B2D3CEA0B9B}" srcOrd="1" destOrd="0" presId="urn:microsoft.com/office/officeart/2008/layout/HalfCircleOrganizationChart"/>
    <dgm:cxn modelId="{A756B89A-5F1C-427C-B786-CBCEE141A2C1}" type="presParOf" srcId="{AC3D3366-BE07-4A47-8A69-A2BEAE136A93}" destId="{67BBD198-CE42-454D-B2E0-037BCF0BD263}" srcOrd="2" destOrd="0" presId="urn:microsoft.com/office/officeart/2008/layout/HalfCircleOrganizationChart"/>
    <dgm:cxn modelId="{74ED97CC-189E-4767-9AB5-D8EF72EA6BE7}" type="presParOf" srcId="{94ED536F-6AF8-4F41-B900-70DA1CC5E5CC}" destId="{9D4520CE-56CD-4560-9987-D74484194E65}" srcOrd="2" destOrd="0" presId="urn:microsoft.com/office/officeart/2008/layout/HalfCircleOrganizationChart"/>
    <dgm:cxn modelId="{CBCFB18C-ED3C-402D-A663-7F72354BB548}" type="presParOf" srcId="{94ED536F-6AF8-4F41-B900-70DA1CC5E5CC}" destId="{43E013FA-3A95-4180-BD8F-6AEE3E147E4C}" srcOrd="3" destOrd="0" presId="urn:microsoft.com/office/officeart/2008/layout/HalfCircleOrganizationChart"/>
    <dgm:cxn modelId="{368FE7ED-FE92-467F-ABCB-06501DF42D01}" type="presParOf" srcId="{43E013FA-3A95-4180-BD8F-6AEE3E147E4C}" destId="{0664613D-042E-44C0-A15A-29235DF976A7}" srcOrd="0" destOrd="0" presId="urn:microsoft.com/office/officeart/2008/layout/HalfCircleOrganizationChart"/>
    <dgm:cxn modelId="{7BDC2752-0615-4AA4-BFC4-43C34B19AB70}" type="presParOf" srcId="{0664613D-042E-44C0-A15A-29235DF976A7}" destId="{0CC7EF04-94C7-492C-927C-143776DBA287}" srcOrd="0" destOrd="0" presId="urn:microsoft.com/office/officeart/2008/layout/HalfCircleOrganizationChart"/>
    <dgm:cxn modelId="{5BB82F55-261C-4F18-A386-E108FBA2F763}" type="presParOf" srcId="{0664613D-042E-44C0-A15A-29235DF976A7}" destId="{31EF70F2-8C10-4719-8550-8299CDD967EC}" srcOrd="1" destOrd="0" presId="urn:microsoft.com/office/officeart/2008/layout/HalfCircleOrganizationChart"/>
    <dgm:cxn modelId="{91AB700A-3D5D-4FF1-B8E1-FF8CE25EF6D1}" type="presParOf" srcId="{0664613D-042E-44C0-A15A-29235DF976A7}" destId="{39B3A69F-E635-4E94-9CF1-D1A0C9CF963A}" srcOrd="2" destOrd="0" presId="urn:microsoft.com/office/officeart/2008/layout/HalfCircleOrganizationChart"/>
    <dgm:cxn modelId="{C77C14D9-48B0-4239-8F42-AC60771D7DF8}" type="presParOf" srcId="{0664613D-042E-44C0-A15A-29235DF976A7}" destId="{13D5C4FD-5DA8-412A-8D61-7282478AD40D}" srcOrd="3" destOrd="0" presId="urn:microsoft.com/office/officeart/2008/layout/HalfCircleOrganizationChart"/>
    <dgm:cxn modelId="{244EAD77-13BF-466B-BCF1-83333DFE5A07}" type="presParOf" srcId="{43E013FA-3A95-4180-BD8F-6AEE3E147E4C}" destId="{3888942E-3B4B-4D76-B8C0-D49251AF190D}" srcOrd="1" destOrd="0" presId="urn:microsoft.com/office/officeart/2008/layout/HalfCircleOrganizationChart"/>
    <dgm:cxn modelId="{6748E9A4-EACA-4F5F-9B37-236FAFD84729}" type="presParOf" srcId="{43E013FA-3A95-4180-BD8F-6AEE3E147E4C}" destId="{5811697E-C3DB-44FE-934A-B17B38819E3C}" srcOrd="2" destOrd="0" presId="urn:microsoft.com/office/officeart/2008/layout/HalfCircleOrganizationChart"/>
    <dgm:cxn modelId="{3132BA4F-9570-4980-B337-0EFAED553593}" type="presParOf" srcId="{94ED536F-6AF8-4F41-B900-70DA1CC5E5CC}" destId="{1F9ECDA8-1186-4B98-B24C-97345B41537E}" srcOrd="4" destOrd="0" presId="urn:microsoft.com/office/officeart/2008/layout/HalfCircleOrganizationChart"/>
    <dgm:cxn modelId="{0CE31A25-7E61-4F7A-BCD0-17A0454CAE91}" type="presParOf" srcId="{94ED536F-6AF8-4F41-B900-70DA1CC5E5CC}" destId="{8A739402-283F-412F-8C64-2CF0CD3B4912}" srcOrd="5" destOrd="0" presId="urn:microsoft.com/office/officeart/2008/layout/HalfCircleOrganizationChart"/>
    <dgm:cxn modelId="{2FAFA339-DB46-43DC-8B85-E15255A4D9C8}" type="presParOf" srcId="{8A739402-283F-412F-8C64-2CF0CD3B4912}" destId="{F5E12810-4374-414D-B638-63393FC62BDF}" srcOrd="0" destOrd="0" presId="urn:microsoft.com/office/officeart/2008/layout/HalfCircleOrganizationChart"/>
    <dgm:cxn modelId="{97DA2AF8-515E-4233-B8ED-479D319A8838}" type="presParOf" srcId="{F5E12810-4374-414D-B638-63393FC62BDF}" destId="{42BE7709-BC5B-4020-BD24-6AE9E2F59366}" srcOrd="0" destOrd="0" presId="urn:microsoft.com/office/officeart/2008/layout/HalfCircleOrganizationChart"/>
    <dgm:cxn modelId="{F86D55FF-2EE3-4717-9400-C9751FDB074B}" type="presParOf" srcId="{F5E12810-4374-414D-B638-63393FC62BDF}" destId="{BC1C4AF2-EDCC-4B92-A1E0-03F870CE3139}" srcOrd="1" destOrd="0" presId="urn:microsoft.com/office/officeart/2008/layout/HalfCircleOrganizationChart"/>
    <dgm:cxn modelId="{8B757129-DF69-43DC-8A36-33C97581E3DF}" type="presParOf" srcId="{F5E12810-4374-414D-B638-63393FC62BDF}" destId="{CB9238BE-EE03-43E1-A235-55E0C44A4926}" srcOrd="2" destOrd="0" presId="urn:microsoft.com/office/officeart/2008/layout/HalfCircleOrganizationChart"/>
    <dgm:cxn modelId="{D4D0DB3F-3C6B-4173-B742-007C39E0477A}" type="presParOf" srcId="{F5E12810-4374-414D-B638-63393FC62BDF}" destId="{5BD417A8-A06E-46CC-A5A9-D1EA8ACD264A}" srcOrd="3" destOrd="0" presId="urn:microsoft.com/office/officeart/2008/layout/HalfCircleOrganizationChart"/>
    <dgm:cxn modelId="{D7D7704D-2776-4599-B67D-4CAF23DB5DC5}" type="presParOf" srcId="{8A739402-283F-412F-8C64-2CF0CD3B4912}" destId="{79DAE4B7-BC7C-47D3-9416-A341C405ED72}" srcOrd="1" destOrd="0" presId="urn:microsoft.com/office/officeart/2008/layout/HalfCircleOrganizationChart"/>
    <dgm:cxn modelId="{E334BE0B-973B-444A-BFCC-401AF7BFBB28}" type="presParOf" srcId="{8A739402-283F-412F-8C64-2CF0CD3B4912}" destId="{5AFCBED2-CF81-47BF-9BC5-F849305153BF}" srcOrd="2" destOrd="0" presId="urn:microsoft.com/office/officeart/2008/layout/HalfCircleOrganizationChart"/>
    <dgm:cxn modelId="{5B2316B6-2674-4F59-9F48-EA3A3FD5F136}" type="presParOf" srcId="{6186CA87-F526-4256-A204-9D8DF125039C}" destId="{499089F7-A2D1-47C9-BDD8-6B15225CFD0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66DCB-5A2D-46D6-9181-488D1DC4D4A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1432B7AB-19DC-43A5-8C5D-F80A30C92D0C}">
      <dgm:prSet phldrT="[Text]" custT="1"/>
      <dgm:spPr/>
      <dgm:t>
        <a:bodyPr/>
        <a:lstStyle/>
        <a:p>
          <a:r>
            <a:rPr lang="en-US" sz="1400" b="1" dirty="0">
              <a:solidFill>
                <a:schemeClr val="bg2">
                  <a:lumMod val="50000"/>
                </a:schemeClr>
              </a:solidFill>
            </a:rPr>
            <a:t>NSPM Regulatory Perspective</a:t>
          </a:r>
        </a:p>
      </dgm:t>
    </dgm:pt>
    <dgm:pt modelId="{75E394EB-4C4A-4AA4-A8E7-1BE9502C753C}" type="parTrans" cxnId="{B814448A-8C57-4F37-B075-38CCA950CE5C}">
      <dgm:prSet/>
      <dgm:spPr/>
      <dgm:t>
        <a:bodyPr/>
        <a:lstStyle/>
        <a:p>
          <a:endParaRPr lang="en-US">
            <a:solidFill>
              <a:schemeClr val="bg2">
                <a:lumMod val="50000"/>
              </a:schemeClr>
            </a:solidFill>
          </a:endParaRPr>
        </a:p>
      </dgm:t>
    </dgm:pt>
    <dgm:pt modelId="{5C1AE73C-F028-4361-9A5A-A159177A0052}" type="sibTrans" cxnId="{B814448A-8C57-4F37-B075-38CCA950CE5C}">
      <dgm:prSet/>
      <dgm:spPr/>
      <dgm:t>
        <a:bodyPr/>
        <a:lstStyle/>
        <a:p>
          <a:endParaRPr lang="en-US">
            <a:solidFill>
              <a:schemeClr val="bg2">
                <a:lumMod val="50000"/>
              </a:schemeClr>
            </a:solidFill>
          </a:endParaRPr>
        </a:p>
      </dgm:t>
    </dgm:pt>
    <dgm:pt modelId="{5E29EC55-FEFD-4A7E-AAC8-02E396C10784}" type="pres">
      <dgm:prSet presAssocID="{8DB66DCB-5A2D-46D6-9181-488D1DC4D4AA}" presName="Name0" presStyleCnt="0">
        <dgm:presLayoutVars>
          <dgm:orgChart val="1"/>
          <dgm:chPref val="1"/>
          <dgm:dir/>
          <dgm:animOne val="branch"/>
          <dgm:animLvl val="lvl"/>
          <dgm:resizeHandles/>
        </dgm:presLayoutVars>
      </dgm:prSet>
      <dgm:spPr/>
      <dgm:t>
        <a:bodyPr/>
        <a:lstStyle/>
        <a:p>
          <a:endParaRPr lang="en-US"/>
        </a:p>
      </dgm:t>
    </dgm:pt>
    <dgm:pt modelId="{A831D018-4FAD-48C7-9F0E-C10A4D5C17F5}" type="pres">
      <dgm:prSet presAssocID="{1432B7AB-19DC-43A5-8C5D-F80A30C92D0C}" presName="hierRoot1" presStyleCnt="0">
        <dgm:presLayoutVars>
          <dgm:hierBranch val="init"/>
        </dgm:presLayoutVars>
      </dgm:prSet>
      <dgm:spPr/>
    </dgm:pt>
    <dgm:pt modelId="{41748049-5358-4282-9691-3E27A47097D8}" type="pres">
      <dgm:prSet presAssocID="{1432B7AB-19DC-43A5-8C5D-F80A30C92D0C}" presName="rootComposite1" presStyleCnt="0"/>
      <dgm:spPr/>
    </dgm:pt>
    <dgm:pt modelId="{8389E96B-EB7C-466B-880F-AC0319C5462D}" type="pres">
      <dgm:prSet presAssocID="{1432B7AB-19DC-43A5-8C5D-F80A30C92D0C}" presName="rootText1" presStyleLbl="alignAcc1" presStyleIdx="0" presStyleCnt="0">
        <dgm:presLayoutVars>
          <dgm:chPref val="3"/>
        </dgm:presLayoutVars>
      </dgm:prSet>
      <dgm:spPr/>
      <dgm:t>
        <a:bodyPr/>
        <a:lstStyle/>
        <a:p>
          <a:endParaRPr lang="en-US"/>
        </a:p>
      </dgm:t>
    </dgm:pt>
    <dgm:pt modelId="{63F9D8CF-F93D-4616-83D0-A5D76AB81B99}" type="pres">
      <dgm:prSet presAssocID="{1432B7AB-19DC-43A5-8C5D-F80A30C92D0C}" presName="topArc1" presStyleLbl="parChTrans1D1" presStyleIdx="0" presStyleCnt="2"/>
      <dgm:spPr/>
    </dgm:pt>
    <dgm:pt modelId="{EAAE6FD6-8E3A-42F6-892D-A7B4A7D03020}" type="pres">
      <dgm:prSet presAssocID="{1432B7AB-19DC-43A5-8C5D-F80A30C92D0C}" presName="bottomArc1" presStyleLbl="parChTrans1D1" presStyleIdx="1" presStyleCnt="2"/>
      <dgm:spPr/>
    </dgm:pt>
    <dgm:pt modelId="{1D813935-7A8F-4693-8CD0-DB7FA2C06685}" type="pres">
      <dgm:prSet presAssocID="{1432B7AB-19DC-43A5-8C5D-F80A30C92D0C}" presName="topConnNode1" presStyleLbl="node1" presStyleIdx="0" presStyleCnt="0"/>
      <dgm:spPr/>
      <dgm:t>
        <a:bodyPr/>
        <a:lstStyle/>
        <a:p>
          <a:endParaRPr lang="en-US"/>
        </a:p>
      </dgm:t>
    </dgm:pt>
    <dgm:pt modelId="{2DA40E27-E409-43FA-A029-34368BD7E749}" type="pres">
      <dgm:prSet presAssocID="{1432B7AB-19DC-43A5-8C5D-F80A30C92D0C}" presName="hierChild2" presStyleCnt="0"/>
      <dgm:spPr/>
    </dgm:pt>
    <dgm:pt modelId="{7DF211F1-9B51-46F5-9B33-62A7BD78701F}" type="pres">
      <dgm:prSet presAssocID="{1432B7AB-19DC-43A5-8C5D-F80A30C92D0C}" presName="hierChild3" presStyleCnt="0"/>
      <dgm:spPr/>
    </dgm:pt>
  </dgm:ptLst>
  <dgm:cxnLst>
    <dgm:cxn modelId="{B814448A-8C57-4F37-B075-38CCA950CE5C}" srcId="{8DB66DCB-5A2D-46D6-9181-488D1DC4D4AA}" destId="{1432B7AB-19DC-43A5-8C5D-F80A30C92D0C}" srcOrd="0" destOrd="0" parTransId="{75E394EB-4C4A-4AA4-A8E7-1BE9502C753C}" sibTransId="{5C1AE73C-F028-4361-9A5A-A159177A0052}"/>
    <dgm:cxn modelId="{B2453061-DACD-4B62-B67E-1486981B6836}" type="presOf" srcId="{1432B7AB-19DC-43A5-8C5D-F80A30C92D0C}" destId="{1D813935-7A8F-4693-8CD0-DB7FA2C06685}" srcOrd="1" destOrd="0" presId="urn:microsoft.com/office/officeart/2008/layout/HalfCircleOrganizationChart"/>
    <dgm:cxn modelId="{8B604F13-2D12-4A38-9F08-2E5C8A202F8B}" type="presOf" srcId="{1432B7AB-19DC-43A5-8C5D-F80A30C92D0C}" destId="{8389E96B-EB7C-466B-880F-AC0319C5462D}" srcOrd="0" destOrd="0" presId="urn:microsoft.com/office/officeart/2008/layout/HalfCircleOrganizationChart"/>
    <dgm:cxn modelId="{998A9097-1C48-4132-9A86-8DAD0C46005E}" type="presOf" srcId="{8DB66DCB-5A2D-46D6-9181-488D1DC4D4AA}" destId="{5E29EC55-FEFD-4A7E-AAC8-02E396C10784}" srcOrd="0" destOrd="0" presId="urn:microsoft.com/office/officeart/2008/layout/HalfCircleOrganizationChart"/>
    <dgm:cxn modelId="{5A3ADD52-4D1D-42D3-A71A-F84EA9E00858}" type="presParOf" srcId="{5E29EC55-FEFD-4A7E-AAC8-02E396C10784}" destId="{A831D018-4FAD-48C7-9F0E-C10A4D5C17F5}" srcOrd="0" destOrd="0" presId="urn:microsoft.com/office/officeart/2008/layout/HalfCircleOrganizationChart"/>
    <dgm:cxn modelId="{95CC7D9B-1036-4DB3-B34C-A6A447ECCD92}" type="presParOf" srcId="{A831D018-4FAD-48C7-9F0E-C10A4D5C17F5}" destId="{41748049-5358-4282-9691-3E27A47097D8}" srcOrd="0" destOrd="0" presId="urn:microsoft.com/office/officeart/2008/layout/HalfCircleOrganizationChart"/>
    <dgm:cxn modelId="{BC4C7AF9-D811-4BD7-A22C-4E1D43FA822F}" type="presParOf" srcId="{41748049-5358-4282-9691-3E27A47097D8}" destId="{8389E96B-EB7C-466B-880F-AC0319C5462D}" srcOrd="0" destOrd="0" presId="urn:microsoft.com/office/officeart/2008/layout/HalfCircleOrganizationChart"/>
    <dgm:cxn modelId="{7C983B2B-8978-4756-8131-8F8A46332F31}" type="presParOf" srcId="{41748049-5358-4282-9691-3E27A47097D8}" destId="{63F9D8CF-F93D-4616-83D0-A5D76AB81B99}" srcOrd="1" destOrd="0" presId="urn:microsoft.com/office/officeart/2008/layout/HalfCircleOrganizationChart"/>
    <dgm:cxn modelId="{3C87DCA5-2ACB-4FAA-8D48-60ADD2A8DA7F}" type="presParOf" srcId="{41748049-5358-4282-9691-3E27A47097D8}" destId="{EAAE6FD6-8E3A-42F6-892D-A7B4A7D03020}" srcOrd="2" destOrd="0" presId="urn:microsoft.com/office/officeart/2008/layout/HalfCircleOrganizationChart"/>
    <dgm:cxn modelId="{EB60D430-67B3-4FC2-BC10-2AD4AC6986D0}" type="presParOf" srcId="{41748049-5358-4282-9691-3E27A47097D8}" destId="{1D813935-7A8F-4693-8CD0-DB7FA2C06685}" srcOrd="3" destOrd="0" presId="urn:microsoft.com/office/officeart/2008/layout/HalfCircleOrganizationChart"/>
    <dgm:cxn modelId="{92E500C1-D50D-4CC9-A676-7EEB1D45A3C3}" type="presParOf" srcId="{A831D018-4FAD-48C7-9F0E-C10A4D5C17F5}" destId="{2DA40E27-E409-43FA-A029-34368BD7E749}" srcOrd="1" destOrd="0" presId="urn:microsoft.com/office/officeart/2008/layout/HalfCircleOrganizationChart"/>
    <dgm:cxn modelId="{0DB798BE-3F2B-4A85-866C-868DC18ACCFE}" type="presParOf" srcId="{A831D018-4FAD-48C7-9F0E-C10A4D5C17F5}" destId="{7DF211F1-9B51-46F5-9B33-62A7BD78701F}"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D8CF-F93D-4616-83D0-A5D76AB81B99}">
      <dsp:nvSpPr>
        <dsp:cNvPr id="0" name=""/>
        <dsp:cNvSpPr/>
      </dsp:nvSpPr>
      <dsp:spPr>
        <a:xfrm>
          <a:off x="411534" y="522845"/>
          <a:ext cx="822668" cy="8226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E6FD6-8E3A-42F6-892D-A7B4A7D03020}">
      <dsp:nvSpPr>
        <dsp:cNvPr id="0" name=""/>
        <dsp:cNvSpPr/>
      </dsp:nvSpPr>
      <dsp:spPr>
        <a:xfrm>
          <a:off x="411534" y="522845"/>
          <a:ext cx="822668" cy="8226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9E96B-EB7C-466B-880F-AC0319C5462D}">
      <dsp:nvSpPr>
        <dsp:cNvPr id="0" name=""/>
        <dsp:cNvSpPr/>
      </dsp:nvSpPr>
      <dsp:spPr>
        <a:xfrm>
          <a:off x="200" y="670925"/>
          <a:ext cx="1645336" cy="5265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bg2">
                  <a:lumMod val="50000"/>
                </a:schemeClr>
              </a:solidFill>
            </a:rPr>
            <a:t>NSPM Regulatory Perspective</a:t>
          </a:r>
        </a:p>
      </dsp:txBody>
      <dsp:txXfrm>
        <a:off x="200" y="670925"/>
        <a:ext cx="1645336" cy="5265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6A62-EAD0-4F31-86DC-0631CC4F0044}" type="datetimeFigureOut">
              <a:rPr lang="en-US" smtClean="0"/>
              <a:t>3/19/2018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5FF12B-0B0E-4FE0-BD5D-45442C509C64}" type="slidenum">
              <a:rPr lang="en-US" smtClean="0"/>
              <a:t>‹#›</a:t>
            </a:fld>
            <a:endParaRPr lang="en-US" dirty="0"/>
          </a:p>
        </p:txBody>
      </p:sp>
    </p:spTree>
    <p:extLst>
      <p:ext uri="{BB962C8B-B14F-4D97-AF65-F5344CB8AC3E}">
        <p14:creationId xmlns:p14="http://schemas.microsoft.com/office/powerpoint/2010/main" val="3375606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5B39-7A5A-400D-ABE2-63A4EE21F1DC}" type="datetimeFigureOut">
              <a:rPr lang="en-US" smtClean="0"/>
              <a:t>3/19/2018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41DD9-171D-4D72-BDE6-1207F23AC2DC}" type="slidenum">
              <a:rPr lang="en-US" smtClean="0"/>
              <a:t>‹#›</a:t>
            </a:fld>
            <a:endParaRPr lang="en-US" dirty="0"/>
          </a:p>
        </p:txBody>
      </p:sp>
    </p:spTree>
    <p:extLst>
      <p:ext uri="{BB962C8B-B14F-4D97-AF65-F5344CB8AC3E}">
        <p14:creationId xmlns:p14="http://schemas.microsoft.com/office/powerpoint/2010/main" val="115979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174052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36100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128838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lumMod val="75000"/>
                </a:schemeClr>
              </a:buClr>
              <a:buFont typeface="Arial" panose="020B0604020202020204" pitchFamily="34" charset="0"/>
              <a:buChar char="●"/>
              <a:defRPr sz="1800"/>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429619"/>
            <a:ext cx="2057400" cy="349251"/>
          </a:xfrm>
        </p:spPr>
        <p:txBody>
          <a:bodyPr/>
          <a:lstStyle>
            <a:lvl1pPr>
              <a:defRPr sz="1000" b="1"/>
            </a:lvl1pPr>
          </a:lstStyle>
          <a:p>
            <a:r>
              <a:rPr lang="en-US" dirty="0"/>
              <a:t>Slide </a:t>
            </a:r>
            <a:fld id="{49428E3E-090C-411A-A663-16FA5027569F}" type="slidenum">
              <a:rPr lang="en-US" smtClean="0"/>
              <a:pPr/>
              <a:t>‹#›</a:t>
            </a:fld>
            <a:endParaRPr lang="en-US" dirty="0"/>
          </a:p>
        </p:txBody>
      </p:sp>
      <p:sp>
        <p:nvSpPr>
          <p:cNvPr id="7" name="Footer Placeholder 4"/>
          <p:cNvSpPr txBox="1">
            <a:spLocks/>
          </p:cNvSpPr>
          <p:nvPr userDrawn="1"/>
        </p:nvSpPr>
        <p:spPr>
          <a:xfrm>
            <a:off x="0" y="641374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National Standard Practice Manual </a:t>
            </a:r>
          </a:p>
        </p:txBody>
      </p:sp>
    </p:spTree>
    <p:extLst>
      <p:ext uri="{BB962C8B-B14F-4D97-AF65-F5344CB8AC3E}">
        <p14:creationId xmlns:p14="http://schemas.microsoft.com/office/powerpoint/2010/main" val="45298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280764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192284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70048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34560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426671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398447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410404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53035"/>
            <a:ext cx="7886700" cy="9376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28E3E-090C-411A-A663-16FA5027569F}"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16587" y="185739"/>
            <a:ext cx="1694329" cy="583602"/>
          </a:xfrm>
          <a:prstGeom prst="rect">
            <a:avLst/>
          </a:prstGeom>
        </p:spPr>
      </p:pic>
      <p:cxnSp>
        <p:nvCxnSpPr>
          <p:cNvPr id="8" name="Straight Connector 7"/>
          <p:cNvCxnSpPr>
            <a:cxnSpLocks/>
          </p:cNvCxnSpPr>
          <p:nvPr userDrawn="1"/>
        </p:nvCxnSpPr>
        <p:spPr>
          <a:xfrm>
            <a:off x="-52418" y="344001"/>
            <a:ext cx="7328173"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0368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nationalefficiencyscreening.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24092" y="833435"/>
            <a:ext cx="8414795" cy="1619619"/>
          </a:xfrm>
        </p:spPr>
        <p:txBody>
          <a:bodyPr>
            <a:noAutofit/>
          </a:bodyPr>
          <a:lstStyle/>
          <a:p>
            <a:pPr>
              <a:lnSpc>
                <a:spcPct val="114000"/>
              </a:lnSpc>
            </a:pPr>
            <a:r>
              <a:rPr lang="en-US" sz="2800" b="1" dirty="0"/>
              <a:t>National Standard Practice Manual for </a:t>
            </a:r>
            <a:br>
              <a:rPr lang="en-US" sz="2800" b="1" dirty="0"/>
            </a:br>
            <a:r>
              <a:rPr lang="en-US" sz="2800" b="1" dirty="0"/>
              <a:t>Energy Efficiency Cost-Effectiveness</a:t>
            </a:r>
          </a:p>
        </p:txBody>
      </p:sp>
      <p:sp>
        <p:nvSpPr>
          <p:cNvPr id="10" name="Subtitle 9"/>
          <p:cNvSpPr>
            <a:spLocks noGrp="1"/>
          </p:cNvSpPr>
          <p:nvPr>
            <p:ph type="subTitle" idx="1"/>
          </p:nvPr>
        </p:nvSpPr>
        <p:spPr>
          <a:xfrm>
            <a:off x="922015" y="2946478"/>
            <a:ext cx="7218948" cy="3656545"/>
          </a:xfrm>
        </p:spPr>
        <p:txBody>
          <a:bodyPr>
            <a:noAutofit/>
          </a:bodyPr>
          <a:lstStyle/>
          <a:p>
            <a:pPr>
              <a:lnSpc>
                <a:spcPct val="100000"/>
              </a:lnSpc>
              <a:spcBef>
                <a:spcPts val="0"/>
              </a:spcBef>
            </a:pPr>
            <a:r>
              <a:rPr lang="en-US" sz="2200" dirty="0">
                <a:solidFill>
                  <a:schemeClr val="accent3">
                    <a:lumMod val="75000"/>
                  </a:schemeClr>
                </a:solidFill>
                <a:latin typeface="+mj-lt"/>
                <a:ea typeface="+mj-ea"/>
                <a:cs typeface="+mj-cs"/>
              </a:rPr>
              <a:t>Prepared by </a:t>
            </a:r>
          </a:p>
          <a:p>
            <a:pPr>
              <a:lnSpc>
                <a:spcPct val="100000"/>
              </a:lnSpc>
              <a:spcBef>
                <a:spcPts val="0"/>
              </a:spcBef>
            </a:pPr>
            <a:r>
              <a:rPr lang="en-US" sz="2200" dirty="0">
                <a:solidFill>
                  <a:schemeClr val="accent3">
                    <a:lumMod val="75000"/>
                  </a:schemeClr>
                </a:solidFill>
                <a:latin typeface="+mj-lt"/>
                <a:ea typeface="+mj-ea"/>
                <a:cs typeface="+mj-cs"/>
              </a:rPr>
              <a:t>The National Efficiency Screening Project</a:t>
            </a:r>
          </a:p>
          <a:p>
            <a:pPr>
              <a:lnSpc>
                <a:spcPct val="100000"/>
              </a:lnSpc>
              <a:spcBef>
                <a:spcPts val="0"/>
              </a:spcBef>
            </a:pPr>
            <a:endParaRPr lang="en-US" sz="2000" b="1" dirty="0">
              <a:solidFill>
                <a:schemeClr val="tx1">
                  <a:lumMod val="95000"/>
                  <a:lumOff val="5000"/>
                </a:schemeClr>
              </a:solidFill>
              <a:latin typeface="+mj-lt"/>
              <a:ea typeface="+mj-ea"/>
              <a:cs typeface="+mj-cs"/>
            </a:endParaRPr>
          </a:p>
          <a:p>
            <a:pPr>
              <a:lnSpc>
                <a:spcPct val="100000"/>
              </a:lnSpc>
              <a:spcBef>
                <a:spcPts val="0"/>
              </a:spcBef>
            </a:pPr>
            <a:endParaRPr lang="en-US" sz="2000" b="1" dirty="0">
              <a:solidFill>
                <a:schemeClr val="tx1">
                  <a:lumMod val="95000"/>
                  <a:lumOff val="5000"/>
                </a:schemeClr>
              </a:solidFill>
              <a:latin typeface="+mj-lt"/>
              <a:ea typeface="+mj-ea"/>
              <a:cs typeface="+mj-cs"/>
            </a:endParaRPr>
          </a:p>
          <a:p>
            <a:pPr>
              <a:lnSpc>
                <a:spcPct val="100000"/>
              </a:lnSpc>
              <a:spcBef>
                <a:spcPts val="0"/>
              </a:spcBef>
            </a:pPr>
            <a:r>
              <a:rPr lang="en-US" sz="2000" b="1" dirty="0">
                <a:solidFill>
                  <a:schemeClr val="tx1">
                    <a:lumMod val="95000"/>
                    <a:lumOff val="5000"/>
                  </a:schemeClr>
                </a:solidFill>
                <a:latin typeface="+mj-lt"/>
                <a:ea typeface="+mj-ea"/>
                <a:cs typeface="+mj-cs"/>
              </a:rPr>
              <a:t>New Hampshire </a:t>
            </a:r>
            <a:br>
              <a:rPr lang="en-US" sz="2000" b="1" dirty="0">
                <a:solidFill>
                  <a:schemeClr val="tx1">
                    <a:lumMod val="95000"/>
                    <a:lumOff val="5000"/>
                  </a:schemeClr>
                </a:solidFill>
                <a:latin typeface="+mj-lt"/>
                <a:ea typeface="+mj-ea"/>
                <a:cs typeface="+mj-cs"/>
              </a:rPr>
            </a:br>
            <a:r>
              <a:rPr lang="en-US" sz="2000" b="1" dirty="0">
                <a:solidFill>
                  <a:schemeClr val="tx1">
                    <a:lumMod val="95000"/>
                    <a:lumOff val="5000"/>
                  </a:schemeClr>
                </a:solidFill>
                <a:latin typeface="+mj-lt"/>
                <a:ea typeface="+mj-ea"/>
                <a:cs typeface="+mj-cs"/>
              </a:rPr>
              <a:t>EERS Benefit-Cost Workgroup</a:t>
            </a:r>
          </a:p>
          <a:p>
            <a:pPr>
              <a:lnSpc>
                <a:spcPct val="100000"/>
              </a:lnSpc>
              <a:spcBef>
                <a:spcPts val="0"/>
              </a:spcBef>
            </a:pPr>
            <a:r>
              <a:rPr lang="en-US" sz="2000" dirty="0">
                <a:solidFill>
                  <a:schemeClr val="tx1">
                    <a:lumMod val="95000"/>
                    <a:lumOff val="5000"/>
                  </a:schemeClr>
                </a:solidFill>
                <a:latin typeface="+mj-lt"/>
                <a:ea typeface="+mj-ea"/>
                <a:cs typeface="+mj-cs"/>
              </a:rPr>
              <a:t/>
            </a:r>
            <a:br>
              <a:rPr lang="en-US" sz="2000" dirty="0">
                <a:solidFill>
                  <a:schemeClr val="tx1">
                    <a:lumMod val="95000"/>
                    <a:lumOff val="5000"/>
                  </a:schemeClr>
                </a:solidFill>
                <a:latin typeface="+mj-lt"/>
                <a:ea typeface="+mj-ea"/>
                <a:cs typeface="+mj-cs"/>
              </a:rPr>
            </a:br>
            <a:r>
              <a:rPr lang="en-US" sz="2000" dirty="0">
                <a:solidFill>
                  <a:schemeClr val="accent1">
                    <a:lumMod val="75000"/>
                  </a:schemeClr>
                </a:solidFill>
                <a:latin typeface="+mj-lt"/>
                <a:ea typeface="+mj-ea"/>
                <a:cs typeface="+mj-cs"/>
              </a:rPr>
              <a:t>Tim Woolf, Synapse Energy Economics</a:t>
            </a:r>
          </a:p>
          <a:p>
            <a:pPr>
              <a:lnSpc>
                <a:spcPct val="100000"/>
              </a:lnSpc>
              <a:spcBef>
                <a:spcPts val="0"/>
              </a:spcBef>
            </a:pPr>
            <a:endParaRPr lang="en-US" sz="1000" dirty="0">
              <a:solidFill>
                <a:schemeClr val="tx2"/>
              </a:solidFill>
              <a:latin typeface="+mj-lt"/>
              <a:ea typeface="+mj-ea"/>
              <a:cs typeface="+mj-cs"/>
            </a:endParaRPr>
          </a:p>
          <a:p>
            <a:pPr>
              <a:lnSpc>
                <a:spcPct val="100000"/>
              </a:lnSpc>
              <a:spcBef>
                <a:spcPts val="0"/>
              </a:spcBef>
            </a:pPr>
            <a:r>
              <a:rPr lang="en-US" sz="2000" dirty="0">
                <a:solidFill>
                  <a:schemeClr val="tx2"/>
                </a:solidFill>
                <a:latin typeface="+mj-lt"/>
                <a:ea typeface="+mj-ea"/>
                <a:cs typeface="+mj-cs"/>
              </a:rPr>
              <a:t>March 15, 2018</a:t>
            </a:r>
          </a:p>
          <a:p>
            <a:pPr>
              <a:lnSpc>
                <a:spcPct val="100000"/>
              </a:lnSpc>
              <a:spcBef>
                <a:spcPts val="0"/>
              </a:spcBef>
            </a:pPr>
            <a:r>
              <a:rPr lang="en-US" sz="2400" dirty="0">
                <a:solidFill>
                  <a:schemeClr val="tx2"/>
                </a:solidFill>
                <a:latin typeface="+mj-lt"/>
                <a:ea typeface="+mj-ea"/>
                <a:cs typeface="+mj-cs"/>
              </a:rPr>
              <a:t/>
            </a:r>
            <a:br>
              <a:rPr lang="en-US" sz="2400" dirty="0">
                <a:solidFill>
                  <a:schemeClr val="tx2"/>
                </a:solidFill>
                <a:latin typeface="+mj-lt"/>
                <a:ea typeface="+mj-ea"/>
                <a:cs typeface="+mj-cs"/>
              </a:rPr>
            </a:br>
            <a:endParaRPr lang="en-US" sz="2400" dirty="0">
              <a:solidFill>
                <a:schemeClr val="tx2"/>
              </a:solidFill>
              <a:latin typeface="+mj-lt"/>
              <a:ea typeface="+mj-ea"/>
              <a:cs typeface="+mj-cs"/>
            </a:endParaRPr>
          </a:p>
        </p:txBody>
      </p:sp>
    </p:spTree>
    <p:extLst>
      <p:ext uri="{BB962C8B-B14F-4D97-AF65-F5344CB8AC3E}">
        <p14:creationId xmlns:p14="http://schemas.microsoft.com/office/powerpoint/2010/main" val="227785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50" y="445762"/>
            <a:ext cx="7886700" cy="937654"/>
          </a:xfrm>
        </p:spPr>
        <p:txBody>
          <a:bodyPr>
            <a:normAutofit fontScale="90000"/>
          </a:bodyPr>
          <a:lstStyle/>
          <a:p>
            <a:r>
              <a:rPr lang="en-US" sz="3300" dirty="0"/>
              <a:t>Implementing the Resource Value Framework Involves Seven Steps</a:t>
            </a:r>
          </a:p>
        </p:txBody>
      </p:sp>
      <p:graphicFrame>
        <p:nvGraphicFramePr>
          <p:cNvPr id="4" name="Table 3"/>
          <p:cNvGraphicFramePr>
            <a:graphicFrameLocks noGrp="1"/>
          </p:cNvGraphicFramePr>
          <p:nvPr>
            <p:extLst>
              <p:ext uri="{D42A27DB-BD31-4B8C-83A1-F6EECF244321}">
                <p14:modId xmlns:p14="http://schemas.microsoft.com/office/powerpoint/2010/main" val="612010514"/>
              </p:ext>
            </p:extLst>
          </p:nvPr>
        </p:nvGraphicFramePr>
        <p:xfrm>
          <a:off x="361950" y="1629707"/>
          <a:ext cx="8458200" cy="4543015"/>
        </p:xfrm>
        <a:graphic>
          <a:graphicData uri="http://schemas.openxmlformats.org/drawingml/2006/table">
            <a:tbl>
              <a:tblPr firstRow="1" bandRow="1">
                <a:tableStyleId>{7DF18680-E054-41AD-8BC1-D1AEF772440D}</a:tableStyleId>
              </a:tblPr>
              <a:tblGrid>
                <a:gridCol w="1530896">
                  <a:extLst>
                    <a:ext uri="{9D8B030D-6E8A-4147-A177-3AD203B41FA5}">
                      <a16:colId xmlns:a16="http://schemas.microsoft.com/office/drawing/2014/main" xmlns="" val="20000"/>
                    </a:ext>
                  </a:extLst>
                </a:gridCol>
                <a:gridCol w="6927304">
                  <a:extLst>
                    <a:ext uri="{9D8B030D-6E8A-4147-A177-3AD203B41FA5}">
                      <a16:colId xmlns:a16="http://schemas.microsoft.com/office/drawing/2014/main" xmlns="" val="20001"/>
                    </a:ext>
                  </a:extLst>
                </a:gridCol>
              </a:tblGrid>
              <a:tr h="699766">
                <a:tc>
                  <a:txBody>
                    <a:bodyPr/>
                    <a:lstStyle/>
                    <a:p>
                      <a:pPr algn="ctr"/>
                      <a:r>
                        <a:rPr lang="en-US" sz="1700" b="0" dirty="0">
                          <a:solidFill>
                            <a:sysClr val="windowText" lastClr="000000"/>
                          </a:solidFill>
                          <a:latin typeface="+mn-lt"/>
                        </a:rPr>
                        <a:t>Step</a:t>
                      </a:r>
                      <a:r>
                        <a:rPr lang="en-US" sz="1700" b="0" baseline="0" dirty="0">
                          <a:solidFill>
                            <a:sysClr val="windowText" lastClr="000000"/>
                          </a:solidFill>
                          <a:latin typeface="+mn-lt"/>
                        </a:rPr>
                        <a:t> 1</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Identify and articulate the jurisdiction’s applicable policy goals</a:t>
                      </a:r>
                      <a:r>
                        <a:rPr lang="en-US" sz="1700" b="0" baseline="0" dirty="0">
                          <a:solidFill>
                            <a:sysClr val="windowText" lastClr="000000"/>
                          </a:solidFill>
                          <a:latin typeface="+mn-lt"/>
                        </a:rPr>
                        <a:t>.</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644397">
                <a:tc>
                  <a:txBody>
                    <a:bodyPr/>
                    <a:lstStyle/>
                    <a:p>
                      <a:pPr algn="ctr"/>
                      <a:r>
                        <a:rPr lang="en-US" sz="1700" b="0" dirty="0">
                          <a:latin typeface="+mn-lt"/>
                        </a:rPr>
                        <a:t>Step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Include all </a:t>
                      </a:r>
                      <a:r>
                        <a:rPr lang="en-US" sz="1700" b="0" baseline="0" dirty="0">
                          <a:solidFill>
                            <a:sysClr val="windowText" lastClr="000000"/>
                          </a:solidFill>
                          <a:latin typeface="+mn-lt"/>
                        </a:rPr>
                        <a:t>utility system costs and benefits.</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568586">
                <a:tc>
                  <a:txBody>
                    <a:bodyPr/>
                    <a:lstStyle/>
                    <a:p>
                      <a:pPr algn="ctr"/>
                      <a:r>
                        <a:rPr lang="en-US" sz="1700" b="0" dirty="0">
                          <a:latin typeface="+mn-lt"/>
                        </a:rPr>
                        <a:t>Step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Decide which additional </a:t>
                      </a:r>
                      <a:r>
                        <a:rPr lang="en-US" sz="1700" b="0" i="1" dirty="0">
                          <a:solidFill>
                            <a:sysClr val="windowText" lastClr="000000"/>
                          </a:solidFill>
                          <a:latin typeface="+mn-lt"/>
                        </a:rPr>
                        <a:t>non-utility</a:t>
                      </a:r>
                      <a:r>
                        <a:rPr lang="en-US" sz="1700" b="0" dirty="0">
                          <a:solidFill>
                            <a:sysClr val="windowText" lastClr="000000"/>
                          </a:solidFill>
                          <a:latin typeface="+mn-lt"/>
                        </a:rPr>
                        <a:t> system costs</a:t>
                      </a:r>
                      <a:r>
                        <a:rPr lang="en-US" sz="1700" b="0" baseline="0" dirty="0">
                          <a:solidFill>
                            <a:sysClr val="windowText" lastClr="000000"/>
                          </a:solidFill>
                          <a:latin typeface="+mn-lt"/>
                        </a:rPr>
                        <a:t> and benefits</a:t>
                      </a:r>
                      <a:r>
                        <a:rPr lang="en-US" sz="1700" b="0" dirty="0">
                          <a:solidFill>
                            <a:sysClr val="windowText" lastClr="000000"/>
                          </a:solidFill>
                          <a:latin typeface="+mn-lt"/>
                        </a:rPr>
                        <a:t> to include in the test, based</a:t>
                      </a:r>
                      <a:r>
                        <a:rPr lang="en-US" sz="1700" b="0" baseline="0" dirty="0">
                          <a:solidFill>
                            <a:sysClr val="windowText" lastClr="000000"/>
                          </a:solidFill>
                          <a:latin typeface="+mn-lt"/>
                        </a:rPr>
                        <a:t> on applicable policy goals.</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2"/>
                  </a:ext>
                </a:extLst>
              </a:tr>
              <a:tr h="568586">
                <a:tc>
                  <a:txBody>
                    <a:bodyPr/>
                    <a:lstStyle/>
                    <a:p>
                      <a:pPr algn="ctr"/>
                      <a:r>
                        <a:rPr lang="en-US" sz="1700" b="0" dirty="0">
                          <a:latin typeface="+mn-lt"/>
                        </a:rPr>
                        <a:t>Step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latin typeface="+mn-lt"/>
                        </a:rPr>
                        <a:t>Ensure</a:t>
                      </a:r>
                      <a:r>
                        <a:rPr lang="en-US" sz="1700" b="0" baseline="0" dirty="0">
                          <a:solidFill>
                            <a:sysClr val="windowText" lastClr="000000"/>
                          </a:solidFill>
                          <a:latin typeface="+mn-lt"/>
                        </a:rPr>
                        <a:t> the test is symmetrical in considering both costs and benefits.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568586">
                <a:tc>
                  <a:txBody>
                    <a:bodyPr/>
                    <a:lstStyle/>
                    <a:p>
                      <a:pPr algn="ctr"/>
                      <a:r>
                        <a:rPr lang="en-US" sz="1700" b="0" dirty="0">
                          <a:latin typeface="+mn-lt"/>
                        </a:rPr>
                        <a:t>Step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Ensure the analysis is forward-looking, incremental, and long-term. </a:t>
                      </a:r>
                      <a:endParaRPr lang="en-US" sz="1700" b="0" baseline="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742271">
                <a:tc>
                  <a:txBody>
                    <a:bodyPr/>
                    <a:lstStyle/>
                    <a:p>
                      <a:pPr algn="ctr"/>
                      <a:r>
                        <a:rPr lang="en-US" sz="1700" b="0" dirty="0">
                          <a:latin typeface="+mn-lt"/>
                        </a:rPr>
                        <a:t>Step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latin typeface="+mn-lt"/>
                        </a:rPr>
                        <a:t>Develop methodologies</a:t>
                      </a:r>
                      <a:r>
                        <a:rPr lang="en-US" sz="1700" b="0" baseline="0" dirty="0">
                          <a:solidFill>
                            <a:sysClr val="windowText" lastClr="000000"/>
                          </a:solidFill>
                          <a:latin typeface="+mn-lt"/>
                        </a:rPr>
                        <a:t> and inputs to account for all impacts, including hard-to-quantify impacts. </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709809">
                <a:tc>
                  <a:txBody>
                    <a:bodyPr/>
                    <a:lstStyle/>
                    <a:p>
                      <a:pPr algn="ctr"/>
                      <a:r>
                        <a:rPr lang="en-US" sz="1700" b="0" dirty="0">
                          <a:latin typeface="+mn-lt"/>
                        </a:rPr>
                        <a:t>Step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Ensure transparency in presenting the analysis and the results.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bl>
          </a:graphicData>
        </a:graphic>
      </p:graphicFrame>
      <p:sp>
        <p:nvSpPr>
          <p:cNvPr id="5" name="Slide Number Placeholder 4">
            <a:extLst>
              <a:ext uri="{FF2B5EF4-FFF2-40B4-BE49-F238E27FC236}">
                <a16:creationId xmlns:a16="http://schemas.microsoft.com/office/drawing/2014/main" xmlns="" id="{24F2A417-56C2-4D7E-9999-732CF8874349}"/>
              </a:ext>
            </a:extLst>
          </p:cNvPr>
          <p:cNvSpPr>
            <a:spLocks noGrp="1"/>
          </p:cNvSpPr>
          <p:nvPr>
            <p:ph type="sldNum" sz="quarter" idx="12"/>
          </p:nvPr>
        </p:nvSpPr>
        <p:spPr/>
        <p:txBody>
          <a:bodyPr/>
          <a:lstStyle/>
          <a:p>
            <a:r>
              <a:rPr lang="en-US"/>
              <a:t>Slide </a:t>
            </a:r>
            <a:fld id="{49428E3E-090C-411A-A663-16FA5027569F}" type="slidenum">
              <a:rPr lang="en-US" smtClean="0"/>
              <a:pPr/>
              <a:t>10</a:t>
            </a:fld>
            <a:endParaRPr lang="en-US" dirty="0"/>
          </a:p>
        </p:txBody>
      </p:sp>
    </p:spTree>
    <p:extLst>
      <p:ext uri="{BB962C8B-B14F-4D97-AF65-F5344CB8AC3E}">
        <p14:creationId xmlns:p14="http://schemas.microsoft.com/office/powerpoint/2010/main" val="32093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007" y="309062"/>
            <a:ext cx="7886700" cy="937654"/>
          </a:xfrm>
        </p:spPr>
        <p:txBody>
          <a:bodyPr>
            <a:normAutofit/>
          </a:bodyPr>
          <a:lstStyle/>
          <a:p>
            <a:r>
              <a:rPr lang="en-US" sz="2800" dirty="0"/>
              <a:t>Cost-Effectiveness Perspectives</a:t>
            </a:r>
          </a:p>
        </p:txBody>
      </p:sp>
      <p:sp>
        <p:nvSpPr>
          <p:cNvPr id="4" name="Content Placeholder 3"/>
          <p:cNvSpPr>
            <a:spLocks noGrp="1"/>
          </p:cNvSpPr>
          <p:nvPr>
            <p:ph idx="1"/>
          </p:nvPr>
        </p:nvSpPr>
        <p:spPr>
          <a:xfrm>
            <a:off x="328007" y="4568824"/>
            <a:ext cx="8329856" cy="1391146"/>
          </a:xfrm>
        </p:spPr>
        <p:txBody>
          <a:bodyPr>
            <a:normAutofit fontScale="92500" lnSpcReduction="10000"/>
          </a:bodyPr>
          <a:lstStyle/>
          <a:p>
            <a:pPr>
              <a:lnSpc>
                <a:spcPct val="110000"/>
              </a:lnSpc>
              <a:spcAft>
                <a:spcPts val="600"/>
              </a:spcAft>
            </a:pPr>
            <a:r>
              <a:rPr lang="en-US" dirty="0"/>
              <a:t>California Standard Practice Manual (CaSPM) – test perspectives are used to define the scope of impacts to include in the ‘traditional’ cost-effectiveness tests</a:t>
            </a:r>
          </a:p>
          <a:p>
            <a:pPr>
              <a:lnSpc>
                <a:spcPct val="110000"/>
              </a:lnSpc>
            </a:pPr>
            <a:r>
              <a:rPr lang="en-US" dirty="0"/>
              <a:t>NPSM introduces the ‘regulatory’ perspective, which is guided by the jurisdiction’s energy and other applicable policy goals</a:t>
            </a:r>
          </a:p>
        </p:txBody>
      </p:sp>
      <p:graphicFrame>
        <p:nvGraphicFramePr>
          <p:cNvPr id="13" name="Diagram 12"/>
          <p:cNvGraphicFramePr/>
          <p:nvPr>
            <p:extLst/>
          </p:nvPr>
        </p:nvGraphicFramePr>
        <p:xfrm>
          <a:off x="0" y="1022430"/>
          <a:ext cx="6563967" cy="337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021714" y="1114159"/>
            <a:ext cx="3605277" cy="2921760"/>
            <a:chOff x="5817818" y="4096259"/>
            <a:chExt cx="3055248" cy="2120940"/>
          </a:xfrm>
        </p:grpSpPr>
        <p:graphicFrame>
          <p:nvGraphicFramePr>
            <p:cNvPr id="14" name="Diagram 13"/>
            <p:cNvGraphicFramePr/>
            <p:nvPr>
              <p:extLst/>
            </p:nvPr>
          </p:nvGraphicFramePr>
          <p:xfrm>
            <a:off x="6648112" y="4096259"/>
            <a:ext cx="1394661" cy="135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p:cNvSpPr txBox="1"/>
            <p:nvPr/>
          </p:nvSpPr>
          <p:spPr>
            <a:xfrm>
              <a:off x="5817818" y="5256499"/>
              <a:ext cx="3055248" cy="960700"/>
            </a:xfrm>
            <a:prstGeom prst="rect">
              <a:avLst/>
            </a:prstGeom>
            <a:noFill/>
          </p:spPr>
          <p:txBody>
            <a:bodyPr wrap="square" rtlCol="0">
              <a:spAutoFit/>
            </a:bodyPr>
            <a:lstStyle/>
            <a:p>
              <a:pPr algn="ctr">
                <a:spcAft>
                  <a:spcPts val="300"/>
                </a:spcAft>
              </a:pPr>
              <a:r>
                <a:rPr lang="en-US" sz="1400" dirty="0">
                  <a:solidFill>
                    <a:schemeClr val="bg2">
                      <a:lumMod val="50000"/>
                    </a:schemeClr>
                  </a:solidFill>
                </a:rPr>
                <a:t>Public utility commissions</a:t>
              </a:r>
            </a:p>
            <a:p>
              <a:pPr algn="ctr">
                <a:spcAft>
                  <a:spcPts val="300"/>
                </a:spcAft>
              </a:pPr>
              <a:r>
                <a:rPr lang="en-US" sz="1400" dirty="0">
                  <a:solidFill>
                    <a:schemeClr val="bg2">
                      <a:lumMod val="50000"/>
                    </a:schemeClr>
                  </a:solidFill>
                </a:rPr>
                <a:t>Legislators</a:t>
              </a:r>
            </a:p>
            <a:p>
              <a:pPr algn="ctr">
                <a:spcAft>
                  <a:spcPts val="300"/>
                </a:spcAft>
              </a:pPr>
              <a:r>
                <a:rPr lang="en-US" sz="1400" dirty="0">
                  <a:solidFill>
                    <a:schemeClr val="bg2">
                      <a:lumMod val="50000"/>
                    </a:schemeClr>
                  </a:solidFill>
                </a:rPr>
                <a:t>Muni/Coop advisory boards</a:t>
              </a:r>
            </a:p>
            <a:p>
              <a:pPr algn="ctr">
                <a:spcAft>
                  <a:spcPts val="300"/>
                </a:spcAft>
              </a:pPr>
              <a:r>
                <a:rPr lang="en-US" sz="1400" dirty="0">
                  <a:solidFill>
                    <a:schemeClr val="bg2">
                      <a:lumMod val="50000"/>
                    </a:schemeClr>
                  </a:solidFill>
                </a:rPr>
                <a:t>Public power authorities</a:t>
              </a:r>
            </a:p>
            <a:p>
              <a:pPr algn="ctr">
                <a:spcAft>
                  <a:spcPts val="300"/>
                </a:spcAft>
              </a:pPr>
              <a:r>
                <a:rPr lang="en-US" sz="1400" dirty="0">
                  <a:solidFill>
                    <a:schemeClr val="bg2">
                      <a:lumMod val="50000"/>
                    </a:schemeClr>
                  </a:solidFill>
                </a:rPr>
                <a:t>Other decision-makers</a:t>
              </a:r>
            </a:p>
          </p:txBody>
        </p:sp>
      </p:grpSp>
      <p:cxnSp>
        <p:nvCxnSpPr>
          <p:cNvPr id="7" name="Straight Connector 6">
            <a:extLst>
              <a:ext uri="{FF2B5EF4-FFF2-40B4-BE49-F238E27FC236}">
                <a16:creationId xmlns:a16="http://schemas.microsoft.com/office/drawing/2014/main" xmlns="" id="{74E89FA1-BC20-42EA-A6A7-4E4BADC838AC}"/>
              </a:ext>
            </a:extLst>
          </p:cNvPr>
          <p:cNvCxnSpPr>
            <a:cxnSpLocks/>
            <a:endCxn id="15" idx="0"/>
          </p:cNvCxnSpPr>
          <p:nvPr/>
        </p:nvCxnSpPr>
        <p:spPr>
          <a:xfrm>
            <a:off x="7824352" y="2449800"/>
            <a:ext cx="1" cy="262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80D8842F-98C4-449F-8CFE-2C349CB32B70}"/>
              </a:ext>
            </a:extLst>
          </p:cNvPr>
          <p:cNvSpPr>
            <a:spLocks noGrp="1"/>
          </p:cNvSpPr>
          <p:nvPr>
            <p:ph type="sldNum" sz="quarter" idx="12"/>
          </p:nvPr>
        </p:nvSpPr>
        <p:spPr/>
        <p:txBody>
          <a:bodyPr/>
          <a:lstStyle/>
          <a:p>
            <a:r>
              <a:rPr lang="en-US"/>
              <a:t>Slide </a:t>
            </a:r>
            <a:fld id="{49428E3E-090C-411A-A663-16FA5027569F}" type="slidenum">
              <a:rPr lang="en-US" smtClean="0"/>
              <a:pPr/>
              <a:t>11</a:t>
            </a:fld>
            <a:endParaRPr lang="en-US" dirty="0"/>
          </a:p>
        </p:txBody>
      </p:sp>
    </p:spTree>
    <p:extLst>
      <p:ext uri="{BB962C8B-B14F-4D97-AF65-F5344CB8AC3E}">
        <p14:creationId xmlns:p14="http://schemas.microsoft.com/office/powerpoint/2010/main" val="148421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1435" y="581993"/>
            <a:ext cx="6573808" cy="937654"/>
          </a:xfrm>
        </p:spPr>
        <p:txBody>
          <a:bodyPr/>
          <a:lstStyle/>
          <a:p>
            <a:r>
              <a:rPr lang="en-US" dirty="0"/>
              <a:t>Identify and Articulate Applicable Policy Goals</a:t>
            </a:r>
          </a:p>
        </p:txBody>
      </p:sp>
      <p:sp>
        <p:nvSpPr>
          <p:cNvPr id="2" name="Slide Number Placeholder 1"/>
          <p:cNvSpPr>
            <a:spLocks noGrp="1"/>
          </p:cNvSpPr>
          <p:nvPr>
            <p:ph type="sldNum" sz="quarter" idx="12"/>
          </p:nvPr>
        </p:nvSpPr>
        <p:spPr/>
        <p:txBody>
          <a:bodyPr/>
          <a:lstStyle/>
          <a:p>
            <a:fld id="{1B79225A-044F-47AC-A466-ADAA88F41AF1}" type="slidenum">
              <a:rPr lang="en-US" sz="1100" smtClean="0"/>
              <a:pPr/>
              <a:t>12</a:t>
            </a:fld>
            <a:endParaRPr lang="en-US" sz="1100" dirty="0"/>
          </a:p>
        </p:txBody>
      </p:sp>
      <p:graphicFrame>
        <p:nvGraphicFramePr>
          <p:cNvPr id="4" name="Table 3"/>
          <p:cNvGraphicFramePr>
            <a:graphicFrameLocks noGrp="1"/>
          </p:cNvGraphicFramePr>
          <p:nvPr>
            <p:extLst>
              <p:ext uri="{D42A27DB-BD31-4B8C-83A1-F6EECF244321}">
                <p14:modId xmlns:p14="http://schemas.microsoft.com/office/powerpoint/2010/main" val="1746588812"/>
              </p:ext>
            </p:extLst>
          </p:nvPr>
        </p:nvGraphicFramePr>
        <p:xfrm>
          <a:off x="612161" y="1519647"/>
          <a:ext cx="7903189" cy="3939182"/>
        </p:xfrm>
        <a:graphic>
          <a:graphicData uri="http://schemas.openxmlformats.org/drawingml/2006/table">
            <a:tbl>
              <a:tblPr firstRow="1" bandRow="1">
                <a:tableStyleId>{7DF18680-E054-41AD-8BC1-D1AEF772440D}</a:tableStyleId>
              </a:tblPr>
              <a:tblGrid>
                <a:gridCol w="2395524">
                  <a:extLst>
                    <a:ext uri="{9D8B030D-6E8A-4147-A177-3AD203B41FA5}">
                      <a16:colId xmlns:a16="http://schemas.microsoft.com/office/drawing/2014/main" xmlns="" val="20000"/>
                    </a:ext>
                  </a:extLst>
                </a:gridCol>
                <a:gridCol w="786809">
                  <a:extLst>
                    <a:ext uri="{9D8B030D-6E8A-4147-A177-3AD203B41FA5}">
                      <a16:colId xmlns:a16="http://schemas.microsoft.com/office/drawing/2014/main" xmlns="" val="20001"/>
                    </a:ext>
                  </a:extLst>
                </a:gridCol>
                <a:gridCol w="893135">
                  <a:extLst>
                    <a:ext uri="{9D8B030D-6E8A-4147-A177-3AD203B41FA5}">
                      <a16:colId xmlns:a16="http://schemas.microsoft.com/office/drawing/2014/main" xmlns="" val="20002"/>
                    </a:ext>
                  </a:extLst>
                </a:gridCol>
                <a:gridCol w="712381">
                  <a:extLst>
                    <a:ext uri="{9D8B030D-6E8A-4147-A177-3AD203B41FA5}">
                      <a16:colId xmlns:a16="http://schemas.microsoft.com/office/drawing/2014/main" xmlns="" val="20003"/>
                    </a:ext>
                  </a:extLst>
                </a:gridCol>
                <a:gridCol w="967563">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1233377">
                  <a:extLst>
                    <a:ext uri="{9D8B030D-6E8A-4147-A177-3AD203B41FA5}">
                      <a16:colId xmlns:a16="http://schemas.microsoft.com/office/drawing/2014/main" xmlns="" val="20006"/>
                    </a:ext>
                  </a:extLst>
                </a:gridCol>
              </a:tblGrid>
              <a:tr h="347431">
                <a:tc rowSpan="2">
                  <a:txBody>
                    <a:bodyPr/>
                    <a:lstStyle/>
                    <a:p>
                      <a:endParaRPr lang="en-US" sz="1600" b="0" dirty="0">
                        <a:solidFill>
                          <a:schemeClr val="bg1"/>
                        </a:solidFill>
                        <a:latin typeface="+mn-lt"/>
                      </a:endParaRPr>
                    </a:p>
                    <a:p>
                      <a:r>
                        <a:rPr lang="en-US" sz="1600" b="0" dirty="0">
                          <a:solidFill>
                            <a:schemeClr val="bg1"/>
                          </a:solidFill>
                          <a:effectLst>
                            <a:outerShdw blurRad="38100" dist="38100" dir="2700000" algn="tl">
                              <a:srgbClr val="000000">
                                <a:alpha val="43137"/>
                              </a:srgbClr>
                            </a:outerShdw>
                          </a:effectLst>
                          <a:latin typeface="+mn-lt"/>
                        </a:rPr>
                        <a:t>Laws,</a:t>
                      </a:r>
                      <a:r>
                        <a:rPr lang="en-US" sz="1600" b="0" baseline="0" dirty="0">
                          <a:solidFill>
                            <a:schemeClr val="bg1"/>
                          </a:solidFill>
                          <a:effectLst>
                            <a:outerShdw blurRad="38100" dist="38100" dir="2700000" algn="tl">
                              <a:srgbClr val="000000">
                                <a:alpha val="43137"/>
                              </a:srgbClr>
                            </a:outerShdw>
                          </a:effectLst>
                          <a:latin typeface="+mn-lt"/>
                        </a:rPr>
                        <a:t> Regulations, Orders:</a:t>
                      </a:r>
                      <a:endParaRPr lang="en-US" sz="1600" b="0" dirty="0">
                        <a:solidFill>
                          <a:schemeClr val="bg1"/>
                        </a:solidFill>
                        <a:effectLst>
                          <a:outerShdw blurRad="38100" dist="38100" dir="2700000" algn="tl">
                            <a:srgbClr val="000000">
                              <a:alpha val="43137"/>
                            </a:srgbClr>
                          </a:outerShdw>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6">
                  <a:txBody>
                    <a:bodyPr/>
                    <a:lstStyle/>
                    <a:p>
                      <a:pPr algn="ctr"/>
                      <a:r>
                        <a:rPr lang="en-US" sz="1600" b="0" dirty="0">
                          <a:solidFill>
                            <a:schemeClr val="bg1"/>
                          </a:solidFill>
                          <a:effectLst>
                            <a:outerShdw blurRad="38100" dist="38100" dir="2700000" algn="tl">
                              <a:srgbClr val="000000">
                                <a:alpha val="43137"/>
                              </a:srgbClr>
                            </a:outerShdw>
                          </a:effectLst>
                        </a:rPr>
                        <a:t>Policy Goals Reflected in Laws, Regulations, Orders,</a:t>
                      </a:r>
                      <a:r>
                        <a:rPr lang="en-US" sz="1600" b="0" baseline="0" dirty="0">
                          <a:solidFill>
                            <a:schemeClr val="bg1"/>
                          </a:solidFill>
                          <a:effectLst>
                            <a:outerShdw blurRad="38100" dist="38100" dir="2700000" algn="tl">
                              <a:srgbClr val="000000">
                                <a:alpha val="43137"/>
                              </a:srgbClr>
                            </a:outerShdw>
                          </a:effectLst>
                        </a:rPr>
                        <a:t> etc.</a:t>
                      </a:r>
                      <a:endParaRPr lang="en-US" sz="1600" b="0" dirty="0">
                        <a:solidFill>
                          <a:schemeClr val="bg1"/>
                        </a:solidFill>
                        <a:effectLst>
                          <a:outerShdw blurRad="38100" dist="38100" dir="2700000" algn="tl">
                            <a:srgbClr val="000000">
                              <a:alpha val="43137"/>
                            </a:srgbClr>
                          </a:outerShdw>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98399">
                <a:tc vMerge="1">
                  <a:txBody>
                    <a:bodyPr/>
                    <a:lstStyle/>
                    <a:p>
                      <a:endParaRPr lang="en-US" dirty="0"/>
                    </a:p>
                  </a:txBody>
                  <a:tcPr/>
                </a:tc>
                <a:tc>
                  <a:txBody>
                    <a:bodyPr/>
                    <a:lstStyle/>
                    <a:p>
                      <a:pPr algn="ctr"/>
                      <a:r>
                        <a:rPr lang="en-US" sz="1400" dirty="0">
                          <a:latin typeface="+mn-lt"/>
                        </a:rPr>
                        <a:t>Low-Cost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400" dirty="0">
                          <a:latin typeface="+mn-lt"/>
                        </a:rPr>
                        <a:t>Fuel Diversity</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400" dirty="0">
                          <a:latin typeface="+mn-lt"/>
                        </a:rPr>
                        <a:t>Risk</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400" dirty="0">
                          <a:latin typeface="+mn-lt"/>
                        </a:rPr>
                        <a:t>Reliability</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400" dirty="0">
                          <a:latin typeface="+mn-lt"/>
                        </a:rPr>
                        <a:t>Environ-mental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400" dirty="0">
                          <a:latin typeface="+mn-lt"/>
                        </a:rPr>
                        <a:t>Economic Development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01"/>
                  </a:ext>
                </a:extLst>
              </a:tr>
              <a:tr h="419324">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PSC statutory authority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450015">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Low-income protection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445172">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EE or DER law or rules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372491">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State energy plan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r h="463341">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Integrated resource planning</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6"/>
                  </a:ext>
                </a:extLst>
              </a:tr>
              <a:tr h="463341">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Renewable portfolio standard</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8"/>
                  </a:ext>
                </a:extLst>
              </a:tr>
              <a:tr h="459907">
                <a:tc>
                  <a:txBody>
                    <a:bodyPr/>
                    <a:lstStyle/>
                    <a:p>
                      <a:pPr marL="0" marR="0">
                        <a:spcBef>
                          <a:spcPts val="200"/>
                        </a:spcBef>
                        <a:spcAft>
                          <a:spcPts val="200"/>
                        </a:spcAft>
                      </a:pPr>
                      <a:r>
                        <a:rPr lang="en-US" sz="1400" dirty="0">
                          <a:effectLst/>
                          <a:latin typeface="+mn-lt"/>
                          <a:ea typeface="Calibri" panose="020F0502020204030204" pitchFamily="34" charset="0"/>
                          <a:cs typeface="Times New Roman" panose="02020603050405020304" pitchFamily="18" charset="0"/>
                        </a:rPr>
                        <a:t>Environmental requirements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latin typeface="+mn-lt"/>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612161" y="5606520"/>
            <a:ext cx="790318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Each jurisdiction has a constellation of energy policy goals embedded in statutes, regulations, orders, guidelines, etc.</a:t>
            </a:r>
          </a:p>
          <a:p>
            <a:pPr marL="285750" indent="-285750">
              <a:buFont typeface="Arial" panose="020B0604020202020204" pitchFamily="34" charset="0"/>
              <a:buChar char="•"/>
            </a:pPr>
            <a:r>
              <a:rPr lang="en-US" sz="1400" dirty="0"/>
              <a:t>The table illustrates how laws, regulations, orders, etc. might establish applicable policy goals.</a:t>
            </a:r>
          </a:p>
        </p:txBody>
      </p:sp>
      <p:pic>
        <p:nvPicPr>
          <p:cNvPr id="7" name="Picture 6"/>
          <p:cNvPicPr/>
          <p:nvPr/>
        </p:nvPicPr>
        <p:blipFill rotWithShape="1">
          <a:blip r:embed="rId2">
            <a:extLst>
              <a:ext uri="{28A0092B-C50C-407E-A947-70E740481C1C}">
                <a14:useLocalDpi xmlns:a14="http://schemas.microsoft.com/office/drawing/2010/main" val="0"/>
              </a:ext>
            </a:extLst>
          </a:blip>
          <a:srcRect b="23195"/>
          <a:stretch/>
        </p:blipFill>
        <p:spPr>
          <a:xfrm>
            <a:off x="235780" y="485601"/>
            <a:ext cx="2065655" cy="946157"/>
          </a:xfrm>
          <a:prstGeom prst="rect">
            <a:avLst/>
          </a:prstGeom>
          <a:solidFill>
            <a:schemeClr val="tx2"/>
          </a:solidFill>
          <a:ln w="6350">
            <a:noFill/>
          </a:ln>
        </p:spPr>
      </p:pic>
    </p:spTree>
    <p:extLst>
      <p:ext uri="{BB962C8B-B14F-4D97-AF65-F5344CB8AC3E}">
        <p14:creationId xmlns:p14="http://schemas.microsoft.com/office/powerpoint/2010/main" val="392766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711" y="632963"/>
            <a:ext cx="6301539" cy="937654"/>
          </a:xfrm>
        </p:spPr>
        <p:txBody>
          <a:bodyPr/>
          <a:lstStyle/>
          <a:p>
            <a:r>
              <a:rPr lang="en-US" dirty="0"/>
              <a:t>Include All Utility System Costs and Benefits</a:t>
            </a:r>
          </a:p>
        </p:txBody>
      </p:sp>
      <p:pic>
        <p:nvPicPr>
          <p:cNvPr id="6" name="Picture 5"/>
          <p:cNvPicPr/>
          <p:nvPr/>
        </p:nvPicPr>
        <p:blipFill rotWithShape="1">
          <a:blip r:embed="rId2">
            <a:extLst>
              <a:ext uri="{28A0092B-C50C-407E-A947-70E740481C1C}">
                <a14:useLocalDpi xmlns:a14="http://schemas.microsoft.com/office/drawing/2010/main" val="0"/>
              </a:ext>
            </a:extLst>
          </a:blip>
          <a:srcRect b="16101"/>
          <a:stretch/>
        </p:blipFill>
        <p:spPr>
          <a:xfrm>
            <a:off x="256056" y="505782"/>
            <a:ext cx="2065655" cy="1010109"/>
          </a:xfrm>
          <a:prstGeom prst="rect">
            <a:avLst/>
          </a:prstGeom>
          <a:solidFill>
            <a:schemeClr val="tx2"/>
          </a:solidFill>
          <a:ln w="6350">
            <a:noFill/>
          </a:ln>
        </p:spPr>
      </p:pic>
      <p:graphicFrame>
        <p:nvGraphicFramePr>
          <p:cNvPr id="7" name="Table 6"/>
          <p:cNvGraphicFramePr>
            <a:graphicFrameLocks noGrp="1"/>
          </p:cNvGraphicFramePr>
          <p:nvPr>
            <p:extLst>
              <p:ext uri="{D42A27DB-BD31-4B8C-83A1-F6EECF244321}">
                <p14:modId xmlns:p14="http://schemas.microsoft.com/office/powerpoint/2010/main" val="2462565814"/>
              </p:ext>
            </p:extLst>
          </p:nvPr>
        </p:nvGraphicFramePr>
        <p:xfrm>
          <a:off x="504283" y="1800142"/>
          <a:ext cx="8137476" cy="4001826"/>
        </p:xfrm>
        <a:graphic>
          <a:graphicData uri="http://schemas.openxmlformats.org/drawingml/2006/table">
            <a:tbl>
              <a:tblPr firstRow="1" bandRow="1">
                <a:tableStyleId>{5C22544A-7EE6-4342-B048-85BDC9FD1C3A}</a:tableStyleId>
              </a:tblPr>
              <a:tblGrid>
                <a:gridCol w="4068738">
                  <a:extLst>
                    <a:ext uri="{9D8B030D-6E8A-4147-A177-3AD203B41FA5}">
                      <a16:colId xmlns:a16="http://schemas.microsoft.com/office/drawing/2014/main" xmlns="" val="1903305030"/>
                    </a:ext>
                  </a:extLst>
                </a:gridCol>
                <a:gridCol w="4068738">
                  <a:extLst>
                    <a:ext uri="{9D8B030D-6E8A-4147-A177-3AD203B41FA5}">
                      <a16:colId xmlns:a16="http://schemas.microsoft.com/office/drawing/2014/main" xmlns="" val="2302509940"/>
                    </a:ext>
                  </a:extLst>
                </a:gridCol>
              </a:tblGrid>
              <a:tr h="336786">
                <a:tc>
                  <a:txBody>
                    <a:bodyPr/>
                    <a:lstStyle/>
                    <a:p>
                      <a:r>
                        <a:rPr lang="en-US" dirty="0">
                          <a:effectLst>
                            <a:outerShdw blurRad="38100" dist="38100" dir="2700000" algn="tl">
                              <a:srgbClr val="000000">
                                <a:alpha val="43137"/>
                              </a:srgbClr>
                            </a:outerShdw>
                          </a:effectLst>
                        </a:rPr>
                        <a:t>Illustrative Utility System Costs</a:t>
                      </a:r>
                    </a:p>
                  </a:txBody>
                  <a:tcPr/>
                </a:tc>
                <a:tc>
                  <a:txBody>
                    <a:bodyPr/>
                    <a:lstStyle/>
                    <a:p>
                      <a:r>
                        <a:rPr lang="en-US" dirty="0">
                          <a:effectLst>
                            <a:outerShdw blurRad="38100" dist="38100" dir="2700000" algn="tl">
                              <a:srgbClr val="000000">
                                <a:alpha val="43137"/>
                              </a:srgbClr>
                            </a:outerShdw>
                          </a:effectLst>
                        </a:rPr>
                        <a:t>Illustrative Utility</a:t>
                      </a:r>
                      <a:r>
                        <a:rPr lang="en-US" baseline="0" dirty="0">
                          <a:effectLst>
                            <a:outerShdw blurRad="38100" dist="38100" dir="2700000" algn="tl">
                              <a:srgbClr val="000000">
                                <a:alpha val="43137"/>
                              </a:srgbClr>
                            </a:outerShdw>
                          </a:effectLst>
                        </a:rPr>
                        <a:t> System Benefits</a:t>
                      </a:r>
                      <a:endParaRPr lang="en-US"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4180363084"/>
                  </a:ext>
                </a:extLst>
              </a:tr>
              <a:tr h="336786">
                <a:tc>
                  <a:txBody>
                    <a:bodyPr/>
                    <a:lstStyle/>
                    <a:p>
                      <a:pPr marL="171450" indent="-171450">
                        <a:buFont typeface="Arial" panose="020B0604020202020204" pitchFamily="34" charset="0"/>
                        <a:buChar char="•"/>
                      </a:pPr>
                      <a:r>
                        <a:rPr lang="en-US" dirty="0">
                          <a:effectLst/>
                        </a:rPr>
                        <a:t>EE Measure Costs (utility</a:t>
                      </a:r>
                      <a:r>
                        <a:rPr lang="en-US" baseline="0" dirty="0">
                          <a:effectLst/>
                        </a:rPr>
                        <a:t> portion – e.g. rebates)</a:t>
                      </a:r>
                      <a:endParaRPr lang="en-US" dirty="0">
                        <a:effectLst/>
                      </a:endParaRPr>
                    </a:p>
                  </a:txBody>
                  <a:tcPr/>
                </a:tc>
                <a:tc>
                  <a:txBody>
                    <a:bodyPr/>
                    <a:lstStyle/>
                    <a:p>
                      <a:pPr marL="171450" indent="-171450">
                        <a:buFont typeface="Arial" panose="020B0604020202020204" pitchFamily="34" charset="0"/>
                        <a:buChar char="•"/>
                      </a:pPr>
                      <a:r>
                        <a:rPr lang="en-US" dirty="0">
                          <a:effectLst/>
                        </a:rPr>
                        <a:t>Avoided Energy Costs</a:t>
                      </a:r>
                    </a:p>
                  </a:txBody>
                  <a:tcPr/>
                </a:tc>
                <a:extLst>
                  <a:ext uri="{0D108BD9-81ED-4DB2-BD59-A6C34878D82A}">
                    <a16:rowId xmlns:a16="http://schemas.microsoft.com/office/drawing/2014/main" xmlns="" val="601971929"/>
                  </a:ext>
                </a:extLst>
              </a:tr>
              <a:tr h="289507">
                <a:tc>
                  <a:txBody>
                    <a:bodyPr/>
                    <a:lstStyle/>
                    <a:p>
                      <a:pPr marL="171450" indent="-171450">
                        <a:buFont typeface="Arial" panose="020B0604020202020204" pitchFamily="34" charset="0"/>
                        <a:buChar char="•"/>
                      </a:pPr>
                      <a:r>
                        <a:rPr lang="en-US" dirty="0">
                          <a:effectLst/>
                        </a:rPr>
                        <a:t>EE</a:t>
                      </a:r>
                      <a:r>
                        <a:rPr lang="en-US" baseline="0" dirty="0">
                          <a:effectLst/>
                        </a:rPr>
                        <a:t> Program Technical Support</a:t>
                      </a:r>
                      <a:endParaRPr lang="en-US" dirty="0">
                        <a:effectLst/>
                      </a:endParaRPr>
                    </a:p>
                  </a:txBody>
                  <a:tcPr/>
                </a:tc>
                <a:tc>
                  <a:txBody>
                    <a:bodyPr/>
                    <a:lstStyle/>
                    <a:p>
                      <a:pPr marL="171450" indent="-171450">
                        <a:buFont typeface="Arial" panose="020B0604020202020204" pitchFamily="34" charset="0"/>
                        <a:buChar char="•"/>
                      </a:pPr>
                      <a:r>
                        <a:rPr lang="en-US" dirty="0">
                          <a:effectLst/>
                        </a:rPr>
                        <a:t>Avoided Generating Capacity Costs</a:t>
                      </a:r>
                    </a:p>
                  </a:txBody>
                  <a:tcPr/>
                </a:tc>
                <a:extLst>
                  <a:ext uri="{0D108BD9-81ED-4DB2-BD59-A6C34878D82A}">
                    <a16:rowId xmlns:a16="http://schemas.microsoft.com/office/drawing/2014/main" xmlns="" val="3018232351"/>
                  </a:ext>
                </a:extLst>
              </a:tr>
              <a:tr h="336786">
                <a:tc>
                  <a:txBody>
                    <a:bodyPr/>
                    <a:lstStyle/>
                    <a:p>
                      <a:pPr marL="171450" indent="-171450">
                        <a:buFont typeface="Arial" panose="020B0604020202020204" pitchFamily="34" charset="0"/>
                        <a:buChar char="•"/>
                      </a:pPr>
                      <a:r>
                        <a:rPr lang="en-US" dirty="0">
                          <a:effectLst/>
                        </a:rPr>
                        <a:t>EE Program</a:t>
                      </a:r>
                      <a:r>
                        <a:rPr lang="en-US" baseline="0" dirty="0">
                          <a:effectLst/>
                        </a:rPr>
                        <a:t> Marketing/Outreach</a:t>
                      </a:r>
                      <a:endParaRPr lang="en-US" dirty="0">
                        <a:effectLst/>
                      </a:endParaRPr>
                    </a:p>
                  </a:txBody>
                  <a:tcPr/>
                </a:tc>
                <a:tc>
                  <a:txBody>
                    <a:bodyPr/>
                    <a:lstStyle/>
                    <a:p>
                      <a:pPr marL="171450" indent="-171450">
                        <a:buFont typeface="Arial" panose="020B0604020202020204" pitchFamily="34" charset="0"/>
                        <a:buChar char="•"/>
                      </a:pPr>
                      <a:r>
                        <a:rPr lang="en-US" dirty="0">
                          <a:effectLst/>
                        </a:rPr>
                        <a:t>Avoided</a:t>
                      </a:r>
                      <a:r>
                        <a:rPr lang="en-US" baseline="0" dirty="0">
                          <a:effectLst/>
                        </a:rPr>
                        <a:t> T&amp;D Upgrade Costs</a:t>
                      </a:r>
                      <a:endParaRPr lang="en-US" dirty="0">
                        <a:effectLst/>
                      </a:endParaRPr>
                    </a:p>
                  </a:txBody>
                  <a:tcPr/>
                </a:tc>
                <a:extLst>
                  <a:ext uri="{0D108BD9-81ED-4DB2-BD59-A6C34878D82A}">
                    <a16:rowId xmlns:a16="http://schemas.microsoft.com/office/drawing/2014/main" xmlns="" val="321010145"/>
                  </a:ext>
                </a:extLst>
              </a:tr>
              <a:tr h="336786">
                <a:tc>
                  <a:txBody>
                    <a:bodyPr/>
                    <a:lstStyle/>
                    <a:p>
                      <a:pPr marL="171450" indent="-171450">
                        <a:buFont typeface="Arial" panose="020B0604020202020204" pitchFamily="34" charset="0"/>
                        <a:buChar char="•"/>
                      </a:pPr>
                      <a:r>
                        <a:rPr lang="en-US" dirty="0">
                          <a:effectLst/>
                        </a:rPr>
                        <a:t>EE Program</a:t>
                      </a:r>
                      <a:r>
                        <a:rPr lang="en-US" baseline="0" dirty="0">
                          <a:effectLst/>
                        </a:rPr>
                        <a:t> Administration</a:t>
                      </a:r>
                      <a:endParaRPr lang="en-US" dirty="0">
                        <a:effectLst/>
                      </a:endParaRPr>
                    </a:p>
                  </a:txBody>
                  <a:tcPr/>
                </a:tc>
                <a:tc>
                  <a:txBody>
                    <a:bodyPr/>
                    <a:lstStyle/>
                    <a:p>
                      <a:pPr marL="171450" indent="-171450">
                        <a:buFont typeface="Arial" panose="020B0604020202020204" pitchFamily="34" charset="0"/>
                        <a:buChar char="•"/>
                      </a:pPr>
                      <a:r>
                        <a:rPr lang="en-US" dirty="0">
                          <a:effectLst/>
                        </a:rPr>
                        <a:t>Avoided T&amp;D Line Losses</a:t>
                      </a:r>
                    </a:p>
                  </a:txBody>
                  <a:tcPr/>
                </a:tc>
                <a:extLst>
                  <a:ext uri="{0D108BD9-81ED-4DB2-BD59-A6C34878D82A}">
                    <a16:rowId xmlns:a16="http://schemas.microsoft.com/office/drawing/2014/main" xmlns="" val="4191777119"/>
                  </a:ext>
                </a:extLst>
              </a:tr>
              <a:tr h="336786">
                <a:tc>
                  <a:txBody>
                    <a:bodyPr/>
                    <a:lstStyle/>
                    <a:p>
                      <a:pPr marL="171450" indent="-171450">
                        <a:buFont typeface="Arial" panose="020B0604020202020204" pitchFamily="34" charset="0"/>
                        <a:buChar char="•"/>
                      </a:pPr>
                      <a:r>
                        <a:rPr lang="en-US" dirty="0">
                          <a:effectLst/>
                        </a:rPr>
                        <a:t>EE Program EM&amp;V</a:t>
                      </a:r>
                    </a:p>
                  </a:txBody>
                  <a:tcPr/>
                </a:tc>
                <a:tc>
                  <a:txBody>
                    <a:bodyPr/>
                    <a:lstStyle/>
                    <a:p>
                      <a:pPr marL="171450" indent="-171450">
                        <a:buFont typeface="Arial" panose="020B0604020202020204" pitchFamily="34" charset="0"/>
                        <a:buChar char="•"/>
                      </a:pPr>
                      <a:r>
                        <a:rPr lang="en-US" dirty="0">
                          <a:effectLst/>
                        </a:rPr>
                        <a:t>Avoided Ancillary Services</a:t>
                      </a:r>
                    </a:p>
                  </a:txBody>
                  <a:tcPr/>
                </a:tc>
                <a:extLst>
                  <a:ext uri="{0D108BD9-81ED-4DB2-BD59-A6C34878D82A}">
                    <a16:rowId xmlns:a16="http://schemas.microsoft.com/office/drawing/2014/main" xmlns="" val="1803917535"/>
                  </a:ext>
                </a:extLst>
              </a:tr>
              <a:tr h="336786">
                <a:tc>
                  <a:txBody>
                    <a:bodyPr/>
                    <a:lstStyle/>
                    <a:p>
                      <a:pPr marL="171450" indent="-171450">
                        <a:buFont typeface="Arial" panose="020B0604020202020204" pitchFamily="34" charset="0"/>
                        <a:buChar char="•"/>
                      </a:pPr>
                      <a:r>
                        <a:rPr lang="en-US" dirty="0">
                          <a:effectLst/>
                        </a:rPr>
                        <a:t>Utility Shareholder Performance Incentives</a:t>
                      </a:r>
                    </a:p>
                  </a:txBody>
                  <a:tcPr/>
                </a:tc>
                <a:tc>
                  <a:txBody>
                    <a:bodyPr/>
                    <a:lstStyle/>
                    <a:p>
                      <a:pPr marL="171450" indent="-171450">
                        <a:buFont typeface="Arial" panose="020B0604020202020204" pitchFamily="34" charset="0"/>
                        <a:buChar char="•"/>
                      </a:pPr>
                      <a:r>
                        <a:rPr lang="en-US" dirty="0">
                          <a:effectLst/>
                        </a:rPr>
                        <a:t>Wholesale Price Suppression Effects</a:t>
                      </a:r>
                    </a:p>
                  </a:txBody>
                  <a:tcPr/>
                </a:tc>
                <a:extLst>
                  <a:ext uri="{0D108BD9-81ED-4DB2-BD59-A6C34878D82A}">
                    <a16:rowId xmlns:a16="http://schemas.microsoft.com/office/drawing/2014/main" xmlns="" val="2984631047"/>
                  </a:ext>
                </a:extLst>
              </a:tr>
              <a:tr h="336786">
                <a:tc>
                  <a:txBody>
                    <a:bodyPr/>
                    <a:lstStyle/>
                    <a:p>
                      <a:endParaRPr lang="en-US" dirty="0">
                        <a:effectLst/>
                      </a:endParaRPr>
                    </a:p>
                  </a:txBody>
                  <a:tcPr/>
                </a:tc>
                <a:tc>
                  <a:txBody>
                    <a:bodyPr/>
                    <a:lstStyle/>
                    <a:p>
                      <a:pPr marL="171450" indent="-171450">
                        <a:buFont typeface="Arial" panose="020B0604020202020204" pitchFamily="34" charset="0"/>
                        <a:buChar char="•"/>
                      </a:pPr>
                      <a:r>
                        <a:rPr lang="en-US" dirty="0">
                          <a:effectLst/>
                        </a:rPr>
                        <a:t>Avoided Costs</a:t>
                      </a:r>
                      <a:r>
                        <a:rPr lang="en-US" baseline="0" dirty="0">
                          <a:effectLst/>
                        </a:rPr>
                        <a:t> of RPS Compliance</a:t>
                      </a:r>
                      <a:endParaRPr lang="en-US" dirty="0">
                        <a:effectLst/>
                      </a:endParaRPr>
                    </a:p>
                  </a:txBody>
                  <a:tcPr/>
                </a:tc>
                <a:extLst>
                  <a:ext uri="{0D108BD9-81ED-4DB2-BD59-A6C34878D82A}">
                    <a16:rowId xmlns:a16="http://schemas.microsoft.com/office/drawing/2014/main" xmlns="" val="2220827273"/>
                  </a:ext>
                </a:extLst>
              </a:tr>
              <a:tr h="336786">
                <a:tc>
                  <a:txBody>
                    <a:bodyPr/>
                    <a:lstStyle/>
                    <a:p>
                      <a:endParaRPr lang="en-US" dirty="0">
                        <a:effectLst/>
                      </a:endParaRPr>
                    </a:p>
                  </a:txBody>
                  <a:tcPr/>
                </a:tc>
                <a:tc>
                  <a:txBody>
                    <a:bodyPr/>
                    <a:lstStyle/>
                    <a:p>
                      <a:pPr marL="171450" indent="-171450">
                        <a:buFont typeface="Arial" panose="020B0604020202020204" pitchFamily="34" charset="0"/>
                        <a:buChar char="•"/>
                      </a:pPr>
                      <a:r>
                        <a:rPr lang="en-US" dirty="0">
                          <a:effectLst/>
                        </a:rPr>
                        <a:t>Avoided Costs of Environmental</a:t>
                      </a:r>
                      <a:r>
                        <a:rPr lang="en-US" baseline="0" dirty="0">
                          <a:effectLst/>
                        </a:rPr>
                        <a:t> Compliance</a:t>
                      </a:r>
                      <a:endParaRPr lang="en-US" dirty="0">
                        <a:effectLst/>
                      </a:endParaRPr>
                    </a:p>
                  </a:txBody>
                  <a:tcPr/>
                </a:tc>
                <a:extLst>
                  <a:ext uri="{0D108BD9-81ED-4DB2-BD59-A6C34878D82A}">
                    <a16:rowId xmlns:a16="http://schemas.microsoft.com/office/drawing/2014/main" xmlns="" val="4098291300"/>
                  </a:ext>
                </a:extLst>
              </a:tr>
              <a:tr h="336786">
                <a:tc>
                  <a:txBody>
                    <a:bodyPr/>
                    <a:lstStyle/>
                    <a:p>
                      <a:endParaRPr lang="en-US" dirty="0">
                        <a:effectLst/>
                      </a:endParaRPr>
                    </a:p>
                  </a:txBody>
                  <a:tcPr/>
                </a:tc>
                <a:tc>
                  <a:txBody>
                    <a:bodyPr/>
                    <a:lstStyle/>
                    <a:p>
                      <a:pPr marL="171450" indent="-171450">
                        <a:buFont typeface="Arial" panose="020B0604020202020204" pitchFamily="34" charset="0"/>
                        <a:buChar char="•"/>
                      </a:pPr>
                      <a:r>
                        <a:rPr lang="en-US" dirty="0">
                          <a:effectLst/>
                        </a:rPr>
                        <a:t>Avoided</a:t>
                      </a:r>
                      <a:r>
                        <a:rPr lang="en-US" baseline="0" dirty="0">
                          <a:effectLst/>
                        </a:rPr>
                        <a:t> Credit and Collection Costs</a:t>
                      </a:r>
                      <a:endParaRPr lang="en-US" dirty="0">
                        <a:effectLst/>
                      </a:endParaRPr>
                    </a:p>
                  </a:txBody>
                  <a:tcPr/>
                </a:tc>
                <a:extLst>
                  <a:ext uri="{0D108BD9-81ED-4DB2-BD59-A6C34878D82A}">
                    <a16:rowId xmlns:a16="http://schemas.microsoft.com/office/drawing/2014/main" xmlns="" val="2745268194"/>
                  </a:ext>
                </a:extLst>
              </a:tr>
              <a:tr h="336786">
                <a:tc>
                  <a:txBody>
                    <a:bodyPr/>
                    <a:lstStyle/>
                    <a:p>
                      <a:endParaRPr lang="en-US" dirty="0">
                        <a:effectLst/>
                      </a:endParaRPr>
                    </a:p>
                  </a:txBody>
                  <a:tcPr/>
                </a:tc>
                <a:tc>
                  <a:txBody>
                    <a:bodyPr/>
                    <a:lstStyle/>
                    <a:p>
                      <a:pPr marL="171450" indent="-171450">
                        <a:buFont typeface="Arial" panose="020B0604020202020204" pitchFamily="34" charset="0"/>
                        <a:buChar char="•"/>
                      </a:pPr>
                      <a:r>
                        <a:rPr lang="en-US" dirty="0">
                          <a:effectLst/>
                        </a:rPr>
                        <a:t>Reduced Risk</a:t>
                      </a:r>
                    </a:p>
                  </a:txBody>
                  <a:tcPr/>
                </a:tc>
                <a:extLst>
                  <a:ext uri="{0D108BD9-81ED-4DB2-BD59-A6C34878D82A}">
                    <a16:rowId xmlns:a16="http://schemas.microsoft.com/office/drawing/2014/main" xmlns="" val="1088936714"/>
                  </a:ext>
                </a:extLst>
              </a:tr>
              <a:tr h="336786">
                <a:tc>
                  <a:txBody>
                    <a:bodyPr/>
                    <a:lstStyle/>
                    <a:p>
                      <a:endParaRPr lang="en-US" dirty="0">
                        <a:effectLst/>
                      </a:endParaRPr>
                    </a:p>
                  </a:txBody>
                  <a:tcPr/>
                </a:tc>
                <a:tc>
                  <a:txBody>
                    <a:bodyPr/>
                    <a:lstStyle/>
                    <a:p>
                      <a:pPr marL="171450" indent="-171450">
                        <a:buFont typeface="Arial" panose="020B0604020202020204" pitchFamily="34" charset="0"/>
                        <a:buChar char="•"/>
                      </a:pPr>
                      <a:r>
                        <a:rPr lang="en-US" dirty="0">
                          <a:effectLst/>
                        </a:rPr>
                        <a:t>Increased Reliability</a:t>
                      </a:r>
                    </a:p>
                  </a:txBody>
                  <a:tcPr/>
                </a:tc>
                <a:extLst>
                  <a:ext uri="{0D108BD9-81ED-4DB2-BD59-A6C34878D82A}">
                    <a16:rowId xmlns:a16="http://schemas.microsoft.com/office/drawing/2014/main" xmlns="" val="3625713653"/>
                  </a:ext>
                </a:extLst>
              </a:tr>
            </a:tbl>
          </a:graphicData>
        </a:graphic>
      </p:graphicFrame>
      <p:sp>
        <p:nvSpPr>
          <p:cNvPr id="4" name="TextBox 3"/>
          <p:cNvSpPr txBox="1"/>
          <p:nvPr/>
        </p:nvSpPr>
        <p:spPr>
          <a:xfrm>
            <a:off x="488668" y="5919537"/>
            <a:ext cx="8218494" cy="646331"/>
          </a:xfrm>
          <a:prstGeom prst="rect">
            <a:avLst/>
          </a:prstGeom>
          <a:noFill/>
        </p:spPr>
        <p:txBody>
          <a:bodyPr wrap="square" rtlCol="0">
            <a:spAutoFit/>
          </a:bodyPr>
          <a:lstStyle/>
          <a:p>
            <a:pPr algn="ctr">
              <a:lnSpc>
                <a:spcPct val="100000"/>
              </a:lnSpc>
            </a:pPr>
            <a:r>
              <a:rPr lang="en-US" i="1" dirty="0">
                <a:solidFill>
                  <a:schemeClr val="accent1">
                    <a:lumMod val="75000"/>
                  </a:schemeClr>
                </a:solidFill>
              </a:rPr>
              <a:t>The principle of treating energy efficiency as a resource dictates that utility system costs and benefits serve as the foundation for all tests</a:t>
            </a:r>
          </a:p>
        </p:txBody>
      </p:sp>
      <p:sp>
        <p:nvSpPr>
          <p:cNvPr id="5" name="Slide Number Placeholder 4">
            <a:extLst>
              <a:ext uri="{FF2B5EF4-FFF2-40B4-BE49-F238E27FC236}">
                <a16:creationId xmlns:a16="http://schemas.microsoft.com/office/drawing/2014/main" xmlns="" id="{4447D529-8F5D-4884-BA8E-69AAB4C85088}"/>
              </a:ext>
            </a:extLst>
          </p:cNvPr>
          <p:cNvSpPr>
            <a:spLocks noGrp="1"/>
          </p:cNvSpPr>
          <p:nvPr>
            <p:ph type="sldNum" sz="quarter" idx="12"/>
          </p:nvPr>
        </p:nvSpPr>
        <p:spPr/>
        <p:txBody>
          <a:bodyPr/>
          <a:lstStyle/>
          <a:p>
            <a:r>
              <a:rPr lang="en-US"/>
              <a:t>Slide </a:t>
            </a:r>
            <a:fld id="{49428E3E-090C-411A-A663-16FA5027569F}" type="slidenum">
              <a:rPr lang="en-US" smtClean="0"/>
              <a:pPr/>
              <a:t>13</a:t>
            </a:fld>
            <a:endParaRPr lang="en-US" dirty="0"/>
          </a:p>
        </p:txBody>
      </p:sp>
    </p:spTree>
    <p:extLst>
      <p:ext uri="{BB962C8B-B14F-4D97-AF65-F5344CB8AC3E}">
        <p14:creationId xmlns:p14="http://schemas.microsoft.com/office/powerpoint/2010/main" val="31032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79A12-DA3E-4FBF-8180-A6F3762D11F2}"/>
              </a:ext>
            </a:extLst>
          </p:cNvPr>
          <p:cNvSpPr>
            <a:spLocks noGrp="1"/>
          </p:cNvSpPr>
          <p:nvPr>
            <p:ph type="title"/>
          </p:nvPr>
        </p:nvSpPr>
        <p:spPr/>
        <p:txBody>
          <a:bodyPr/>
          <a:lstStyle/>
          <a:p>
            <a:r>
              <a:rPr lang="en-US" dirty="0"/>
              <a:t>Market Price Suppression Impacts (aka DRIPE)</a:t>
            </a:r>
          </a:p>
        </p:txBody>
      </p:sp>
      <p:sp>
        <p:nvSpPr>
          <p:cNvPr id="3" name="Content Placeholder 2">
            <a:extLst>
              <a:ext uri="{FF2B5EF4-FFF2-40B4-BE49-F238E27FC236}">
                <a16:creationId xmlns:a16="http://schemas.microsoft.com/office/drawing/2014/main" xmlns="" id="{74BE55A6-1560-4290-BA05-1B16B0973B52}"/>
              </a:ext>
            </a:extLst>
          </p:cNvPr>
          <p:cNvSpPr>
            <a:spLocks noGrp="1"/>
          </p:cNvSpPr>
          <p:nvPr>
            <p:ph idx="1"/>
          </p:nvPr>
        </p:nvSpPr>
        <p:spPr>
          <a:xfrm>
            <a:off x="628650" y="1608992"/>
            <a:ext cx="7886700" cy="4747846"/>
          </a:xfrm>
        </p:spPr>
        <p:txBody>
          <a:bodyPr>
            <a:normAutofit lnSpcReduction="10000"/>
          </a:bodyPr>
          <a:lstStyle/>
          <a:p>
            <a:r>
              <a:rPr lang="en-US" dirty="0"/>
              <a:t>Price suppression impacts are a utility system impact.</a:t>
            </a:r>
          </a:p>
          <a:p>
            <a:pPr lvl="1"/>
            <a:r>
              <a:rPr lang="en-US" dirty="0"/>
              <a:t>They should be included in all cost-effectiveness tests.</a:t>
            </a:r>
          </a:p>
          <a:p>
            <a:pPr marL="342900" lvl="1" indent="0">
              <a:buNone/>
            </a:pPr>
            <a:endParaRPr lang="en-US" dirty="0"/>
          </a:p>
          <a:p>
            <a:r>
              <a:rPr lang="en-US" dirty="0"/>
              <a:t>EE savings in NH will have impacts for all customers in New England.</a:t>
            </a:r>
          </a:p>
          <a:p>
            <a:r>
              <a:rPr lang="en-US" dirty="0"/>
              <a:t>Several options for treating these impacts:</a:t>
            </a:r>
          </a:p>
          <a:p>
            <a:pPr marL="685800" lvl="1" indent="-342900">
              <a:buFont typeface="+mj-lt"/>
              <a:buAutoNum type="arabicPeriod"/>
            </a:pPr>
            <a:r>
              <a:rPr lang="en-US" dirty="0"/>
              <a:t>Include impacts for the utility only.</a:t>
            </a:r>
          </a:p>
          <a:p>
            <a:pPr marL="685800" lvl="1" indent="-342900">
              <a:buFont typeface="+mj-lt"/>
              <a:buAutoNum type="arabicPeriod"/>
            </a:pPr>
            <a:r>
              <a:rPr lang="en-US" dirty="0"/>
              <a:t>Include impacts for the entire state.</a:t>
            </a:r>
          </a:p>
          <a:p>
            <a:pPr marL="685800" lvl="1" indent="-342900">
              <a:buFont typeface="+mj-lt"/>
              <a:buAutoNum type="arabicPeriod"/>
            </a:pPr>
            <a:r>
              <a:rPr lang="en-US" dirty="0"/>
              <a:t>Include impacts for all of New England.</a:t>
            </a:r>
          </a:p>
          <a:p>
            <a:pPr marL="342900" lvl="1" indent="0">
              <a:buNone/>
            </a:pPr>
            <a:endParaRPr lang="en-US" dirty="0"/>
          </a:p>
          <a:p>
            <a:r>
              <a:rPr lang="en-US" dirty="0"/>
              <a:t>Decision depends upon policy goals.</a:t>
            </a:r>
          </a:p>
          <a:p>
            <a:pPr lvl="1"/>
            <a:r>
              <a:rPr lang="en-US" dirty="0"/>
              <a:t>Do you want to consider just the utility impacts, the state impacts, or the regional impacts?</a:t>
            </a:r>
          </a:p>
          <a:p>
            <a:pPr marL="342900" lvl="1" indent="0">
              <a:buNone/>
            </a:pPr>
            <a:endParaRPr lang="en-US" dirty="0"/>
          </a:p>
          <a:p>
            <a:r>
              <a:rPr lang="en-US" dirty="0"/>
              <a:t>Societal perspective:</a:t>
            </a:r>
          </a:p>
          <a:p>
            <a:pPr lvl="1"/>
            <a:r>
              <a:rPr lang="en-US" dirty="0"/>
              <a:t>Are the price suppression benefits netted out by the costs to generators?</a:t>
            </a:r>
          </a:p>
        </p:txBody>
      </p:sp>
      <p:sp>
        <p:nvSpPr>
          <p:cNvPr id="4" name="Slide Number Placeholder 3">
            <a:extLst>
              <a:ext uri="{FF2B5EF4-FFF2-40B4-BE49-F238E27FC236}">
                <a16:creationId xmlns:a16="http://schemas.microsoft.com/office/drawing/2014/main" xmlns="" id="{6C2EC1D6-6382-4EEC-89A2-3B7D2033A954}"/>
              </a:ext>
            </a:extLst>
          </p:cNvPr>
          <p:cNvSpPr>
            <a:spLocks noGrp="1"/>
          </p:cNvSpPr>
          <p:nvPr>
            <p:ph type="sldNum" sz="quarter" idx="12"/>
          </p:nvPr>
        </p:nvSpPr>
        <p:spPr/>
        <p:txBody>
          <a:bodyPr/>
          <a:lstStyle/>
          <a:p>
            <a:r>
              <a:rPr lang="en-US"/>
              <a:t>Slide </a:t>
            </a:r>
            <a:fld id="{49428E3E-090C-411A-A663-16FA5027569F}" type="slidenum">
              <a:rPr lang="en-US" smtClean="0"/>
              <a:pPr/>
              <a:t>14</a:t>
            </a:fld>
            <a:endParaRPr lang="en-US" dirty="0"/>
          </a:p>
        </p:txBody>
      </p:sp>
    </p:spTree>
    <p:extLst>
      <p:ext uri="{BB962C8B-B14F-4D97-AF65-F5344CB8AC3E}">
        <p14:creationId xmlns:p14="http://schemas.microsoft.com/office/powerpoint/2010/main" val="410430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5299" y="436621"/>
            <a:ext cx="6158125" cy="937654"/>
          </a:xfrm>
        </p:spPr>
        <p:txBody>
          <a:bodyPr/>
          <a:lstStyle/>
          <a:p>
            <a:r>
              <a:rPr lang="en-US" dirty="0"/>
              <a:t>Include Non-Utility System Impacts Based on Jurisdiction's Applicable Policy Goals</a:t>
            </a:r>
          </a:p>
        </p:txBody>
      </p:sp>
      <p:sp>
        <p:nvSpPr>
          <p:cNvPr id="4" name="Content Placeholder 3"/>
          <p:cNvSpPr>
            <a:spLocks noGrp="1"/>
          </p:cNvSpPr>
          <p:nvPr>
            <p:ph idx="1"/>
          </p:nvPr>
        </p:nvSpPr>
        <p:spPr>
          <a:xfrm>
            <a:off x="466725" y="1374275"/>
            <a:ext cx="7886700" cy="908050"/>
          </a:xfrm>
        </p:spPr>
        <p:txBody>
          <a:bodyPr/>
          <a:lstStyle/>
          <a:p>
            <a:pPr marL="0" indent="0">
              <a:buNone/>
            </a:pPr>
            <a:r>
              <a:rPr lang="en-US" dirty="0"/>
              <a:t>Applicable policy goals include all policy goals adopted by a jurisdiction that could have relevance to the choice of which energy resources to acquire. Examples include:</a:t>
            </a:r>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1B79225A-044F-47AC-A466-ADAA88F41AF1}" type="slidenum">
              <a:rPr lang="en-US" sz="1100" smtClean="0"/>
              <a:pPr/>
              <a:t>15</a:t>
            </a:fld>
            <a:endParaRPr lang="en-US" sz="1100" dirty="0"/>
          </a:p>
        </p:txBody>
      </p:sp>
      <p:graphicFrame>
        <p:nvGraphicFramePr>
          <p:cNvPr id="7" name="Table 6"/>
          <p:cNvGraphicFramePr>
            <a:graphicFrameLocks noGrp="1"/>
          </p:cNvGraphicFramePr>
          <p:nvPr>
            <p:extLst/>
          </p:nvPr>
        </p:nvGraphicFramePr>
        <p:xfrm>
          <a:off x="466725" y="2311930"/>
          <a:ext cx="6034264" cy="4212696"/>
        </p:xfrm>
        <a:graphic>
          <a:graphicData uri="http://schemas.openxmlformats.org/drawingml/2006/table">
            <a:tbl>
              <a:tblPr firstRow="1" firstCol="1" bandRow="1">
                <a:tableStyleId>{69CF1AB2-1976-4502-BF36-3FF5EA218861}</a:tableStyleId>
              </a:tblPr>
              <a:tblGrid>
                <a:gridCol w="1172772">
                  <a:extLst>
                    <a:ext uri="{9D8B030D-6E8A-4147-A177-3AD203B41FA5}">
                      <a16:colId xmlns:a16="http://schemas.microsoft.com/office/drawing/2014/main" xmlns="" val="2573769200"/>
                    </a:ext>
                  </a:extLst>
                </a:gridCol>
                <a:gridCol w="4861492">
                  <a:extLst>
                    <a:ext uri="{9D8B030D-6E8A-4147-A177-3AD203B41FA5}">
                      <a16:colId xmlns:a16="http://schemas.microsoft.com/office/drawing/2014/main" xmlns="" val="20000"/>
                    </a:ext>
                  </a:extLst>
                </a:gridCol>
              </a:tblGrid>
              <a:tr h="934295">
                <a:tc>
                  <a:txBody>
                    <a:bodyPr/>
                    <a:lstStyle/>
                    <a:p>
                      <a:pPr marL="0" marR="0">
                        <a:spcBef>
                          <a:spcPts val="200"/>
                        </a:spcBef>
                        <a:spcAft>
                          <a:spcPts val="200"/>
                        </a:spcAft>
                      </a:pPr>
                      <a:r>
                        <a:rPr lang="en-US" sz="1400" b="0" dirty="0">
                          <a:solidFill>
                            <a:schemeClr val="accent1">
                              <a:lumMod val="75000"/>
                            </a:schemeClr>
                          </a:solidFill>
                          <a:effectLst/>
                        </a:rPr>
                        <a:t>Common Overarching Goals: </a:t>
                      </a:r>
                      <a:endParaRPr lang="en-US" sz="14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accent1">
                          <a:lumMod val="40000"/>
                          <a:lumOff val="60000"/>
                        </a:schemeClr>
                      </a:solidFill>
                      <a:prstDash val="solid"/>
                      <a:round/>
                      <a:headEnd type="none" w="med" len="med"/>
                      <a:tailEnd type="none" w="med" len="med"/>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200"/>
                        </a:spcBef>
                        <a:spcAft>
                          <a:spcPts val="200"/>
                        </a:spcAft>
                      </a:pPr>
                      <a:r>
                        <a:rPr lang="en-US" sz="1400" b="0" dirty="0">
                          <a:effectLst/>
                        </a:rPr>
                        <a:t>Provide safe, reliable, low-cost electricity and gas services; protect low-income and vulnerable customers; maintain or improve customer equity.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43777">
                <a:tc>
                  <a:txBody>
                    <a:bodyPr/>
                    <a:lstStyle/>
                    <a:p>
                      <a:pPr marL="0" marR="0" algn="l" defTabSz="685800" rtl="0" eaLnBrk="1" latinLnBrk="0" hangingPunct="1">
                        <a:spcBef>
                          <a:spcPts val="200"/>
                        </a:spcBef>
                        <a:spcAft>
                          <a:spcPts val="200"/>
                        </a:spcAft>
                      </a:pPr>
                      <a:r>
                        <a:rPr lang="en-US" sz="1400" b="0" kern="1200" dirty="0">
                          <a:solidFill>
                            <a:schemeClr val="accent1">
                              <a:lumMod val="75000"/>
                            </a:schemeClr>
                          </a:solidFill>
                          <a:effectLst/>
                          <a:latin typeface="+mn-lt"/>
                          <a:ea typeface="+mn-ea"/>
                          <a:cs typeface="+mn-cs"/>
                        </a:rPr>
                        <a:t>Efficiency Resource Goals: </a:t>
                      </a:r>
                    </a:p>
                  </a:txBody>
                  <a:tcPr marL="68580" marR="68580" marT="0" marB="0" anchor="ctr">
                    <a:lnL w="12700" cmpd="sng">
                      <a:noFill/>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200"/>
                        </a:spcBef>
                        <a:spcAft>
                          <a:spcPts val="200"/>
                        </a:spcAft>
                      </a:pPr>
                      <a:r>
                        <a:rPr lang="en-US" sz="1400" b="0" dirty="0">
                          <a:effectLst/>
                        </a:rPr>
                        <a:t>Reduce electricity and gas system costs; develop least-cost energy resources; promote customer equity; improve system reliability and resiliency; reduce system risk; promote resource diversity; increase energy independence (and reduce dollar drain from the jurisdiction); reduce price volatility.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734624">
                <a:tc>
                  <a:txBody>
                    <a:bodyPr/>
                    <a:lstStyle/>
                    <a:p>
                      <a:pPr marL="0" marR="0" algn="l" defTabSz="685800" rtl="0" eaLnBrk="1" latinLnBrk="0" hangingPunct="1">
                        <a:spcBef>
                          <a:spcPts val="200"/>
                        </a:spcBef>
                        <a:spcAft>
                          <a:spcPts val="200"/>
                        </a:spcAft>
                      </a:pPr>
                      <a:r>
                        <a:rPr lang="en-US" sz="1400" b="0" kern="1200" dirty="0">
                          <a:solidFill>
                            <a:schemeClr val="accent1">
                              <a:lumMod val="75000"/>
                            </a:schemeClr>
                          </a:solidFill>
                          <a:effectLst/>
                          <a:latin typeface="+mn-lt"/>
                          <a:ea typeface="+mn-ea"/>
                          <a:cs typeface="+mn-cs"/>
                        </a:rPr>
                        <a:t>Other Applicable Goals: </a:t>
                      </a:r>
                    </a:p>
                  </a:txBody>
                  <a:tcPr marL="68580" marR="68580" marT="0" marB="0" anchor="ctr">
                    <a:lnL w="12700" cmpd="sng">
                      <a:noFill/>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200"/>
                        </a:spcBef>
                        <a:spcAft>
                          <a:spcPts val="200"/>
                        </a:spcAft>
                      </a:pPr>
                      <a:r>
                        <a:rPr lang="en-US" sz="1400" b="0" dirty="0">
                          <a:effectLst/>
                        </a:rPr>
                        <a:t>Support fair and equitable economic returns for utilities; provide reasonable energy costs for consumers; ensure stable energy markets; reduce energy burden on low-income customers; reduce environmental impact of energy consumption; promote jobs and local economic development; improve health associated with reduced air emissions and better indoor air quality.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mpd="sng">
                      <a:noFill/>
                    </a:lnR>
                    <a:lnT w="12700" cap="flat" cmpd="sng" algn="ctr">
                      <a:solidFill>
                        <a:schemeClr val="accent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6" name="TextBox 15"/>
          <p:cNvSpPr txBox="1"/>
          <p:nvPr/>
        </p:nvSpPr>
        <p:spPr>
          <a:xfrm>
            <a:off x="6770607" y="2311929"/>
            <a:ext cx="1919111" cy="4180946"/>
          </a:xfrm>
          <a:prstGeom prst="rect">
            <a:avLst/>
          </a:prstGeom>
          <a:solidFill>
            <a:schemeClr val="accent1">
              <a:lumMod val="20000"/>
              <a:lumOff val="80000"/>
            </a:schemeClr>
          </a:solidFill>
        </p:spPr>
        <p:txBody>
          <a:bodyPr wrap="square" lIns="182880" tIns="182880" rtlCol="0">
            <a:noAutofit/>
          </a:bodyPr>
          <a:lstStyle/>
          <a:p>
            <a:pPr lvl="0">
              <a:lnSpc>
                <a:spcPct val="100000"/>
              </a:lnSpc>
              <a:spcBef>
                <a:spcPts val="1800"/>
              </a:spcBef>
              <a:spcAft>
                <a:spcPts val="600"/>
              </a:spcAft>
            </a:pPr>
            <a:r>
              <a:rPr lang="en-US" sz="1600" b="1" dirty="0">
                <a:solidFill>
                  <a:schemeClr val="accent1">
                    <a:lumMod val="75000"/>
                  </a:schemeClr>
                </a:solidFill>
              </a:rPr>
              <a:t>These goals are established in many ways:</a:t>
            </a:r>
          </a:p>
          <a:p>
            <a:pPr marL="285750" lvl="0" indent="-285750">
              <a:lnSpc>
                <a:spcPct val="100000"/>
              </a:lnSpc>
              <a:buClr>
                <a:schemeClr val="accent1">
                  <a:lumMod val="50000"/>
                </a:schemeClr>
              </a:buClr>
              <a:buFont typeface="Arial" panose="020B0604020202020204" pitchFamily="34" charset="0"/>
              <a:buChar char="•"/>
            </a:pPr>
            <a:r>
              <a:rPr lang="en-US" sz="1600" dirty="0">
                <a:solidFill>
                  <a:schemeClr val="accent1">
                    <a:lumMod val="75000"/>
                  </a:schemeClr>
                </a:solidFill>
              </a:rPr>
              <a:t>Statutes</a:t>
            </a:r>
          </a:p>
          <a:p>
            <a:pPr marL="285750" indent="-285750">
              <a:buClr>
                <a:schemeClr val="accent1">
                  <a:lumMod val="50000"/>
                </a:schemeClr>
              </a:buClr>
              <a:buFont typeface="Arial" panose="020B0604020202020204" pitchFamily="34" charset="0"/>
              <a:buChar char="•"/>
            </a:pPr>
            <a:r>
              <a:rPr lang="en-US" sz="1600" dirty="0">
                <a:solidFill>
                  <a:schemeClr val="accent1">
                    <a:lumMod val="75000"/>
                  </a:schemeClr>
                </a:solidFill>
              </a:rPr>
              <a:t>Regulations</a:t>
            </a:r>
          </a:p>
          <a:p>
            <a:pPr marL="285750" indent="-285750">
              <a:buClr>
                <a:schemeClr val="accent1">
                  <a:lumMod val="50000"/>
                </a:schemeClr>
              </a:buClr>
              <a:buFont typeface="Arial" panose="020B0604020202020204" pitchFamily="34" charset="0"/>
              <a:buChar char="•"/>
            </a:pPr>
            <a:r>
              <a:rPr lang="en-US" sz="1600" dirty="0">
                <a:solidFill>
                  <a:schemeClr val="accent1">
                    <a:lumMod val="75000"/>
                  </a:schemeClr>
                </a:solidFill>
              </a:rPr>
              <a:t>Commission Orders</a:t>
            </a:r>
          </a:p>
          <a:p>
            <a:pPr marL="285750" indent="-285750">
              <a:buClr>
                <a:schemeClr val="accent1">
                  <a:lumMod val="50000"/>
                </a:schemeClr>
              </a:buClr>
              <a:buFont typeface="Arial" panose="020B0604020202020204" pitchFamily="34" charset="0"/>
              <a:buChar char="•"/>
            </a:pPr>
            <a:r>
              <a:rPr lang="en-US" sz="1600" dirty="0">
                <a:solidFill>
                  <a:schemeClr val="accent1">
                    <a:lumMod val="75000"/>
                  </a:schemeClr>
                </a:solidFill>
              </a:rPr>
              <a:t>EE Guidelines</a:t>
            </a:r>
          </a:p>
          <a:p>
            <a:pPr marL="285750" indent="-285750">
              <a:buClr>
                <a:schemeClr val="accent1">
                  <a:lumMod val="50000"/>
                </a:schemeClr>
              </a:buClr>
              <a:buFont typeface="Arial" panose="020B0604020202020204" pitchFamily="34" charset="0"/>
              <a:buChar char="•"/>
            </a:pPr>
            <a:r>
              <a:rPr lang="en-US" sz="1600" dirty="0">
                <a:solidFill>
                  <a:schemeClr val="accent1">
                    <a:lumMod val="75000"/>
                  </a:schemeClr>
                </a:solidFill>
              </a:rPr>
              <a:t>EE Standards</a:t>
            </a:r>
          </a:p>
          <a:p>
            <a:pPr marL="285750" indent="-285750">
              <a:buClr>
                <a:schemeClr val="accent1">
                  <a:lumMod val="50000"/>
                </a:schemeClr>
              </a:buClr>
              <a:buFont typeface="Arial" panose="020B0604020202020204" pitchFamily="34" charset="0"/>
              <a:buChar char="•"/>
            </a:pPr>
            <a:r>
              <a:rPr lang="en-US" sz="1600" dirty="0">
                <a:solidFill>
                  <a:schemeClr val="accent1">
                    <a:lumMod val="75000"/>
                  </a:schemeClr>
                </a:solidFill>
              </a:rPr>
              <a:t>Directives</a:t>
            </a:r>
          </a:p>
          <a:p>
            <a:pPr marL="285750" indent="-285750">
              <a:buClr>
                <a:schemeClr val="accent1">
                  <a:lumMod val="50000"/>
                </a:schemeClr>
              </a:buClr>
              <a:buFont typeface="Arial" panose="020B0604020202020204" pitchFamily="34" charset="0"/>
              <a:buChar char="•"/>
            </a:pPr>
            <a:r>
              <a:rPr lang="en-US" sz="1600" dirty="0">
                <a:solidFill>
                  <a:schemeClr val="accent1">
                    <a:lumMod val="75000"/>
                  </a:schemeClr>
                </a:solidFill>
              </a:rPr>
              <a:t>And Others</a:t>
            </a:r>
          </a:p>
          <a:p>
            <a:pPr lvl="0">
              <a:lnSpc>
                <a:spcPct val="100000"/>
              </a:lnSpc>
            </a:pPr>
            <a:endParaRPr lang="en-US" b="1" dirty="0"/>
          </a:p>
        </p:txBody>
      </p:sp>
      <p:pic>
        <p:nvPicPr>
          <p:cNvPr id="8" name="Picture 7"/>
          <p:cNvPicPr/>
          <p:nvPr/>
        </p:nvPicPr>
        <p:blipFill rotWithShape="1">
          <a:blip r:embed="rId2">
            <a:extLst>
              <a:ext uri="{28A0092B-C50C-407E-A947-70E740481C1C}">
                <a14:useLocalDpi xmlns:a14="http://schemas.microsoft.com/office/drawing/2010/main" val="0"/>
              </a:ext>
            </a:extLst>
          </a:blip>
          <a:srcRect b="18027"/>
          <a:stretch/>
        </p:blipFill>
        <p:spPr>
          <a:xfrm>
            <a:off x="73153" y="382575"/>
            <a:ext cx="2065655" cy="979634"/>
          </a:xfrm>
          <a:prstGeom prst="rect">
            <a:avLst/>
          </a:prstGeom>
          <a:solidFill>
            <a:schemeClr val="tx2"/>
          </a:solidFill>
          <a:ln w="6350">
            <a:noFill/>
          </a:ln>
        </p:spPr>
      </p:pic>
    </p:spTree>
    <p:extLst>
      <p:ext uri="{BB962C8B-B14F-4D97-AF65-F5344CB8AC3E}">
        <p14:creationId xmlns:p14="http://schemas.microsoft.com/office/powerpoint/2010/main" val="143914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169" y="403637"/>
            <a:ext cx="5994156" cy="937654"/>
          </a:xfrm>
        </p:spPr>
        <p:txBody>
          <a:bodyPr>
            <a:normAutofit/>
          </a:bodyPr>
          <a:lstStyle/>
          <a:p>
            <a:r>
              <a:rPr lang="en-US" dirty="0"/>
              <a:t>Illustrative Non-Utility System Impacts</a:t>
            </a:r>
          </a:p>
        </p:txBody>
      </p:sp>
      <p:sp>
        <p:nvSpPr>
          <p:cNvPr id="2" name="Slide Number Placeholder 1"/>
          <p:cNvSpPr>
            <a:spLocks noGrp="1"/>
          </p:cNvSpPr>
          <p:nvPr>
            <p:ph type="sldNum" sz="quarter" idx="12"/>
          </p:nvPr>
        </p:nvSpPr>
        <p:spPr/>
        <p:txBody>
          <a:bodyPr/>
          <a:lstStyle/>
          <a:p>
            <a:fld id="{1B79225A-044F-47AC-A466-ADAA88F41AF1}" type="slidenum">
              <a:rPr lang="en-US" sz="1100" smtClean="0"/>
              <a:pPr/>
              <a:t>16</a:t>
            </a:fld>
            <a:endParaRPr lang="en-US" sz="1100" dirty="0"/>
          </a:p>
        </p:txBody>
      </p:sp>
      <p:graphicFrame>
        <p:nvGraphicFramePr>
          <p:cNvPr id="4" name="Table 3"/>
          <p:cNvGraphicFramePr>
            <a:graphicFrameLocks noGrp="1"/>
          </p:cNvGraphicFramePr>
          <p:nvPr>
            <p:extLst>
              <p:ext uri="{D42A27DB-BD31-4B8C-83A1-F6EECF244321}">
                <p14:modId xmlns:p14="http://schemas.microsoft.com/office/powerpoint/2010/main" val="2827252995"/>
              </p:ext>
            </p:extLst>
          </p:nvPr>
        </p:nvGraphicFramePr>
        <p:xfrm>
          <a:off x="501324" y="1503574"/>
          <a:ext cx="8180395" cy="4522216"/>
        </p:xfrm>
        <a:graphic>
          <a:graphicData uri="http://schemas.openxmlformats.org/drawingml/2006/table">
            <a:tbl>
              <a:tblPr firstRow="1" bandRow="1">
                <a:tableStyleId>{7DF18680-E054-41AD-8BC1-D1AEF772440D}</a:tableStyleId>
              </a:tblPr>
              <a:tblGrid>
                <a:gridCol w="2020203">
                  <a:extLst>
                    <a:ext uri="{9D8B030D-6E8A-4147-A177-3AD203B41FA5}">
                      <a16:colId xmlns:a16="http://schemas.microsoft.com/office/drawing/2014/main" xmlns="" val="20000"/>
                    </a:ext>
                  </a:extLst>
                </a:gridCol>
                <a:gridCol w="6160192">
                  <a:extLst>
                    <a:ext uri="{9D8B030D-6E8A-4147-A177-3AD203B41FA5}">
                      <a16:colId xmlns:a16="http://schemas.microsoft.com/office/drawing/2014/main" xmlns="" val="20001"/>
                    </a:ext>
                  </a:extLst>
                </a:gridCol>
              </a:tblGrid>
              <a:tr h="203200">
                <a:tc>
                  <a:txBody>
                    <a:bodyPr/>
                    <a:lstStyle/>
                    <a:p>
                      <a:r>
                        <a:rPr lang="en-US" sz="2000" b="1" i="0" dirty="0">
                          <a:solidFill>
                            <a:schemeClr val="bg1"/>
                          </a:solidFill>
                          <a:effectLst>
                            <a:outerShdw blurRad="38100" dist="38100" dir="2700000" algn="tl">
                              <a:srgbClr val="000000">
                                <a:alpha val="43137"/>
                              </a:srgbClr>
                            </a:outerShdw>
                          </a:effectLst>
                        </a:rPr>
                        <a:t>Impact</a:t>
                      </a:r>
                    </a:p>
                  </a:txBody>
                  <a:tcPr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US" sz="2000" b="1" i="0" dirty="0">
                          <a:solidFill>
                            <a:schemeClr val="bg1"/>
                          </a:solidFill>
                          <a:effectLst>
                            <a:outerShdw blurRad="38100" dist="38100" dir="2700000" algn="tl">
                              <a:srgbClr val="000000">
                                <a:alpha val="43137"/>
                              </a:srgbClr>
                            </a:outerShdw>
                          </a:effectLst>
                        </a:rPr>
                        <a:t>Description</a:t>
                      </a:r>
                    </a:p>
                  </a:txBody>
                  <a:tcPr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Participant impacts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program participants, includes participant portion of measure cost, other fuel savings, water savings, and participant non-energy impacts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low-income customers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low-income program participants that are different from or incremental to non-low-income participant impacts. Includes reduced foreclosures, reduced mobility, and poverty alleviation</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Other fuel impacts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fuels that are not provided by the funding utility, for example, electricity (for a gas utility), gas (for an electric utility), oil, propane, and wood</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Water impacts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water consumption and related wastewater treatment</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Environmental impacts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associated with CO2 emissions, criteria pollutant emissions, land use, etc. Includes only those impacts that are not included in the utility cost of compliance with environmental regulations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Public health impacts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public health; includes health impacts that are not included in participant impacts or environmental impacts, and includes benefits in terms of reduced healthcare costs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37084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Economic development and jobs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Impacts on economic development and jobs</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254000">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Energy security </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dk1"/>
                          </a:solidFill>
                          <a:latin typeface="+mn-lt"/>
                          <a:ea typeface="+mn-ea"/>
                          <a:cs typeface="+mn-cs"/>
                        </a:rPr>
                        <a:t>Reduced reliance on fuel imports from outside the jurisdiction, state, region, or country</a:t>
                      </a:r>
                    </a:p>
                  </a:txBody>
                  <a:tcPr marL="68580" marR="68580" marT="9144" marB="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bl>
          </a:graphicData>
        </a:graphic>
      </p:graphicFrame>
      <p:sp>
        <p:nvSpPr>
          <p:cNvPr id="6" name="TextBox 5"/>
          <p:cNvSpPr txBox="1"/>
          <p:nvPr/>
        </p:nvSpPr>
        <p:spPr>
          <a:xfrm>
            <a:off x="612836" y="6247544"/>
            <a:ext cx="8406016" cy="307777"/>
          </a:xfrm>
          <a:prstGeom prst="rect">
            <a:avLst/>
          </a:prstGeom>
          <a:noFill/>
        </p:spPr>
        <p:txBody>
          <a:bodyPr wrap="square" rtlCol="0">
            <a:spAutoFit/>
          </a:bodyPr>
          <a:lstStyle/>
          <a:p>
            <a:r>
              <a:rPr lang="en-US" sz="1400" i="1" dirty="0"/>
              <a:t>This table is presented for illustrative purposes, and is not meant to be an exhaustive list. </a:t>
            </a:r>
          </a:p>
        </p:txBody>
      </p:sp>
      <p:pic>
        <p:nvPicPr>
          <p:cNvPr id="7" name="Picture 6"/>
          <p:cNvPicPr/>
          <p:nvPr/>
        </p:nvPicPr>
        <p:blipFill rotWithShape="1">
          <a:blip r:embed="rId2">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303321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6677" y="613781"/>
            <a:ext cx="6088673" cy="761351"/>
          </a:xfrm>
        </p:spPr>
        <p:txBody>
          <a:bodyPr>
            <a:noAutofit/>
          </a:bodyPr>
          <a:lstStyle/>
          <a:p>
            <a:r>
              <a:rPr lang="en-US" sz="2700" dirty="0"/>
              <a:t>Whether to Include Participant Impacts</a:t>
            </a:r>
          </a:p>
        </p:txBody>
      </p:sp>
      <p:sp>
        <p:nvSpPr>
          <p:cNvPr id="2" name="Slide Number Placeholder 1"/>
          <p:cNvSpPr>
            <a:spLocks noGrp="1"/>
          </p:cNvSpPr>
          <p:nvPr>
            <p:ph type="sldNum" sz="quarter" idx="12"/>
          </p:nvPr>
        </p:nvSpPr>
        <p:spPr/>
        <p:txBody>
          <a:bodyPr/>
          <a:lstStyle/>
          <a:p>
            <a:fld id="{C1172960-32FA-426F-8344-F3B1B98475F2}" type="slidenum">
              <a:rPr lang="en-US" smtClean="0"/>
              <a:t>17</a:t>
            </a:fld>
            <a:endParaRPr lang="en-US" dirty="0"/>
          </a:p>
        </p:txBody>
      </p:sp>
      <p:sp>
        <p:nvSpPr>
          <p:cNvPr id="5" name="Content Placeholder 4"/>
          <p:cNvSpPr>
            <a:spLocks noGrp="1"/>
          </p:cNvSpPr>
          <p:nvPr>
            <p:ph idx="1"/>
          </p:nvPr>
        </p:nvSpPr>
        <p:spPr>
          <a:xfrm>
            <a:off x="619124" y="1698146"/>
            <a:ext cx="8029571" cy="4432688"/>
          </a:xfrm>
        </p:spPr>
        <p:txBody>
          <a:bodyPr>
            <a:normAutofit lnSpcReduction="10000"/>
          </a:bodyPr>
          <a:lstStyle/>
          <a:p>
            <a:pPr>
              <a:spcBef>
                <a:spcPts val="1200"/>
              </a:spcBef>
              <a:spcAft>
                <a:spcPts val="600"/>
              </a:spcAft>
            </a:pPr>
            <a:r>
              <a:rPr lang="en-US" sz="2200" dirty="0"/>
              <a:t>Is a policy decision (based on jurisdiction’s policy goals)</a:t>
            </a:r>
          </a:p>
          <a:p>
            <a:pPr marL="633413" lvl="1" indent="-290513">
              <a:spcBef>
                <a:spcPts val="0"/>
              </a:spcBef>
              <a:spcAft>
                <a:spcPts val="1200"/>
              </a:spcAft>
              <a:buFont typeface="Courier New" panose="02070309020205020404" pitchFamily="49" charset="0"/>
              <a:buChar char="o"/>
            </a:pPr>
            <a:r>
              <a:rPr lang="en-US" sz="2000" dirty="0"/>
              <a:t>Policies may support inclusion of certain participant impacts (e.g., low-income, other fuels, etc.), but not necessarily all participant impacts</a:t>
            </a:r>
          </a:p>
          <a:p>
            <a:pPr>
              <a:spcBef>
                <a:spcPts val="1200"/>
              </a:spcBef>
              <a:spcAft>
                <a:spcPts val="1200"/>
              </a:spcAft>
            </a:pPr>
            <a:r>
              <a:rPr lang="en-US" sz="2200" dirty="0"/>
              <a:t>If participant costs are included, participant benefits should also be included (to ensure symmetry and avoid bias), even hard to quantify benefits</a:t>
            </a:r>
          </a:p>
          <a:p>
            <a:pPr>
              <a:spcBef>
                <a:spcPts val="1200"/>
              </a:spcBef>
              <a:spcAft>
                <a:spcPts val="1200"/>
              </a:spcAft>
            </a:pPr>
            <a:r>
              <a:rPr lang="en-US" sz="2200" dirty="0"/>
              <a:t>Key Questions: </a:t>
            </a:r>
          </a:p>
          <a:p>
            <a:pPr lvl="1">
              <a:spcBef>
                <a:spcPts val="1200"/>
              </a:spcBef>
              <a:spcAft>
                <a:spcPts val="1200"/>
              </a:spcAft>
            </a:pPr>
            <a:r>
              <a:rPr lang="en-US" sz="2200" dirty="0"/>
              <a:t>Why does it matter what participants pay?</a:t>
            </a:r>
          </a:p>
          <a:p>
            <a:pPr lvl="1">
              <a:spcBef>
                <a:spcPts val="1200"/>
              </a:spcBef>
              <a:spcAft>
                <a:spcPts val="1200"/>
              </a:spcAft>
            </a:pPr>
            <a:r>
              <a:rPr lang="en-US" sz="2200" dirty="0"/>
              <a:t>Why should non-participants pay for benefits to participants?</a:t>
            </a:r>
          </a:p>
        </p:txBody>
      </p:sp>
      <p:pic>
        <p:nvPicPr>
          <p:cNvPr id="6" name="Picture 5">
            <a:extLst>
              <a:ext uri="{FF2B5EF4-FFF2-40B4-BE49-F238E27FC236}">
                <a16:creationId xmlns:a16="http://schemas.microsoft.com/office/drawing/2014/main" xmlns="" id="{88CC58B6-DA3E-49D7-99C7-246B55F1E4D3}"/>
              </a:ext>
            </a:extLst>
          </p:cNvPr>
          <p:cNvPicPr/>
          <p:nvPr/>
        </p:nvPicPr>
        <p:blipFill rotWithShape="1">
          <a:blip r:embed="rId2">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34784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377" y="598914"/>
            <a:ext cx="6202973" cy="937654"/>
          </a:xfrm>
        </p:spPr>
        <p:txBody>
          <a:bodyPr/>
          <a:lstStyle/>
          <a:p>
            <a:r>
              <a:rPr lang="en-US" dirty="0"/>
              <a:t>Implications of Including Participant Impacts</a:t>
            </a:r>
          </a:p>
        </p:txBody>
      </p:sp>
      <p:pic>
        <p:nvPicPr>
          <p:cNvPr id="5" name="Content Placeholder 4"/>
          <p:cNvPicPr>
            <a:picLocks noGrp="1" noChangeAspect="1"/>
          </p:cNvPicPr>
          <p:nvPr>
            <p:ph idx="1"/>
          </p:nvPr>
        </p:nvPicPr>
        <p:blipFill>
          <a:blip r:embed="rId2"/>
          <a:stretch>
            <a:fillRect/>
          </a:stretch>
        </p:blipFill>
        <p:spPr>
          <a:xfrm>
            <a:off x="628649" y="1690689"/>
            <a:ext cx="7497931" cy="4274682"/>
          </a:xfrm>
          <a:prstGeom prst="rect">
            <a:avLst/>
          </a:prstGeom>
        </p:spPr>
      </p:pic>
      <p:sp>
        <p:nvSpPr>
          <p:cNvPr id="4" name="Slide Number Placeholder 3"/>
          <p:cNvSpPr>
            <a:spLocks noGrp="1"/>
          </p:cNvSpPr>
          <p:nvPr>
            <p:ph type="sldNum" sz="quarter" idx="12"/>
          </p:nvPr>
        </p:nvSpPr>
        <p:spPr/>
        <p:txBody>
          <a:bodyPr/>
          <a:lstStyle/>
          <a:p>
            <a:fld id="{49428E3E-090C-411A-A663-16FA5027569F}" type="slidenum">
              <a:rPr lang="en-US" smtClean="0"/>
              <a:pPr/>
              <a:t>18</a:t>
            </a:fld>
            <a:endParaRPr lang="en-US" dirty="0"/>
          </a:p>
        </p:txBody>
      </p:sp>
      <p:pic>
        <p:nvPicPr>
          <p:cNvPr id="6" name="Picture 5">
            <a:extLst>
              <a:ext uri="{FF2B5EF4-FFF2-40B4-BE49-F238E27FC236}">
                <a16:creationId xmlns:a16="http://schemas.microsoft.com/office/drawing/2014/main" xmlns="" id="{B21FD4DF-E0C6-46A2-BA5D-2EAD49E647FF}"/>
              </a:ext>
            </a:extLst>
          </p:cNvPr>
          <p:cNvPicPr/>
          <p:nvPr/>
        </p:nvPicPr>
        <p:blipFill rotWithShape="1">
          <a:blip r:embed="rId3">
            <a:extLst>
              <a:ext uri="{28A0092B-C50C-407E-A947-70E740481C1C}">
                <a14:useLocalDpi xmlns:a14="http://schemas.microsoft.com/office/drawing/2010/main" val="0"/>
              </a:ext>
            </a:extLst>
          </a:blip>
          <a:srcRect b="18027"/>
          <a:stretch/>
        </p:blipFill>
        <p:spPr>
          <a:xfrm>
            <a:off x="308268" y="402812"/>
            <a:ext cx="2065655" cy="979634"/>
          </a:xfrm>
          <a:prstGeom prst="rect">
            <a:avLst/>
          </a:prstGeom>
          <a:solidFill>
            <a:schemeClr val="tx2"/>
          </a:solidFill>
          <a:ln w="6350">
            <a:noFill/>
          </a:ln>
        </p:spPr>
      </p:pic>
    </p:spTree>
    <p:extLst>
      <p:ext uri="{BB962C8B-B14F-4D97-AF65-F5344CB8AC3E}">
        <p14:creationId xmlns:p14="http://schemas.microsoft.com/office/powerpoint/2010/main" val="375242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90232"/>
            <a:ext cx="6000750" cy="792214"/>
          </a:xfrm>
        </p:spPr>
        <p:txBody>
          <a:bodyPr/>
          <a:lstStyle/>
          <a:p>
            <a:r>
              <a:rPr lang="en-US" dirty="0"/>
              <a:t>Reasons for Including Participant Impacts</a:t>
            </a:r>
          </a:p>
        </p:txBody>
      </p:sp>
      <p:sp>
        <p:nvSpPr>
          <p:cNvPr id="3" name="Content Placeholder 2"/>
          <p:cNvSpPr>
            <a:spLocks noGrp="1"/>
          </p:cNvSpPr>
          <p:nvPr>
            <p:ph idx="1"/>
          </p:nvPr>
        </p:nvSpPr>
        <p:spPr/>
        <p:txBody>
          <a:bodyPr/>
          <a:lstStyle/>
          <a:p>
            <a:r>
              <a:rPr lang="en-US" dirty="0"/>
              <a:t>Participant impacts should be included to account for the impacts on all utility customers: participants and non-participants.</a:t>
            </a:r>
          </a:p>
          <a:p>
            <a:r>
              <a:rPr lang="en-US" dirty="0"/>
              <a:t>Participant impacts should be included to account for the total cost of the resource, which is necessary to avoid uneconomic outcomes.</a:t>
            </a:r>
          </a:p>
          <a:p>
            <a:r>
              <a:rPr lang="en-US" dirty="0"/>
              <a:t>Participant impacts should be included to protect program participants.</a:t>
            </a:r>
          </a:p>
          <a:p>
            <a:r>
              <a:rPr lang="en-US" dirty="0"/>
              <a:t>Participant impacts should be included so that low-income participant benefits can be included.</a:t>
            </a:r>
          </a:p>
          <a:p>
            <a:r>
              <a:rPr lang="en-US" dirty="0"/>
              <a:t>Participant impacts should be included so that other fuel and water impacts can be included.</a:t>
            </a:r>
          </a:p>
          <a:p>
            <a:endParaRPr lang="en-US" dirty="0"/>
          </a:p>
          <a:p>
            <a:pPr marL="0" indent="0">
              <a:buNone/>
            </a:pPr>
            <a:r>
              <a:rPr lang="en-US" dirty="0"/>
              <a:t>Question: </a:t>
            </a:r>
          </a:p>
          <a:p>
            <a:pPr marL="0" indent="0">
              <a:buNone/>
            </a:pPr>
            <a:r>
              <a:rPr lang="en-US" dirty="0"/>
              <a:t>What are the counter-points?</a:t>
            </a:r>
          </a:p>
        </p:txBody>
      </p:sp>
      <p:sp>
        <p:nvSpPr>
          <p:cNvPr id="4" name="Slide Number Placeholder 3"/>
          <p:cNvSpPr>
            <a:spLocks noGrp="1"/>
          </p:cNvSpPr>
          <p:nvPr>
            <p:ph type="sldNum" sz="quarter" idx="12"/>
          </p:nvPr>
        </p:nvSpPr>
        <p:spPr/>
        <p:txBody>
          <a:bodyPr/>
          <a:lstStyle/>
          <a:p>
            <a:fld id="{49428E3E-090C-411A-A663-16FA5027569F}" type="slidenum">
              <a:rPr lang="en-US" smtClean="0"/>
              <a:pPr/>
              <a:t>19</a:t>
            </a:fld>
            <a:endParaRPr lang="en-US" dirty="0"/>
          </a:p>
        </p:txBody>
      </p:sp>
      <p:pic>
        <p:nvPicPr>
          <p:cNvPr id="5" name="Picture 4">
            <a:extLst>
              <a:ext uri="{FF2B5EF4-FFF2-40B4-BE49-F238E27FC236}">
                <a16:creationId xmlns:a16="http://schemas.microsoft.com/office/drawing/2014/main" xmlns="" id="{AB37A875-2D60-42EA-A8EC-D457486FA52E}"/>
              </a:ext>
            </a:extLst>
          </p:cNvPr>
          <p:cNvPicPr/>
          <p:nvPr/>
        </p:nvPicPr>
        <p:blipFill rotWithShape="1">
          <a:blip r:embed="rId2">
            <a:extLst>
              <a:ext uri="{28A0092B-C50C-407E-A947-70E740481C1C}">
                <a14:useLocalDpi xmlns:a14="http://schemas.microsoft.com/office/drawing/2010/main" val="0"/>
              </a:ext>
            </a:extLst>
          </a:blip>
          <a:srcRect b="18027"/>
          <a:stretch/>
        </p:blipFill>
        <p:spPr>
          <a:xfrm>
            <a:off x="308268" y="402812"/>
            <a:ext cx="2065655" cy="979634"/>
          </a:xfrm>
          <a:prstGeom prst="rect">
            <a:avLst/>
          </a:prstGeom>
          <a:solidFill>
            <a:schemeClr val="tx2"/>
          </a:solidFill>
          <a:ln w="6350">
            <a:noFill/>
          </a:ln>
        </p:spPr>
      </p:pic>
    </p:spTree>
    <p:extLst>
      <p:ext uri="{BB962C8B-B14F-4D97-AF65-F5344CB8AC3E}">
        <p14:creationId xmlns:p14="http://schemas.microsoft.com/office/powerpoint/2010/main" val="70828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85750" y="505857"/>
            <a:ext cx="8229600" cy="12329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3600" b="1" kern="1200" dirty="0">
                <a:solidFill>
                  <a:srgbClr val="2A498B"/>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NATIONAL STANDARD PRACTICE MANUAL</a:t>
            </a:r>
          </a:p>
          <a:p>
            <a:pPr marL="0" marR="0" lvl="0" indent="0"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Published May 2017</a:t>
            </a:r>
          </a:p>
        </p:txBody>
      </p:sp>
      <p:grpSp>
        <p:nvGrpSpPr>
          <p:cNvPr id="14" name="Group 13"/>
          <p:cNvGrpSpPr/>
          <p:nvPr/>
        </p:nvGrpSpPr>
        <p:grpSpPr>
          <a:xfrm>
            <a:off x="987038" y="1738855"/>
            <a:ext cx="7169923" cy="1182785"/>
            <a:chOff x="409469" y="4398"/>
            <a:chExt cx="7169923" cy="1392299"/>
          </a:xfrm>
        </p:grpSpPr>
        <p:sp>
          <p:nvSpPr>
            <p:cNvPr id="15" name="Rectangle: Rounded Corners 17"/>
            <p:cNvSpPr/>
            <p:nvPr/>
          </p:nvSpPr>
          <p:spPr>
            <a:xfrm>
              <a:off x="409469" y="4398"/>
              <a:ext cx="7169923" cy="1392299"/>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Rectangle: Rounded Corners 4"/>
            <p:cNvSpPr txBox="1"/>
            <p:nvPr/>
          </p:nvSpPr>
          <p:spPr>
            <a:xfrm>
              <a:off x="477435" y="72364"/>
              <a:ext cx="7033991" cy="1256367"/>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ea typeface="+mn-ea"/>
                  <a:cs typeface="+mn-cs"/>
                </a:rPr>
                <a:t>New guidelines for</a:t>
              </a:r>
              <a:br>
                <a:rPr kumimoji="0" lang="en-US" sz="2800" b="0" i="0" u="none" strike="noStrike" kern="0" cap="none" spc="0" normalizeH="0" baseline="0" noProof="0" dirty="0">
                  <a:ln>
                    <a:noFill/>
                  </a:ln>
                  <a:solidFill>
                    <a:prstClr val="white"/>
                  </a:solidFill>
                  <a:effectLst/>
                  <a:uLnTx/>
                  <a:uFillTx/>
                  <a:latin typeface="+mj-lt"/>
                  <a:ea typeface="+mn-ea"/>
                  <a:cs typeface="+mn-cs"/>
                </a:rPr>
              </a:br>
              <a:r>
                <a:rPr kumimoji="0" lang="en-US" sz="2800" b="0" i="0" u="none" strike="noStrike" kern="0" cap="none" spc="0" normalizeH="0" baseline="0" noProof="0" dirty="0">
                  <a:ln>
                    <a:noFill/>
                  </a:ln>
                  <a:solidFill>
                    <a:prstClr val="white"/>
                  </a:solidFill>
                  <a:effectLst/>
                  <a:uLnTx/>
                  <a:uFillTx/>
                  <a:latin typeface="+mj-lt"/>
                  <a:ea typeface="+mn-ea"/>
                  <a:cs typeface="+mn-cs"/>
                </a:rPr>
                <a:t>cost-effectiveness testing</a:t>
              </a:r>
            </a:p>
          </p:txBody>
        </p:sp>
      </p:grpSp>
      <p:grpSp>
        <p:nvGrpSpPr>
          <p:cNvPr id="17" name="Group 16"/>
          <p:cNvGrpSpPr/>
          <p:nvPr/>
        </p:nvGrpSpPr>
        <p:grpSpPr>
          <a:xfrm>
            <a:off x="987038" y="3162921"/>
            <a:ext cx="7649886" cy="3411499"/>
            <a:chOff x="409469" y="1497498"/>
            <a:chExt cx="7324128" cy="938660"/>
          </a:xfrm>
        </p:grpSpPr>
        <p:sp>
          <p:nvSpPr>
            <p:cNvPr id="18" name="Rectangle: Rounded Corners 15"/>
            <p:cNvSpPr/>
            <p:nvPr/>
          </p:nvSpPr>
          <p:spPr>
            <a:xfrm>
              <a:off x="409469" y="1497498"/>
              <a:ext cx="7169923" cy="938660"/>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9" name="Rectangle: Rounded Corners 6"/>
            <p:cNvSpPr txBox="1"/>
            <p:nvPr/>
          </p:nvSpPr>
          <p:spPr>
            <a:xfrm>
              <a:off x="801531" y="1589142"/>
              <a:ext cx="6932066" cy="847016"/>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ea typeface="+mn-ea"/>
                  <a:cs typeface="+mn-cs"/>
                </a:rPr>
                <a:t>Drivers… </a:t>
              </a:r>
              <a:endParaRPr kumimoji="0" lang="en-US" sz="2800" b="0" i="0" u="none" strike="noStrike" kern="0" cap="none" spc="0" normalizeH="0" baseline="0" noProof="0" dirty="0">
                <a:ln>
                  <a:noFill/>
                </a:ln>
                <a:effectLst/>
                <a:highlight>
                  <a:srgbClr val="FFFF00"/>
                </a:highlight>
                <a:uLnTx/>
                <a:uFillTx/>
                <a:latin typeface="+mj-lt"/>
                <a:ea typeface="+mn-ea"/>
                <a:cs typeface="+mn-cs"/>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The traditional tests often do not capture or address pertinent state policies.</a:t>
              </a:r>
            </a:p>
            <a:p>
              <a:pPr marL="228600" lvl="1" indent="-228600" defTabSz="977900">
                <a:lnSpc>
                  <a:spcPct val="90000"/>
                </a:lnSpc>
                <a:spcAft>
                  <a:spcPct val="20000"/>
                </a:spcAft>
                <a:buClr>
                  <a:srgbClr val="005DAA"/>
                </a:buClr>
                <a:buSzPct val="65000"/>
                <a:buFont typeface="Wingdings" panose="05000000000000000000" pitchFamily="2" charset="2"/>
                <a:buChar char="§"/>
                <a:defRPr/>
              </a:pPr>
              <a:endParaRPr lang="en-US" sz="1000" kern="0" dirty="0">
                <a:solidFill>
                  <a:schemeClr val="bg1"/>
                </a:solidFill>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The traditional tests are often modified by states in an ad hoc manner, without clear principles or guidelines.</a:t>
              </a:r>
            </a:p>
            <a:p>
              <a:pPr marL="228600" lvl="1" indent="-228600" defTabSz="977900">
                <a:lnSpc>
                  <a:spcPct val="90000"/>
                </a:lnSpc>
                <a:spcAft>
                  <a:spcPct val="20000"/>
                </a:spcAft>
                <a:buClr>
                  <a:srgbClr val="005DAA"/>
                </a:buClr>
                <a:buSzPct val="65000"/>
                <a:buFont typeface="Wingdings" panose="05000000000000000000" pitchFamily="2" charset="2"/>
                <a:buChar char="§"/>
                <a:defRPr/>
              </a:pPr>
              <a:endParaRPr lang="en-US" sz="1000" kern="0" dirty="0">
                <a:solidFill>
                  <a:schemeClr val="bg1"/>
                </a:solidFill>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Efficiency is not accurately valued in many jurisdictions.</a:t>
              </a:r>
            </a:p>
            <a:p>
              <a:pPr marL="228600" lvl="1" indent="-228600" defTabSz="977900">
                <a:lnSpc>
                  <a:spcPct val="90000"/>
                </a:lnSpc>
                <a:spcAft>
                  <a:spcPct val="20000"/>
                </a:spcAft>
                <a:buClr>
                  <a:srgbClr val="005DAA"/>
                </a:buClr>
                <a:buSzPct val="65000"/>
                <a:buFont typeface="Wingdings" panose="05000000000000000000" pitchFamily="2" charset="2"/>
                <a:buChar char="§"/>
                <a:defRPr/>
              </a:pPr>
              <a:endParaRPr lang="en-US" sz="1000" kern="0" dirty="0">
                <a:solidFill>
                  <a:schemeClr val="bg1"/>
                </a:solidFill>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There is often a lack of transparency on why tests are chosen and how they are applied.</a:t>
              </a:r>
            </a:p>
            <a:p>
              <a:pPr marL="0" marR="0" lvl="0" indent="0" defTabSz="1244600" eaLnBrk="1" fontAlgn="auto" latinLnBrk="0" hangingPunct="1">
                <a:lnSpc>
                  <a:spcPct val="90000"/>
                </a:lnSpc>
                <a:spcBef>
                  <a:spcPts val="0"/>
                </a:spcBef>
                <a:spcAft>
                  <a:spcPct val="3500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mj-lt"/>
                <a:ea typeface="+mn-ea"/>
                <a:cs typeface="+mn-cs"/>
              </a:endParaRPr>
            </a:p>
          </p:txBody>
        </p:sp>
      </p:grpSp>
      <p:sp>
        <p:nvSpPr>
          <p:cNvPr id="23" name="Footer Placeholder 4"/>
          <p:cNvSpPr txBox="1">
            <a:spLocks/>
          </p:cNvSpPr>
          <p:nvPr/>
        </p:nvSpPr>
        <p:spPr>
          <a:xfrm>
            <a:off x="0" y="649287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Standard Practice Manual </a:t>
            </a:r>
          </a:p>
        </p:txBody>
      </p:sp>
      <p:sp>
        <p:nvSpPr>
          <p:cNvPr id="3" name="Slide Number Placeholder 2">
            <a:extLst>
              <a:ext uri="{FF2B5EF4-FFF2-40B4-BE49-F238E27FC236}">
                <a16:creationId xmlns:a16="http://schemas.microsoft.com/office/drawing/2014/main" xmlns="" id="{28210B45-4FBF-4E64-96DD-534125FBF1C2}"/>
              </a:ext>
            </a:extLst>
          </p:cNvPr>
          <p:cNvSpPr>
            <a:spLocks noGrp="1"/>
          </p:cNvSpPr>
          <p:nvPr>
            <p:ph type="sldNum" sz="quarter" idx="12"/>
          </p:nvPr>
        </p:nvSpPr>
        <p:spPr/>
        <p:txBody>
          <a:bodyPr/>
          <a:lstStyle/>
          <a:p>
            <a:fld id="{49428E3E-090C-411A-A663-16FA5027569F}" type="slidenum">
              <a:rPr lang="en-US" b="1" smtClean="0"/>
              <a:t>2</a:t>
            </a:fld>
            <a:endParaRPr lang="en-US" b="1" dirty="0"/>
          </a:p>
        </p:txBody>
      </p:sp>
    </p:spTree>
    <p:extLst>
      <p:ext uri="{BB962C8B-B14F-4D97-AF65-F5344CB8AC3E}">
        <p14:creationId xmlns:p14="http://schemas.microsoft.com/office/powerpoint/2010/main" val="2618716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057949-7EE8-4A2E-BA21-CF3B3F2453E0}"/>
              </a:ext>
            </a:extLst>
          </p:cNvPr>
          <p:cNvSpPr>
            <a:spLocks noGrp="1"/>
          </p:cNvSpPr>
          <p:nvPr>
            <p:ph type="title"/>
          </p:nvPr>
        </p:nvSpPr>
        <p:spPr>
          <a:xfrm>
            <a:off x="2250831" y="618317"/>
            <a:ext cx="6264519" cy="723647"/>
          </a:xfrm>
        </p:spPr>
        <p:txBody>
          <a:bodyPr>
            <a:normAutofit/>
          </a:bodyPr>
          <a:lstStyle/>
          <a:p>
            <a:r>
              <a:rPr lang="en-US" sz="2800" dirty="0"/>
              <a:t>Impacts on the Utility + Participants?</a:t>
            </a:r>
          </a:p>
        </p:txBody>
      </p:sp>
      <p:sp>
        <p:nvSpPr>
          <p:cNvPr id="3" name="Content Placeholder 2">
            <a:extLst>
              <a:ext uri="{FF2B5EF4-FFF2-40B4-BE49-F238E27FC236}">
                <a16:creationId xmlns:a16="http://schemas.microsoft.com/office/drawing/2014/main" xmlns="" id="{A015E7C9-4A68-45F8-8423-47889A4099A9}"/>
              </a:ext>
            </a:extLst>
          </p:cNvPr>
          <p:cNvSpPr>
            <a:spLocks noGrp="1"/>
          </p:cNvSpPr>
          <p:nvPr>
            <p:ph sz="half" idx="1"/>
          </p:nvPr>
        </p:nvSpPr>
        <p:spPr>
          <a:xfrm>
            <a:off x="417635" y="1690689"/>
            <a:ext cx="3886200" cy="4578226"/>
          </a:xfrm>
        </p:spPr>
        <p:txBody>
          <a:bodyPr>
            <a:normAutofit/>
          </a:bodyPr>
          <a:lstStyle/>
          <a:p>
            <a:r>
              <a:rPr lang="en-US" sz="1800" dirty="0"/>
              <a:t>The </a:t>
            </a:r>
            <a:r>
              <a:rPr lang="en-US" sz="1800" u="sng" dirty="0"/>
              <a:t>Total Resource Cost </a:t>
            </a:r>
            <a:r>
              <a:rPr lang="en-US" sz="1800" dirty="0"/>
              <a:t>test supposedly indicates the utility system impacts plus the participant impacts. </a:t>
            </a:r>
          </a:p>
          <a:p>
            <a:pPr marL="0" indent="0">
              <a:buNone/>
            </a:pPr>
            <a:endParaRPr lang="en-US" sz="1800" dirty="0"/>
          </a:p>
          <a:p>
            <a:r>
              <a:rPr lang="en-US" sz="1800" dirty="0"/>
              <a:t>However:</a:t>
            </a:r>
          </a:p>
          <a:p>
            <a:pPr lvl="1"/>
            <a:r>
              <a:rPr lang="en-US" dirty="0"/>
              <a:t>Utility benefits = avoided costs</a:t>
            </a:r>
          </a:p>
          <a:p>
            <a:pPr lvl="1"/>
            <a:r>
              <a:rPr lang="en-US" dirty="0"/>
              <a:t>Participant benefits = avoided prices</a:t>
            </a:r>
          </a:p>
          <a:p>
            <a:pPr lvl="1"/>
            <a:r>
              <a:rPr lang="en-US" dirty="0"/>
              <a:t>Therefore the TRC test does not indicate impacts on participants</a:t>
            </a:r>
          </a:p>
          <a:p>
            <a:pPr marL="342900" lvl="1" indent="0">
              <a:buNone/>
            </a:pPr>
            <a:endParaRPr lang="en-US" dirty="0"/>
          </a:p>
          <a:p>
            <a:r>
              <a:rPr lang="en-US" sz="1800" dirty="0"/>
              <a:t>The TRC test is really the Societal Cost test without the societal benefits</a:t>
            </a:r>
          </a:p>
        </p:txBody>
      </p:sp>
      <p:sp>
        <p:nvSpPr>
          <p:cNvPr id="4" name="Content Placeholder 3">
            <a:extLst>
              <a:ext uri="{FF2B5EF4-FFF2-40B4-BE49-F238E27FC236}">
                <a16:creationId xmlns:a16="http://schemas.microsoft.com/office/drawing/2014/main" xmlns="" id="{C8D1794C-B0CD-402F-8ECC-7B2EA0EA0CC7}"/>
              </a:ext>
            </a:extLst>
          </p:cNvPr>
          <p:cNvSpPr>
            <a:spLocks noGrp="1"/>
          </p:cNvSpPr>
          <p:nvPr>
            <p:ph sz="half" idx="2"/>
          </p:nvPr>
        </p:nvSpPr>
        <p:spPr/>
        <p:txBody>
          <a:bodyPr>
            <a:normAutofit/>
          </a:bodyPr>
          <a:lstStyle/>
          <a:p>
            <a:pPr marL="0" indent="0">
              <a:buNone/>
            </a:pPr>
            <a:r>
              <a:rPr lang="en-US" dirty="0"/>
              <a:t> </a:t>
            </a:r>
          </a:p>
        </p:txBody>
      </p:sp>
      <p:sp>
        <p:nvSpPr>
          <p:cNvPr id="5" name="Slide Number Placeholder 4">
            <a:extLst>
              <a:ext uri="{FF2B5EF4-FFF2-40B4-BE49-F238E27FC236}">
                <a16:creationId xmlns:a16="http://schemas.microsoft.com/office/drawing/2014/main" xmlns="" id="{7563B5F3-B3A2-4440-822F-14EC2C1E0A6C}"/>
              </a:ext>
            </a:extLst>
          </p:cNvPr>
          <p:cNvSpPr>
            <a:spLocks noGrp="1"/>
          </p:cNvSpPr>
          <p:nvPr>
            <p:ph type="sldNum" sz="quarter" idx="12"/>
          </p:nvPr>
        </p:nvSpPr>
        <p:spPr/>
        <p:txBody>
          <a:bodyPr/>
          <a:lstStyle/>
          <a:p>
            <a:fld id="{49428E3E-090C-411A-A663-16FA5027569F}" type="slidenum">
              <a:rPr lang="en-US" smtClean="0"/>
              <a:t>20</a:t>
            </a:fld>
            <a:endParaRPr lang="en-US" dirty="0"/>
          </a:p>
        </p:txBody>
      </p:sp>
      <p:pic>
        <p:nvPicPr>
          <p:cNvPr id="6" name="Content Placeholder 9">
            <a:extLst>
              <a:ext uri="{FF2B5EF4-FFF2-40B4-BE49-F238E27FC236}">
                <a16:creationId xmlns:a16="http://schemas.microsoft.com/office/drawing/2014/main" xmlns="" id="{D8491370-F462-47FF-82E4-2E142745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730" y="2215869"/>
            <a:ext cx="4511040" cy="316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xmlns="" id="{B099B31A-634D-4603-B9CB-A232BD7A5EF3}"/>
              </a:ext>
            </a:extLst>
          </p:cNvPr>
          <p:cNvPicPr/>
          <p:nvPr/>
        </p:nvPicPr>
        <p:blipFill rotWithShape="1">
          <a:blip r:embed="rId3">
            <a:extLst>
              <a:ext uri="{28A0092B-C50C-407E-A947-70E740481C1C}">
                <a14:useLocalDpi xmlns:a14="http://schemas.microsoft.com/office/drawing/2010/main" val="0"/>
              </a:ext>
            </a:extLst>
          </a:blip>
          <a:srcRect b="18027"/>
          <a:stretch/>
        </p:blipFill>
        <p:spPr>
          <a:xfrm>
            <a:off x="308268" y="402812"/>
            <a:ext cx="2065655" cy="979634"/>
          </a:xfrm>
          <a:prstGeom prst="rect">
            <a:avLst/>
          </a:prstGeom>
          <a:solidFill>
            <a:schemeClr val="tx2"/>
          </a:solidFill>
          <a:ln w="6350">
            <a:noFill/>
          </a:ln>
        </p:spPr>
      </p:pic>
    </p:spTree>
    <p:extLst>
      <p:ext uri="{BB962C8B-B14F-4D97-AF65-F5344CB8AC3E}">
        <p14:creationId xmlns:p14="http://schemas.microsoft.com/office/powerpoint/2010/main" val="246481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3" y="652054"/>
            <a:ext cx="6141427" cy="613610"/>
          </a:xfrm>
        </p:spPr>
        <p:txBody>
          <a:bodyPr>
            <a:normAutofit/>
          </a:bodyPr>
          <a:lstStyle/>
          <a:p>
            <a:r>
              <a:rPr lang="en-US" sz="2800" dirty="0"/>
              <a:t>Avoiding Uneconomic Outcomes</a:t>
            </a:r>
          </a:p>
        </p:txBody>
      </p:sp>
      <p:sp>
        <p:nvSpPr>
          <p:cNvPr id="3" name="Content Placeholder 2"/>
          <p:cNvSpPr>
            <a:spLocks noGrp="1"/>
          </p:cNvSpPr>
          <p:nvPr>
            <p:ph idx="1"/>
          </p:nvPr>
        </p:nvSpPr>
        <p:spPr>
          <a:xfrm>
            <a:off x="606878" y="1652469"/>
            <a:ext cx="7886700" cy="4351338"/>
          </a:xfrm>
        </p:spPr>
        <p:txBody>
          <a:bodyPr/>
          <a:lstStyle/>
          <a:p>
            <a:pPr marL="0" indent="0">
              <a:buNone/>
            </a:pPr>
            <a:r>
              <a:rPr lang="en-US" dirty="0"/>
              <a:t>Hypothetical Example:</a:t>
            </a:r>
          </a:p>
          <a:p>
            <a:pPr lvl="1"/>
            <a:r>
              <a:rPr lang="en-US" dirty="0"/>
              <a:t>Retail electric rates = 14 ȼ/kWh </a:t>
            </a:r>
          </a:p>
          <a:p>
            <a:pPr lvl="1"/>
            <a:r>
              <a:rPr lang="en-US" dirty="0"/>
              <a:t>Total avoided costs = 10 ȼ/kWh </a:t>
            </a:r>
          </a:p>
          <a:p>
            <a:pPr lvl="1"/>
            <a:r>
              <a:rPr lang="en-US" dirty="0"/>
              <a:t>EE measure cost = 11 ȼ/kWh</a:t>
            </a:r>
          </a:p>
          <a:p>
            <a:pPr lvl="1"/>
            <a:r>
              <a:rPr lang="en-US" dirty="0"/>
              <a:t>EE measure rebate = 5 ȼ/kWh </a:t>
            </a:r>
          </a:p>
        </p:txBody>
      </p:sp>
      <p:sp>
        <p:nvSpPr>
          <p:cNvPr id="4" name="Slide Number Placeholder 3"/>
          <p:cNvSpPr>
            <a:spLocks noGrp="1"/>
          </p:cNvSpPr>
          <p:nvPr>
            <p:ph type="sldNum" sz="quarter" idx="12"/>
          </p:nvPr>
        </p:nvSpPr>
        <p:spPr/>
        <p:txBody>
          <a:bodyPr/>
          <a:lstStyle/>
          <a:p>
            <a:fld id="{49428E3E-090C-411A-A663-16FA5027569F}"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0688895"/>
              </p:ext>
            </p:extLst>
          </p:nvPr>
        </p:nvGraphicFramePr>
        <p:xfrm>
          <a:off x="628650" y="3314155"/>
          <a:ext cx="6969579" cy="2320320"/>
        </p:xfrm>
        <a:graphic>
          <a:graphicData uri="http://schemas.openxmlformats.org/drawingml/2006/table">
            <a:tbl>
              <a:tblPr firstRow="1" bandRow="1">
                <a:tableStyleId>{5C22544A-7EE6-4342-B048-85BDC9FD1C3A}</a:tableStyleId>
              </a:tblPr>
              <a:tblGrid>
                <a:gridCol w="1697124">
                  <a:extLst>
                    <a:ext uri="{9D8B030D-6E8A-4147-A177-3AD203B41FA5}">
                      <a16:colId xmlns:a16="http://schemas.microsoft.com/office/drawing/2014/main" xmlns="" val="20000"/>
                    </a:ext>
                  </a:extLst>
                </a:gridCol>
                <a:gridCol w="1995854">
                  <a:extLst>
                    <a:ext uri="{9D8B030D-6E8A-4147-A177-3AD203B41FA5}">
                      <a16:colId xmlns:a16="http://schemas.microsoft.com/office/drawing/2014/main" xmlns="" val="20001"/>
                    </a:ext>
                  </a:extLst>
                </a:gridCol>
                <a:gridCol w="1534206">
                  <a:extLst>
                    <a:ext uri="{9D8B030D-6E8A-4147-A177-3AD203B41FA5}">
                      <a16:colId xmlns:a16="http://schemas.microsoft.com/office/drawing/2014/main" xmlns="" val="20002"/>
                    </a:ext>
                  </a:extLst>
                </a:gridCol>
                <a:gridCol w="1742395">
                  <a:extLst>
                    <a:ext uri="{9D8B030D-6E8A-4147-A177-3AD203B41FA5}">
                      <a16:colId xmlns:a16="http://schemas.microsoft.com/office/drawing/2014/main" xmlns="" val="20003"/>
                    </a:ext>
                  </a:extLst>
                </a:gridCol>
              </a:tblGrid>
              <a:tr h="706034">
                <a:tc>
                  <a:txBody>
                    <a:bodyPr/>
                    <a:lstStyle/>
                    <a:p>
                      <a:endParaRPr lang="en-US" dirty="0"/>
                    </a:p>
                  </a:txBody>
                  <a:tcPr/>
                </a:tc>
                <a:tc>
                  <a:txBody>
                    <a:bodyPr/>
                    <a:lstStyle/>
                    <a:p>
                      <a:pPr algn="ctr"/>
                      <a:r>
                        <a:rPr lang="en-US" u="sng" dirty="0"/>
                        <a:t>Total Resource Cost</a:t>
                      </a:r>
                    </a:p>
                    <a:p>
                      <a:pPr algn="ctr"/>
                      <a:r>
                        <a:rPr lang="en-US" dirty="0"/>
                        <a:t>With </a:t>
                      </a:r>
                      <a:br>
                        <a:rPr lang="en-US" dirty="0"/>
                      </a:br>
                      <a:r>
                        <a:rPr lang="en-US" dirty="0"/>
                        <a:t>Participant Cost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u="sng" dirty="0"/>
                        <a:t>Utility</a:t>
                      </a:r>
                      <a:r>
                        <a:rPr lang="en-US" u="sng" baseline="0" dirty="0"/>
                        <a:t> Cost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Without Participant Cost</a:t>
                      </a:r>
                    </a:p>
                  </a:txBody>
                  <a:tcPr/>
                </a:tc>
                <a:tc>
                  <a:txBody>
                    <a:bodyPr/>
                    <a:lstStyle/>
                    <a:p>
                      <a:pPr algn="ctr"/>
                      <a:r>
                        <a:rPr lang="en-US" u="sng" dirty="0"/>
                        <a:t>Participant Cost</a:t>
                      </a:r>
                      <a:r>
                        <a:rPr lang="en-US" dirty="0"/>
                        <a:t/>
                      </a:r>
                      <a:br>
                        <a:rPr lang="en-US" dirty="0"/>
                      </a:br>
                      <a:r>
                        <a:rPr lang="en-US" dirty="0"/>
                        <a:t>Without </a:t>
                      </a:r>
                    </a:p>
                    <a:p>
                      <a:pPr algn="ctr"/>
                      <a:r>
                        <a:rPr lang="en-US" dirty="0"/>
                        <a:t>Utility Cost</a:t>
                      </a:r>
                    </a:p>
                  </a:txBody>
                  <a:tcPr/>
                </a:tc>
                <a:extLst>
                  <a:ext uri="{0D108BD9-81ED-4DB2-BD59-A6C34878D82A}">
                    <a16:rowId xmlns:a16="http://schemas.microsoft.com/office/drawing/2014/main" xmlns="" val="10000"/>
                  </a:ext>
                </a:extLst>
              </a:tr>
              <a:tr h="537220">
                <a:tc>
                  <a:txBody>
                    <a:bodyPr/>
                    <a:lstStyle/>
                    <a:p>
                      <a:r>
                        <a:rPr lang="en-US" dirty="0"/>
                        <a:t>Cost (ȼ/kWh)</a:t>
                      </a:r>
                    </a:p>
                  </a:txBody>
                  <a:tcPr anchor="ctr"/>
                </a:tc>
                <a:tc>
                  <a:txBody>
                    <a:bodyPr/>
                    <a:lstStyle/>
                    <a:p>
                      <a:pPr algn="ctr"/>
                      <a:r>
                        <a:rPr lang="en-US" dirty="0"/>
                        <a:t>11</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xmlns="" val="10001"/>
                  </a:ext>
                </a:extLst>
              </a:tr>
              <a:tr h="537220">
                <a:tc>
                  <a:txBody>
                    <a:bodyPr/>
                    <a:lstStyle/>
                    <a:p>
                      <a:r>
                        <a:rPr lang="en-US" dirty="0"/>
                        <a:t>Benefit</a:t>
                      </a:r>
                      <a:r>
                        <a:rPr lang="en-US" baseline="0" dirty="0"/>
                        <a:t> (ȼ/kWh)</a:t>
                      </a:r>
                      <a:endParaRPr lang="en-US" dirty="0"/>
                    </a:p>
                  </a:txBody>
                  <a:tcPr anchor="ctr"/>
                </a:tc>
                <a:tc>
                  <a:txBody>
                    <a:bodyPr/>
                    <a:lstStyle/>
                    <a:p>
                      <a:pPr algn="ctr"/>
                      <a:r>
                        <a:rPr lang="en-US" dirty="0"/>
                        <a:t>10</a:t>
                      </a:r>
                    </a:p>
                  </a:txBody>
                  <a:tcPr anchor="ctr"/>
                </a:tc>
                <a:tc>
                  <a:txBody>
                    <a:bodyPr/>
                    <a:lstStyle/>
                    <a:p>
                      <a:pPr algn="ctr"/>
                      <a:r>
                        <a:rPr lang="en-US" dirty="0"/>
                        <a:t>10</a:t>
                      </a:r>
                    </a:p>
                  </a:txBody>
                  <a:tcPr anchor="ctr"/>
                </a:tc>
                <a:tc>
                  <a:txBody>
                    <a:bodyPr/>
                    <a:lstStyle/>
                    <a:p>
                      <a:pPr algn="ctr"/>
                      <a:r>
                        <a:rPr lang="en-US" dirty="0"/>
                        <a:t>14</a:t>
                      </a:r>
                    </a:p>
                  </a:txBody>
                  <a:tcPr anchor="ctr"/>
                </a:tc>
                <a:extLst>
                  <a:ext uri="{0D108BD9-81ED-4DB2-BD59-A6C34878D82A}">
                    <a16:rowId xmlns:a16="http://schemas.microsoft.com/office/drawing/2014/main" xmlns="" val="10002"/>
                  </a:ext>
                </a:extLst>
              </a:tr>
              <a:tr h="537220">
                <a:tc>
                  <a:txBody>
                    <a:bodyPr/>
                    <a:lstStyle/>
                    <a:p>
                      <a:r>
                        <a:rPr lang="en-US" dirty="0"/>
                        <a:t>Benefit -Cost Ratio</a:t>
                      </a:r>
                    </a:p>
                  </a:txBody>
                  <a:tcPr anchor="ctr"/>
                </a:tc>
                <a:tc>
                  <a:txBody>
                    <a:bodyPr/>
                    <a:lstStyle/>
                    <a:p>
                      <a:pPr algn="ctr"/>
                      <a:r>
                        <a:rPr lang="en-US" dirty="0"/>
                        <a:t>0.91</a:t>
                      </a:r>
                    </a:p>
                  </a:txBody>
                  <a:tcPr anchor="ctr"/>
                </a:tc>
                <a:tc>
                  <a:txBody>
                    <a:bodyPr/>
                    <a:lstStyle/>
                    <a:p>
                      <a:pPr algn="ctr"/>
                      <a:r>
                        <a:rPr lang="en-US" dirty="0"/>
                        <a:t>2.0</a:t>
                      </a:r>
                    </a:p>
                  </a:txBody>
                  <a:tcPr anchor="ctr"/>
                </a:tc>
                <a:tc>
                  <a:txBody>
                    <a:bodyPr/>
                    <a:lstStyle/>
                    <a:p>
                      <a:pPr algn="ctr"/>
                      <a:r>
                        <a:rPr lang="en-US" dirty="0"/>
                        <a:t>2.3</a:t>
                      </a:r>
                    </a:p>
                  </a:txBody>
                  <a:tcPr anchor="ctr"/>
                </a:tc>
                <a:extLst>
                  <a:ext uri="{0D108BD9-81ED-4DB2-BD59-A6C34878D82A}">
                    <a16:rowId xmlns:a16="http://schemas.microsoft.com/office/drawing/2014/main" xmlns="" val="10003"/>
                  </a:ext>
                </a:extLst>
              </a:tr>
            </a:tbl>
          </a:graphicData>
        </a:graphic>
      </p:graphicFrame>
      <p:sp>
        <p:nvSpPr>
          <p:cNvPr id="6" name="TextBox 5"/>
          <p:cNvSpPr txBox="1"/>
          <p:nvPr/>
        </p:nvSpPr>
        <p:spPr>
          <a:xfrm>
            <a:off x="628650" y="5920299"/>
            <a:ext cx="7422424" cy="338554"/>
          </a:xfrm>
          <a:prstGeom prst="rect">
            <a:avLst/>
          </a:prstGeom>
          <a:noFill/>
        </p:spPr>
        <p:txBody>
          <a:bodyPr wrap="square" rtlCol="0">
            <a:spAutoFit/>
          </a:bodyPr>
          <a:lstStyle/>
          <a:p>
            <a:r>
              <a:rPr lang="en-US" sz="1600" b="1" dirty="0"/>
              <a:t>Would excluding the participant cost result in an uneconomic outcome?</a:t>
            </a:r>
          </a:p>
        </p:txBody>
      </p:sp>
      <p:pic>
        <p:nvPicPr>
          <p:cNvPr id="7" name="Picture 6">
            <a:extLst>
              <a:ext uri="{FF2B5EF4-FFF2-40B4-BE49-F238E27FC236}">
                <a16:creationId xmlns:a16="http://schemas.microsoft.com/office/drawing/2014/main" xmlns="" id="{2E367653-1D63-4B56-B152-41452E87196D}"/>
              </a:ext>
            </a:extLst>
          </p:cNvPr>
          <p:cNvPicPr/>
          <p:nvPr/>
        </p:nvPicPr>
        <p:blipFill rotWithShape="1">
          <a:blip r:embed="rId2">
            <a:extLst>
              <a:ext uri="{28A0092B-C50C-407E-A947-70E740481C1C}">
                <a14:useLocalDpi xmlns:a14="http://schemas.microsoft.com/office/drawing/2010/main" val="0"/>
              </a:ext>
            </a:extLst>
          </a:blip>
          <a:srcRect b="18027"/>
          <a:stretch/>
        </p:blipFill>
        <p:spPr>
          <a:xfrm>
            <a:off x="308268" y="402812"/>
            <a:ext cx="2065655" cy="979634"/>
          </a:xfrm>
          <a:prstGeom prst="rect">
            <a:avLst/>
          </a:prstGeom>
          <a:solidFill>
            <a:schemeClr val="tx2"/>
          </a:solidFill>
          <a:ln w="6350">
            <a:noFill/>
          </a:ln>
        </p:spPr>
      </p:pic>
    </p:spTree>
    <p:extLst>
      <p:ext uri="{BB962C8B-B14F-4D97-AF65-F5344CB8AC3E}">
        <p14:creationId xmlns:p14="http://schemas.microsoft.com/office/powerpoint/2010/main" val="263158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526" y="416488"/>
            <a:ext cx="5772150" cy="937654"/>
          </a:xfrm>
        </p:spPr>
        <p:txBody>
          <a:bodyPr/>
          <a:lstStyle/>
          <a:p>
            <a:r>
              <a:rPr lang="en-US" dirty="0"/>
              <a:t>Impacts on Low-Income Customers</a:t>
            </a:r>
          </a:p>
        </p:txBody>
      </p:sp>
      <p:graphicFrame>
        <p:nvGraphicFramePr>
          <p:cNvPr id="6" name="Content Placeholder 5"/>
          <p:cNvGraphicFramePr>
            <a:graphicFrameLocks noGrp="1"/>
          </p:cNvGraphicFramePr>
          <p:nvPr>
            <p:ph idx="1"/>
            <p:extLst/>
          </p:nvPr>
        </p:nvGraphicFramePr>
        <p:xfrm>
          <a:off x="628649" y="1375132"/>
          <a:ext cx="7765074" cy="5100644"/>
        </p:xfrm>
        <a:graphic>
          <a:graphicData uri="http://schemas.openxmlformats.org/drawingml/2006/table">
            <a:tbl>
              <a:tblPr firstRow="1" firstCol="1" bandRow="1">
                <a:tableStyleId>{5C22544A-7EE6-4342-B048-85BDC9FD1C3A}</a:tableStyleId>
              </a:tblPr>
              <a:tblGrid>
                <a:gridCol w="1534119">
                  <a:extLst>
                    <a:ext uri="{9D8B030D-6E8A-4147-A177-3AD203B41FA5}">
                      <a16:colId xmlns:a16="http://schemas.microsoft.com/office/drawing/2014/main" xmlns="" val="20000"/>
                    </a:ext>
                  </a:extLst>
                </a:gridCol>
                <a:gridCol w="1781559">
                  <a:extLst>
                    <a:ext uri="{9D8B030D-6E8A-4147-A177-3AD203B41FA5}">
                      <a16:colId xmlns:a16="http://schemas.microsoft.com/office/drawing/2014/main" xmlns="" val="20001"/>
                    </a:ext>
                  </a:extLst>
                </a:gridCol>
                <a:gridCol w="4449396">
                  <a:extLst>
                    <a:ext uri="{9D8B030D-6E8A-4147-A177-3AD203B41FA5}">
                      <a16:colId xmlns:a16="http://schemas.microsoft.com/office/drawing/2014/main" xmlns="" val="20002"/>
                    </a:ext>
                  </a:extLst>
                </a:gridCol>
              </a:tblGrid>
              <a:tr h="475370">
                <a:tc>
                  <a:txBody>
                    <a:bodyPr/>
                    <a:lstStyle/>
                    <a:p>
                      <a:pPr marL="0" marR="0">
                        <a:spcBef>
                          <a:spcPts val="0"/>
                        </a:spcBef>
                        <a:spcAft>
                          <a:spcPts val="0"/>
                        </a:spcAft>
                      </a:pPr>
                      <a:r>
                        <a:rPr lang="en-US" sz="1600" dirty="0">
                          <a:effectLst/>
                        </a:rPr>
                        <a:t>Affected Party</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Costs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600"/>
                        </a:spcBef>
                        <a:spcAft>
                          <a:spcPts val="600"/>
                        </a:spcAft>
                      </a:pPr>
                      <a:r>
                        <a:rPr lang="en-US" sz="1600" dirty="0">
                          <a:effectLst/>
                        </a:rPr>
                        <a:t>Benefits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383280">
                <a:tc>
                  <a:txBody>
                    <a:bodyPr/>
                    <a:lstStyle/>
                    <a:p>
                      <a:pPr marL="0" marR="0">
                        <a:spcBef>
                          <a:spcPts val="200"/>
                        </a:spcBef>
                        <a:spcAft>
                          <a:spcPts val="200"/>
                        </a:spcAft>
                      </a:pPr>
                      <a:r>
                        <a:rPr lang="en-US" sz="1600" dirty="0">
                          <a:effectLst/>
                        </a:rPr>
                        <a:t>Efficiency Program Participant</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dirty="0">
                          <a:effectLst/>
                        </a:rPr>
                        <a:t>Typically, none.</a:t>
                      </a:r>
                    </a:p>
                    <a:p>
                      <a:pPr marL="0" marR="0">
                        <a:spcBef>
                          <a:spcPts val="200"/>
                        </a:spcBef>
                        <a:spcAft>
                          <a:spcPts val="200"/>
                        </a:spcAft>
                      </a:pPr>
                      <a:endParaRPr lang="en-US" sz="1600" dirty="0">
                        <a:effectLst/>
                      </a:endParaRPr>
                    </a:p>
                    <a:p>
                      <a:pPr marL="0" marR="0">
                        <a:spcBef>
                          <a:spcPts val="200"/>
                        </a:spcBef>
                        <a:spcAft>
                          <a:spcPts val="200"/>
                        </a:spcAft>
                      </a:pPr>
                      <a:r>
                        <a:rPr lang="en-US" sz="1600" dirty="0">
                          <a:effectLst/>
                        </a:rPr>
                        <a:t>Well-designed low-income programs cover all costs and remove all barriers to low-income customers.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l" defTabSz="685800" rtl="0" eaLnBrk="1" latinLnBrk="0" hangingPunct="1">
                        <a:lnSpc>
                          <a:spcPts val="1000"/>
                        </a:lnSpc>
                        <a:spcBef>
                          <a:spcPts val="200"/>
                        </a:spcBef>
                        <a:spcAft>
                          <a:spcPts val="200"/>
                        </a:spcAft>
                      </a:pPr>
                      <a:r>
                        <a:rPr lang="en-US" sz="1600" kern="1200" dirty="0">
                          <a:solidFill>
                            <a:schemeClr val="dk1"/>
                          </a:solidFill>
                          <a:effectLst/>
                          <a:latin typeface="+mn-lt"/>
                          <a:ea typeface="+mn-ea"/>
                          <a:cs typeface="+mn-cs"/>
                        </a:rPr>
                        <a:t>Reduced energy burden</a:t>
                      </a:r>
                    </a:p>
                    <a:p>
                      <a:pPr marL="0" marR="0" algn="l" defTabSz="685800" rtl="0" eaLnBrk="1" latinLnBrk="0" hangingPunct="1">
                        <a:lnSpc>
                          <a:spcPts val="1000"/>
                        </a:lnSpc>
                        <a:spcBef>
                          <a:spcPts val="200"/>
                        </a:spcBef>
                        <a:spcAft>
                          <a:spcPts val="200"/>
                        </a:spcAft>
                      </a:pPr>
                      <a:r>
                        <a:rPr lang="en-US" sz="1600" kern="1200" dirty="0">
                          <a:solidFill>
                            <a:schemeClr val="dk1"/>
                          </a:solidFill>
                          <a:effectLst/>
                          <a:latin typeface="+mn-lt"/>
                          <a:ea typeface="+mn-ea"/>
                          <a:cs typeface="+mn-cs"/>
                        </a:rPr>
                        <a:t>Reduced O&amp;M costs</a:t>
                      </a:r>
                    </a:p>
                    <a:p>
                      <a:pPr marL="0" marR="0" algn="l" defTabSz="685800" rtl="0" eaLnBrk="1" latinLnBrk="0" hangingPunct="1">
                        <a:lnSpc>
                          <a:spcPts val="1000"/>
                        </a:lnSpc>
                        <a:spcBef>
                          <a:spcPts val="200"/>
                        </a:spcBef>
                        <a:spcAft>
                          <a:spcPts val="200"/>
                        </a:spcAft>
                      </a:pPr>
                      <a:r>
                        <a:rPr lang="en-US" sz="1600" kern="1200" dirty="0">
                          <a:solidFill>
                            <a:schemeClr val="dk1"/>
                          </a:solidFill>
                          <a:effectLst/>
                          <a:latin typeface="+mn-lt"/>
                          <a:ea typeface="+mn-ea"/>
                          <a:cs typeface="+mn-cs"/>
                        </a:rPr>
                        <a:t>Increased comfort</a:t>
                      </a:r>
                    </a:p>
                    <a:p>
                      <a:pPr marL="0" marR="0" algn="l" defTabSz="685800" rtl="0" eaLnBrk="1" latinLnBrk="0" hangingPunct="1">
                        <a:lnSpc>
                          <a:spcPts val="1000"/>
                        </a:lnSpc>
                        <a:spcBef>
                          <a:spcPts val="200"/>
                        </a:spcBef>
                        <a:spcAft>
                          <a:spcPts val="200"/>
                        </a:spcAft>
                      </a:pPr>
                      <a:r>
                        <a:rPr lang="en-US" sz="1600" kern="1200" dirty="0">
                          <a:solidFill>
                            <a:schemeClr val="dk1"/>
                          </a:solidFill>
                          <a:effectLst/>
                          <a:latin typeface="+mn-lt"/>
                          <a:ea typeface="+mn-ea"/>
                          <a:cs typeface="+mn-cs"/>
                        </a:rPr>
                        <a:t>Increased health &amp; safety/reduced medical costs</a:t>
                      </a:r>
                    </a:p>
                    <a:p>
                      <a:pPr marL="0" marR="0" algn="l" defTabSz="685800" rtl="0" eaLnBrk="1" latinLnBrk="0" hangingPunct="1">
                        <a:lnSpc>
                          <a:spcPts val="1000"/>
                        </a:lnSpc>
                        <a:spcBef>
                          <a:spcPts val="200"/>
                        </a:spcBef>
                        <a:spcAft>
                          <a:spcPts val="200"/>
                        </a:spcAft>
                      </a:pPr>
                      <a:r>
                        <a:rPr lang="en-US" sz="1600" kern="1200" dirty="0">
                          <a:solidFill>
                            <a:schemeClr val="dk1"/>
                          </a:solidFill>
                          <a:effectLst/>
                          <a:latin typeface="+mn-lt"/>
                          <a:ea typeface="+mn-ea"/>
                          <a:cs typeface="+mn-cs"/>
                        </a:rPr>
                        <a:t>Increased productivity</a:t>
                      </a:r>
                    </a:p>
                    <a:p>
                      <a:pPr marL="0" marR="0" algn="l" defTabSz="685800" rtl="0" eaLnBrk="1" latinLnBrk="0" hangingPunct="1">
                        <a:lnSpc>
                          <a:spcPts val="1000"/>
                        </a:lnSpc>
                        <a:spcBef>
                          <a:spcPts val="200"/>
                        </a:spcBef>
                        <a:spcAft>
                          <a:spcPts val="200"/>
                        </a:spcAft>
                      </a:pPr>
                      <a:r>
                        <a:rPr lang="en-US" sz="1600" kern="1200" dirty="0">
                          <a:solidFill>
                            <a:schemeClr val="dk1"/>
                          </a:solidFill>
                          <a:effectLst/>
                          <a:latin typeface="+mn-lt"/>
                          <a:ea typeface="+mn-ea"/>
                          <a:cs typeface="+mn-cs"/>
                        </a:rPr>
                        <a:t>Improved aesthetics</a:t>
                      </a:r>
                    </a:p>
                    <a:p>
                      <a:pPr marL="0" marR="0" algn="l" defTabSz="685800" rtl="0" eaLnBrk="1" latinLnBrk="0" hangingPunct="1">
                        <a:spcBef>
                          <a:spcPts val="200"/>
                        </a:spcBef>
                        <a:spcAft>
                          <a:spcPts val="200"/>
                        </a:spcAft>
                      </a:pPr>
                      <a:r>
                        <a:rPr lang="en-US" sz="1600" kern="1200" dirty="0">
                          <a:solidFill>
                            <a:schemeClr val="dk1"/>
                          </a:solidFill>
                          <a:effectLst/>
                          <a:latin typeface="+mn-lt"/>
                          <a:ea typeface="+mn-ea"/>
                          <a:cs typeface="+mn-cs"/>
                        </a:rPr>
                        <a:t>Property improvements</a:t>
                      </a:r>
                    </a:p>
                    <a:p>
                      <a:pPr marL="0" marR="0">
                        <a:spcBef>
                          <a:spcPts val="200"/>
                        </a:spcBef>
                        <a:spcAft>
                          <a:spcPts val="200"/>
                        </a:spcAft>
                      </a:pPr>
                      <a:r>
                        <a:rPr lang="en-US" sz="1600" dirty="0">
                          <a:effectLst/>
                        </a:rPr>
                        <a:t>Reduced home foreclosures </a:t>
                      </a:r>
                    </a:p>
                    <a:p>
                      <a:pPr marL="0" marR="0">
                        <a:spcBef>
                          <a:spcPts val="200"/>
                        </a:spcBef>
                        <a:spcAft>
                          <a:spcPts val="200"/>
                        </a:spcAft>
                      </a:pPr>
                      <a:r>
                        <a:rPr lang="en-US" sz="1600" dirty="0">
                          <a:effectLst/>
                        </a:rPr>
                        <a:t>Reduced need to move/relocate due to unpaid bills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241994">
                <a:tc>
                  <a:txBody>
                    <a:bodyPr/>
                    <a:lstStyle/>
                    <a:p>
                      <a:pPr marL="0" marR="0">
                        <a:spcBef>
                          <a:spcPts val="200"/>
                        </a:spcBef>
                        <a:spcAft>
                          <a:spcPts val="200"/>
                        </a:spcAft>
                      </a:pPr>
                      <a:r>
                        <a:rPr lang="en-US" sz="1600" dirty="0">
                          <a:effectLst/>
                        </a:rPr>
                        <a:t>Society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dirty="0">
                          <a:effectLst/>
                        </a:rPr>
                        <a:t>Typically, none.</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dirty="0">
                          <a:effectLst/>
                        </a:rPr>
                        <a:t>Alleviating poverty</a:t>
                      </a:r>
                    </a:p>
                    <a:p>
                      <a:pPr marL="0" marR="0">
                        <a:spcBef>
                          <a:spcPts val="200"/>
                        </a:spcBef>
                        <a:spcAft>
                          <a:spcPts val="200"/>
                        </a:spcAft>
                      </a:pPr>
                      <a:r>
                        <a:rPr lang="en-US" sz="1600" dirty="0">
                          <a:effectLst/>
                        </a:rPr>
                        <a:t>Improving low-income community strength and resiliency</a:t>
                      </a:r>
                    </a:p>
                    <a:p>
                      <a:pPr marL="0" marR="0">
                        <a:spcBef>
                          <a:spcPts val="200"/>
                        </a:spcBef>
                        <a:spcAft>
                          <a:spcPts val="200"/>
                        </a:spcAft>
                      </a:pPr>
                      <a:r>
                        <a:rPr lang="en-US" sz="1600" dirty="0">
                          <a:effectLst/>
                        </a:rPr>
                        <a:t>Reduced home foreclosures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7" name="Slide Number Placeholder 6"/>
          <p:cNvSpPr>
            <a:spLocks noGrp="1"/>
          </p:cNvSpPr>
          <p:nvPr>
            <p:ph type="sldNum" sz="quarter" idx="12"/>
          </p:nvPr>
        </p:nvSpPr>
        <p:spPr/>
        <p:txBody>
          <a:bodyPr/>
          <a:lstStyle/>
          <a:p>
            <a:fld id="{49428E3E-090C-411A-A663-16FA5027569F}" type="slidenum">
              <a:rPr lang="en-US" smtClean="0"/>
              <a:pPr/>
              <a:t>22</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193527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269" y="437478"/>
            <a:ext cx="6017623" cy="937654"/>
          </a:xfrm>
        </p:spPr>
        <p:txBody>
          <a:bodyPr/>
          <a:lstStyle/>
          <a:p>
            <a:r>
              <a:rPr lang="en-US" dirty="0"/>
              <a:t>Treatment of Low-Income Impacts: </a:t>
            </a:r>
            <a:br>
              <a:rPr lang="en-US" dirty="0"/>
            </a:br>
            <a:r>
              <a:rPr lang="en-US" dirty="0"/>
              <a:t>States using TRC Test</a:t>
            </a:r>
          </a:p>
        </p:txBody>
      </p:sp>
      <p:pic>
        <p:nvPicPr>
          <p:cNvPr id="4" name="Content Placeholder 3"/>
          <p:cNvPicPr>
            <a:picLocks noGrp="1" noChangeAspect="1"/>
          </p:cNvPicPr>
          <p:nvPr>
            <p:ph idx="1"/>
          </p:nvPr>
        </p:nvPicPr>
        <p:blipFill>
          <a:blip r:embed="rId2"/>
          <a:stretch>
            <a:fillRect/>
          </a:stretch>
        </p:blipFill>
        <p:spPr>
          <a:xfrm>
            <a:off x="788107" y="1825625"/>
            <a:ext cx="7567785" cy="4351338"/>
          </a:xfrm>
          <a:prstGeom prst="rect">
            <a:avLst/>
          </a:prstGeom>
        </p:spPr>
      </p:pic>
      <p:sp>
        <p:nvSpPr>
          <p:cNvPr id="5" name="Slide Number Placeholder 4"/>
          <p:cNvSpPr>
            <a:spLocks noGrp="1"/>
          </p:cNvSpPr>
          <p:nvPr>
            <p:ph type="sldNum" sz="quarter" idx="12"/>
          </p:nvPr>
        </p:nvSpPr>
        <p:spPr/>
        <p:txBody>
          <a:bodyPr/>
          <a:lstStyle/>
          <a:p>
            <a:fld id="{49428E3E-090C-411A-A663-16FA5027569F}" type="slidenum">
              <a:rPr lang="en-US" smtClean="0"/>
              <a:pPr/>
              <a:t>23</a:t>
            </a:fld>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54530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2" y="437478"/>
            <a:ext cx="5824401" cy="937654"/>
          </a:xfrm>
        </p:spPr>
        <p:txBody>
          <a:bodyPr/>
          <a:lstStyle/>
          <a:p>
            <a:r>
              <a:rPr lang="en-US" dirty="0"/>
              <a:t>Treatment of LI Impacts: </a:t>
            </a:r>
            <a:br>
              <a:rPr lang="en-US" dirty="0"/>
            </a:br>
            <a:r>
              <a:rPr lang="en-US" dirty="0"/>
              <a:t>States with Utility Cost Test</a:t>
            </a:r>
          </a:p>
        </p:txBody>
      </p:sp>
      <p:pic>
        <p:nvPicPr>
          <p:cNvPr id="4" name="Content Placeholder 3"/>
          <p:cNvPicPr>
            <a:picLocks noGrp="1" noChangeAspect="1"/>
          </p:cNvPicPr>
          <p:nvPr>
            <p:ph idx="1"/>
          </p:nvPr>
        </p:nvPicPr>
        <p:blipFill>
          <a:blip r:embed="rId2"/>
          <a:stretch>
            <a:fillRect/>
          </a:stretch>
        </p:blipFill>
        <p:spPr>
          <a:xfrm>
            <a:off x="697980" y="1603604"/>
            <a:ext cx="7748039" cy="4849448"/>
          </a:xfrm>
          <a:prstGeom prst="rect">
            <a:avLst/>
          </a:prstGeom>
        </p:spPr>
      </p:pic>
      <p:sp>
        <p:nvSpPr>
          <p:cNvPr id="5" name="Slide Number Placeholder 4"/>
          <p:cNvSpPr>
            <a:spLocks noGrp="1"/>
          </p:cNvSpPr>
          <p:nvPr>
            <p:ph type="sldNum" sz="quarter" idx="12"/>
          </p:nvPr>
        </p:nvSpPr>
        <p:spPr/>
        <p:txBody>
          <a:bodyPr/>
          <a:lstStyle/>
          <a:p>
            <a:fld id="{49428E3E-090C-411A-A663-16FA5027569F}" type="slidenum">
              <a:rPr lang="en-US" smtClean="0"/>
              <a:pPr/>
              <a:t>24</a:t>
            </a:fld>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10936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69" y="416488"/>
            <a:ext cx="6338207" cy="937654"/>
          </a:xfrm>
        </p:spPr>
        <p:txBody>
          <a:bodyPr/>
          <a:lstStyle/>
          <a:p>
            <a:r>
              <a:rPr lang="en-US" dirty="0"/>
              <a:t>Other Fuel Impacts</a:t>
            </a:r>
          </a:p>
        </p:txBody>
      </p:sp>
      <p:sp>
        <p:nvSpPr>
          <p:cNvPr id="3" name="Content Placeholder 2"/>
          <p:cNvSpPr>
            <a:spLocks noGrp="1"/>
          </p:cNvSpPr>
          <p:nvPr>
            <p:ph idx="1"/>
          </p:nvPr>
        </p:nvSpPr>
        <p:spPr/>
        <p:txBody>
          <a:bodyPr/>
          <a:lstStyle/>
          <a:p>
            <a:pPr marL="0" indent="0">
              <a:buNone/>
            </a:pPr>
            <a:r>
              <a:rPr lang="en-US" dirty="0"/>
              <a:t>When an efficiency program paid for by electricity customers also reduces (or increases) consumption of other fuels (gas, oil, propane, wood).</a:t>
            </a:r>
          </a:p>
        </p:txBody>
      </p:sp>
      <p:graphicFrame>
        <p:nvGraphicFramePr>
          <p:cNvPr id="4" name="Table 3"/>
          <p:cNvGraphicFramePr>
            <a:graphicFrameLocks noGrp="1"/>
          </p:cNvGraphicFramePr>
          <p:nvPr>
            <p:extLst/>
          </p:nvPr>
        </p:nvGraphicFramePr>
        <p:xfrm>
          <a:off x="628650" y="2690654"/>
          <a:ext cx="7479030" cy="2753360"/>
        </p:xfrm>
        <a:graphic>
          <a:graphicData uri="http://schemas.openxmlformats.org/drawingml/2006/table">
            <a:tbl>
              <a:tblPr firstRow="1" bandRow="1">
                <a:tableStyleId>{5C22544A-7EE6-4342-B048-85BDC9FD1C3A}</a:tableStyleId>
              </a:tblPr>
              <a:tblGrid>
                <a:gridCol w="3264081">
                  <a:extLst>
                    <a:ext uri="{9D8B030D-6E8A-4147-A177-3AD203B41FA5}">
                      <a16:colId xmlns:a16="http://schemas.microsoft.com/office/drawing/2014/main" xmlns="" val="20000"/>
                    </a:ext>
                  </a:extLst>
                </a:gridCol>
                <a:gridCol w="4214949">
                  <a:extLst>
                    <a:ext uri="{9D8B030D-6E8A-4147-A177-3AD203B41FA5}">
                      <a16:colId xmlns:a16="http://schemas.microsoft.com/office/drawing/2014/main" xmlns="" val="20001"/>
                    </a:ext>
                  </a:extLst>
                </a:gridCol>
              </a:tblGrid>
              <a:tr h="370840">
                <a:tc>
                  <a:txBody>
                    <a:bodyPr/>
                    <a:lstStyle/>
                    <a:p>
                      <a:r>
                        <a:rPr lang="en-US" dirty="0"/>
                        <a:t>Program Options</a:t>
                      </a:r>
                    </a:p>
                  </a:txBody>
                  <a:tcPr anchor="ctr"/>
                </a:tc>
                <a:tc>
                  <a:txBody>
                    <a:bodyPr/>
                    <a:lstStyle/>
                    <a:p>
                      <a:r>
                        <a:rPr lang="en-US" dirty="0"/>
                        <a:t>Examples</a:t>
                      </a:r>
                    </a:p>
                  </a:txBody>
                  <a:tcPr anchor="ctr"/>
                </a:tc>
                <a:extLst>
                  <a:ext uri="{0D108BD9-81ED-4DB2-BD59-A6C34878D82A}">
                    <a16:rowId xmlns:a16="http://schemas.microsoft.com/office/drawing/2014/main" xmlns="" val="10000"/>
                  </a:ext>
                </a:extLst>
              </a:tr>
              <a:tr h="370840">
                <a:tc>
                  <a:txBody>
                    <a:bodyPr/>
                    <a:lstStyle/>
                    <a:p>
                      <a:r>
                        <a:rPr lang="en-US" dirty="0"/>
                        <a:t>Multi-Fuel</a:t>
                      </a:r>
                      <a:r>
                        <a:rPr lang="en-US" baseline="0" dirty="0"/>
                        <a:t> Measures and Programs</a:t>
                      </a:r>
                      <a:endParaRPr lang="en-US" dirty="0"/>
                    </a:p>
                  </a:txBody>
                  <a:tcPr anchor="ctr"/>
                </a:tc>
                <a:tc>
                  <a:txBody>
                    <a:bodyPr/>
                    <a:lstStyle/>
                    <a:p>
                      <a:r>
                        <a:rPr lang="en-US" dirty="0"/>
                        <a:t>To address new construction, home energy retrofits, HVAC measures</a:t>
                      </a:r>
                    </a:p>
                  </a:txBody>
                  <a:tcPr anchor="ctr"/>
                </a:tc>
                <a:extLst>
                  <a:ext uri="{0D108BD9-81ED-4DB2-BD59-A6C34878D82A}">
                    <a16:rowId xmlns:a16="http://schemas.microsoft.com/office/drawing/2014/main" xmlns="" val="10001"/>
                  </a:ext>
                </a:extLst>
              </a:tr>
              <a:tr h="370840">
                <a:tc>
                  <a:txBody>
                    <a:bodyPr/>
                    <a:lstStyle/>
                    <a:p>
                      <a:r>
                        <a:rPr lang="en-US" dirty="0"/>
                        <a:t>Fuel-Optimization Programs</a:t>
                      </a:r>
                    </a:p>
                  </a:txBody>
                  <a:tcPr anchor="ctr"/>
                </a:tc>
                <a:tc>
                  <a:txBody>
                    <a:bodyPr/>
                    <a:lstStyle/>
                    <a:p>
                      <a:r>
                        <a:rPr lang="en-US" dirty="0"/>
                        <a:t>To</a:t>
                      </a:r>
                      <a:r>
                        <a:rPr lang="en-US" baseline="0" dirty="0"/>
                        <a:t> switch fuels use to the most efficient or least carbon intensive</a:t>
                      </a:r>
                      <a:endParaRPr lang="en-US" dirty="0"/>
                    </a:p>
                  </a:txBody>
                  <a:tcPr anchor="ctr"/>
                </a:tc>
                <a:extLst>
                  <a:ext uri="{0D108BD9-81ED-4DB2-BD59-A6C34878D82A}">
                    <a16:rowId xmlns:a16="http://schemas.microsoft.com/office/drawing/2014/main" xmlns="" val="10002"/>
                  </a:ext>
                </a:extLst>
              </a:tr>
              <a:tr h="370840">
                <a:tc>
                  <a:txBody>
                    <a:bodyPr/>
                    <a:lstStyle/>
                    <a:p>
                      <a:r>
                        <a:rPr lang="en-US" dirty="0"/>
                        <a:t>Fuel-Neutral</a:t>
                      </a:r>
                      <a:r>
                        <a:rPr lang="en-US" baseline="0" dirty="0"/>
                        <a:t> Programs</a:t>
                      </a:r>
                      <a:endParaRPr lang="en-US" dirty="0"/>
                    </a:p>
                  </a:txBody>
                  <a:tcPr anchor="ctr"/>
                </a:tc>
                <a:tc>
                  <a:txBody>
                    <a:bodyPr/>
                    <a:lstStyle/>
                    <a:p>
                      <a:r>
                        <a:rPr lang="en-US" dirty="0"/>
                        <a:t>To offer whole-building programs and</a:t>
                      </a:r>
                      <a:r>
                        <a:rPr lang="en-US" baseline="0" dirty="0"/>
                        <a:t> one-stop-shopping</a:t>
                      </a:r>
                      <a:endParaRPr lang="en-US" dirty="0"/>
                    </a:p>
                  </a:txBody>
                  <a:tcPr anchor="ctr"/>
                </a:tc>
                <a:extLst>
                  <a:ext uri="{0D108BD9-81ED-4DB2-BD59-A6C34878D82A}">
                    <a16:rowId xmlns:a16="http://schemas.microsoft.com/office/drawing/2014/main" xmlns="" val="10003"/>
                  </a:ext>
                </a:extLst>
              </a:tr>
              <a:tr h="370840">
                <a:tc>
                  <a:txBody>
                    <a:bodyPr/>
                    <a:lstStyle/>
                    <a:p>
                      <a:r>
                        <a:rPr lang="en-US" dirty="0"/>
                        <a:t>CHP Programs</a:t>
                      </a:r>
                    </a:p>
                  </a:txBody>
                  <a:tcPr anchor="ctr"/>
                </a:tc>
                <a:tc>
                  <a:txBody>
                    <a:bodyPr/>
                    <a:lstStyle/>
                    <a:p>
                      <a:r>
                        <a:rPr lang="en-US" dirty="0"/>
                        <a:t>To make process heat</a:t>
                      </a:r>
                      <a:r>
                        <a:rPr lang="en-US" baseline="0" dirty="0"/>
                        <a:t> as efficiently as possible</a:t>
                      </a:r>
                      <a:endParaRPr lang="en-US" dirty="0"/>
                    </a:p>
                  </a:txBody>
                  <a:tcPr anchor="ctr"/>
                </a:tc>
                <a:extLst>
                  <a:ext uri="{0D108BD9-81ED-4DB2-BD59-A6C34878D82A}">
                    <a16:rowId xmlns:a16="http://schemas.microsoft.com/office/drawing/2014/main" xmlns="" val="10004"/>
                  </a:ext>
                </a:extLst>
              </a:tr>
              <a:tr h="370840">
                <a:tc>
                  <a:txBody>
                    <a:bodyPr/>
                    <a:lstStyle/>
                    <a:p>
                      <a:r>
                        <a:rPr lang="en-US" dirty="0"/>
                        <a:t>Strategic Electrification</a:t>
                      </a:r>
                      <a:r>
                        <a:rPr lang="en-US" baseline="0" dirty="0"/>
                        <a:t> Programs</a:t>
                      </a:r>
                      <a:endParaRPr lang="en-US" dirty="0"/>
                    </a:p>
                  </a:txBody>
                  <a:tcPr anchor="ctr"/>
                </a:tc>
                <a:tc>
                  <a:txBody>
                    <a:bodyPr/>
                    <a:lstStyle/>
                    <a:p>
                      <a:r>
                        <a:rPr lang="en-US" dirty="0"/>
                        <a:t>To reduce carbon emissions</a:t>
                      </a:r>
                      <a:r>
                        <a:rPr lang="en-US" baseline="0" dirty="0"/>
                        <a:t> from space heating and electric vehicles</a:t>
                      </a:r>
                      <a:endParaRPr lang="en-US" dirty="0"/>
                    </a:p>
                  </a:txBody>
                  <a:tcPr anchor="ct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49428E3E-090C-411A-A663-16FA5027569F}" type="slidenum">
              <a:rPr lang="en-US" smtClean="0"/>
              <a:pPr/>
              <a:t>25</a:t>
            </a:fld>
            <a:endParaRPr lang="en-US" dirty="0"/>
          </a:p>
        </p:txBody>
      </p:sp>
      <p:sp>
        <p:nvSpPr>
          <p:cNvPr id="6" name="TextBox 5"/>
          <p:cNvSpPr txBox="1"/>
          <p:nvPr/>
        </p:nvSpPr>
        <p:spPr>
          <a:xfrm>
            <a:off x="628650" y="5662712"/>
            <a:ext cx="7479030" cy="646331"/>
          </a:xfrm>
          <a:prstGeom prst="rect">
            <a:avLst/>
          </a:prstGeom>
          <a:noFill/>
        </p:spPr>
        <p:txBody>
          <a:bodyPr wrap="square" rtlCol="0">
            <a:spAutoFit/>
          </a:bodyPr>
          <a:lstStyle/>
          <a:p>
            <a:r>
              <a:rPr lang="en-US" dirty="0"/>
              <a:t>Question: Why should electricity customers pay for other fuel savings that accrue to gas, oil, and other customers?</a:t>
            </a:r>
          </a:p>
        </p:txBody>
      </p:sp>
      <p:pic>
        <p:nvPicPr>
          <p:cNvPr id="7" name="Picture 6"/>
          <p:cNvPicPr/>
          <p:nvPr/>
        </p:nvPicPr>
        <p:blipFill rotWithShape="1">
          <a:blip r:embed="rId2">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9206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68" y="279562"/>
            <a:ext cx="6194181" cy="937654"/>
          </a:xfrm>
        </p:spPr>
        <p:txBody>
          <a:bodyPr/>
          <a:lstStyle/>
          <a:p>
            <a:r>
              <a:rPr lang="en-US" dirty="0"/>
              <a:t>Participant Non-Energy Impacts</a:t>
            </a:r>
          </a:p>
        </p:txBody>
      </p:sp>
      <p:graphicFrame>
        <p:nvGraphicFramePr>
          <p:cNvPr id="5" name="Content Placeholder 4"/>
          <p:cNvGraphicFramePr>
            <a:graphicFrameLocks noGrp="1"/>
          </p:cNvGraphicFramePr>
          <p:nvPr>
            <p:ph idx="1"/>
            <p:extLst/>
          </p:nvPr>
        </p:nvGraphicFramePr>
        <p:xfrm>
          <a:off x="1027610" y="1018903"/>
          <a:ext cx="7350035" cy="5499288"/>
        </p:xfrm>
        <a:graphic>
          <a:graphicData uri="http://schemas.openxmlformats.org/drawingml/2006/table">
            <a:tbl>
              <a:tblPr firstRow="1" firstCol="1" bandRow="1">
                <a:tableStyleId>{5C22544A-7EE6-4342-B048-85BDC9FD1C3A}</a:tableStyleId>
              </a:tblPr>
              <a:tblGrid>
                <a:gridCol w="1869306">
                  <a:extLst>
                    <a:ext uri="{9D8B030D-6E8A-4147-A177-3AD203B41FA5}">
                      <a16:colId xmlns:a16="http://schemas.microsoft.com/office/drawing/2014/main" xmlns="" val="20000"/>
                    </a:ext>
                  </a:extLst>
                </a:gridCol>
                <a:gridCol w="5480729">
                  <a:extLst>
                    <a:ext uri="{9D8B030D-6E8A-4147-A177-3AD203B41FA5}">
                      <a16:colId xmlns:a16="http://schemas.microsoft.com/office/drawing/2014/main" xmlns="" val="20001"/>
                    </a:ext>
                  </a:extLst>
                </a:gridCol>
              </a:tblGrid>
              <a:tr h="344842">
                <a:tc>
                  <a:txBody>
                    <a:bodyPr/>
                    <a:lstStyle/>
                    <a:p>
                      <a:pPr marL="0" marR="0">
                        <a:spcBef>
                          <a:spcPts val="200"/>
                        </a:spcBef>
                        <a:spcAft>
                          <a:spcPts val="200"/>
                        </a:spcAft>
                      </a:pPr>
                      <a:r>
                        <a:rPr lang="en-US" sz="1200" dirty="0">
                          <a:effectLst/>
                        </a:rPr>
                        <a:t>Category</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200" dirty="0">
                          <a:effectLst/>
                        </a:rPr>
                        <a:t>Examples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63618">
                <a:tc>
                  <a:txBody>
                    <a:bodyPr/>
                    <a:lstStyle/>
                    <a:p>
                      <a:pPr marL="0" marR="0">
                        <a:spcBef>
                          <a:spcPts val="200"/>
                        </a:spcBef>
                        <a:spcAft>
                          <a:spcPts val="200"/>
                        </a:spcAft>
                      </a:pPr>
                      <a:r>
                        <a:rPr lang="en-US" sz="1200" dirty="0">
                          <a:effectLst/>
                        </a:rPr>
                        <a:t>Asset value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Equipment functionality/performance improvement</a:t>
                      </a:r>
                    </a:p>
                    <a:p>
                      <a:pPr marL="342900" marR="0" lvl="0" indent="-342900">
                        <a:spcBef>
                          <a:spcPts val="0"/>
                        </a:spcBef>
                        <a:spcAft>
                          <a:spcPts val="0"/>
                        </a:spcAft>
                        <a:buFont typeface="Symbol" panose="05050102010706020507" pitchFamily="18" charset="2"/>
                        <a:buChar char=""/>
                      </a:pPr>
                      <a:r>
                        <a:rPr lang="en-US" sz="1200" dirty="0">
                          <a:effectLst/>
                        </a:rPr>
                        <a:t>Equipment life extension</a:t>
                      </a:r>
                    </a:p>
                    <a:p>
                      <a:pPr marL="342900" marR="0" lvl="0" indent="-342900">
                        <a:spcBef>
                          <a:spcPts val="0"/>
                        </a:spcBef>
                        <a:spcAft>
                          <a:spcPts val="0"/>
                        </a:spcAft>
                        <a:buFont typeface="Symbol" panose="05050102010706020507" pitchFamily="18" charset="2"/>
                        <a:buChar char=""/>
                      </a:pPr>
                      <a:r>
                        <a:rPr lang="en-US" sz="1200" dirty="0">
                          <a:effectLst/>
                        </a:rPr>
                        <a:t>Increased building value</a:t>
                      </a:r>
                    </a:p>
                    <a:p>
                      <a:pPr marL="342900" marR="0" lvl="0" indent="-342900">
                        <a:spcBef>
                          <a:spcPts val="0"/>
                        </a:spcBef>
                        <a:spcAft>
                          <a:spcPts val="0"/>
                        </a:spcAft>
                        <a:buFont typeface="Symbol" panose="05050102010706020507" pitchFamily="18" charset="2"/>
                        <a:buChar char=""/>
                      </a:pPr>
                      <a:r>
                        <a:rPr lang="en-US" sz="1200" dirty="0">
                          <a:effectLst/>
                        </a:rPr>
                        <a:t>Increased ease of selling building</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948768">
                <a:tc>
                  <a:txBody>
                    <a:bodyPr/>
                    <a:lstStyle/>
                    <a:p>
                      <a:pPr marL="0" marR="0">
                        <a:spcBef>
                          <a:spcPts val="200"/>
                        </a:spcBef>
                        <a:spcAft>
                          <a:spcPts val="200"/>
                        </a:spcAft>
                      </a:pPr>
                      <a:r>
                        <a:rPr lang="en-US" sz="1200" dirty="0">
                          <a:effectLst/>
                        </a:rPr>
                        <a:t>Productivity</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Reduced labor costs</a:t>
                      </a:r>
                    </a:p>
                    <a:p>
                      <a:pPr marL="342900" marR="0" lvl="0" indent="-342900">
                        <a:spcBef>
                          <a:spcPts val="0"/>
                        </a:spcBef>
                        <a:spcAft>
                          <a:spcPts val="0"/>
                        </a:spcAft>
                        <a:buFont typeface="Symbol" panose="05050102010706020507" pitchFamily="18" charset="2"/>
                        <a:buChar char=""/>
                      </a:pPr>
                      <a:r>
                        <a:rPr lang="en-US" sz="1200" dirty="0">
                          <a:effectLst/>
                        </a:rPr>
                        <a:t>Improved labor productivity</a:t>
                      </a:r>
                    </a:p>
                    <a:p>
                      <a:pPr marL="342900" marR="0" lvl="0" indent="-342900">
                        <a:spcBef>
                          <a:spcPts val="0"/>
                        </a:spcBef>
                        <a:spcAft>
                          <a:spcPts val="0"/>
                        </a:spcAft>
                        <a:buFont typeface="Symbol" panose="05050102010706020507" pitchFamily="18" charset="2"/>
                        <a:buChar char=""/>
                      </a:pPr>
                      <a:r>
                        <a:rPr lang="en-US" sz="1200" dirty="0">
                          <a:effectLst/>
                        </a:rPr>
                        <a:t>Reduced waste streams</a:t>
                      </a:r>
                    </a:p>
                    <a:p>
                      <a:pPr marL="342900" marR="0" lvl="0" indent="-342900">
                        <a:spcBef>
                          <a:spcPts val="0"/>
                        </a:spcBef>
                        <a:spcAft>
                          <a:spcPts val="0"/>
                        </a:spcAft>
                        <a:buFont typeface="Symbol" panose="05050102010706020507" pitchFamily="18" charset="2"/>
                        <a:buChar char=""/>
                      </a:pPr>
                      <a:r>
                        <a:rPr lang="en-US" sz="1200" dirty="0">
                          <a:effectLst/>
                        </a:rPr>
                        <a:t>Reduced spoilage/defects</a:t>
                      </a:r>
                    </a:p>
                    <a:p>
                      <a:pPr marL="342900" marR="0" lvl="0" indent="-342900">
                        <a:spcBef>
                          <a:spcPts val="0"/>
                        </a:spcBef>
                        <a:spcAft>
                          <a:spcPts val="0"/>
                        </a:spcAft>
                        <a:buFont typeface="Symbol" panose="05050102010706020507" pitchFamily="18" charset="2"/>
                        <a:buChar char=""/>
                      </a:pPr>
                      <a:r>
                        <a:rPr lang="en-US" sz="1200" dirty="0">
                          <a:effectLst/>
                        </a:rPr>
                        <a:t>Impact of improved aesthetics, comfort, etc. on product sales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136642">
                <a:tc>
                  <a:txBody>
                    <a:bodyPr/>
                    <a:lstStyle/>
                    <a:p>
                      <a:pPr marL="0" marR="0">
                        <a:spcBef>
                          <a:spcPts val="200"/>
                        </a:spcBef>
                        <a:spcAft>
                          <a:spcPts val="200"/>
                        </a:spcAft>
                      </a:pPr>
                      <a:r>
                        <a:rPr lang="en-US" sz="1200" dirty="0">
                          <a:effectLst/>
                        </a:rPr>
                        <a:t>Economic well-being</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Fewer bill-related calls to utility</a:t>
                      </a:r>
                    </a:p>
                    <a:p>
                      <a:pPr marL="342900" marR="0" lvl="0" indent="-342900">
                        <a:spcBef>
                          <a:spcPts val="0"/>
                        </a:spcBef>
                        <a:spcAft>
                          <a:spcPts val="0"/>
                        </a:spcAft>
                        <a:buFont typeface="Symbol" panose="05050102010706020507" pitchFamily="18" charset="2"/>
                        <a:buChar char=""/>
                      </a:pPr>
                      <a:r>
                        <a:rPr lang="en-US" sz="1200" dirty="0">
                          <a:effectLst/>
                        </a:rPr>
                        <a:t>Fewer utility intrusions &amp; related transactions costs (e.g., shut-offs, reconnects)</a:t>
                      </a:r>
                    </a:p>
                    <a:p>
                      <a:pPr marL="342900" marR="0" lvl="0" indent="-342900">
                        <a:spcBef>
                          <a:spcPts val="0"/>
                        </a:spcBef>
                        <a:spcAft>
                          <a:spcPts val="0"/>
                        </a:spcAft>
                        <a:buFont typeface="Symbol" panose="05050102010706020507" pitchFamily="18" charset="2"/>
                        <a:buChar char=""/>
                      </a:pPr>
                      <a:r>
                        <a:rPr lang="en-US" sz="1200" dirty="0">
                          <a:effectLst/>
                        </a:rPr>
                        <a:t>Reduced foreclosures</a:t>
                      </a:r>
                    </a:p>
                    <a:p>
                      <a:pPr marL="342900" marR="0" lvl="0" indent="-342900">
                        <a:spcBef>
                          <a:spcPts val="0"/>
                        </a:spcBef>
                        <a:spcAft>
                          <a:spcPts val="0"/>
                        </a:spcAft>
                        <a:buFont typeface="Symbol" panose="05050102010706020507" pitchFamily="18" charset="2"/>
                        <a:buChar char=""/>
                      </a:pPr>
                      <a:r>
                        <a:rPr lang="en-US" sz="1200" dirty="0">
                          <a:effectLst/>
                        </a:rPr>
                        <a:t>Fewer moves</a:t>
                      </a:r>
                    </a:p>
                    <a:p>
                      <a:pPr marL="342900" marR="0" lvl="0" indent="-342900">
                        <a:spcBef>
                          <a:spcPts val="0"/>
                        </a:spcBef>
                        <a:spcAft>
                          <a:spcPts val="0"/>
                        </a:spcAft>
                        <a:buFont typeface="Symbol" panose="05050102010706020507" pitchFamily="18" charset="2"/>
                        <a:buChar char=""/>
                      </a:pPr>
                      <a:r>
                        <a:rPr lang="en-US" sz="1200" dirty="0">
                          <a:effectLst/>
                        </a:rPr>
                        <a:t>Sense of greater “control” over economic situation</a:t>
                      </a:r>
                    </a:p>
                    <a:p>
                      <a:pPr marL="342900" marR="0" lvl="0" indent="-342900">
                        <a:spcBef>
                          <a:spcPts val="0"/>
                        </a:spcBef>
                        <a:spcAft>
                          <a:spcPts val="0"/>
                        </a:spcAft>
                        <a:buFont typeface="Symbol" panose="05050102010706020507" pitchFamily="18" charset="2"/>
                        <a:buChar char=""/>
                      </a:pPr>
                      <a:r>
                        <a:rPr lang="en-US" sz="1200" dirty="0">
                          <a:effectLst/>
                        </a:rPr>
                        <a:t>Other manifestations of improved economic stability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591806">
                <a:tc>
                  <a:txBody>
                    <a:bodyPr/>
                    <a:lstStyle/>
                    <a:p>
                      <a:pPr marL="0" marR="0">
                        <a:spcBef>
                          <a:spcPts val="200"/>
                        </a:spcBef>
                        <a:spcAft>
                          <a:spcPts val="200"/>
                        </a:spcAft>
                      </a:pPr>
                      <a:r>
                        <a:rPr lang="en-US" sz="1200" dirty="0">
                          <a:effectLst/>
                        </a:rPr>
                        <a:t>Comfort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Thermal comfort</a:t>
                      </a:r>
                    </a:p>
                    <a:p>
                      <a:pPr marL="342900" marR="0" lvl="0" indent="-342900">
                        <a:spcBef>
                          <a:spcPts val="0"/>
                        </a:spcBef>
                        <a:spcAft>
                          <a:spcPts val="0"/>
                        </a:spcAft>
                        <a:buFont typeface="Symbol" panose="05050102010706020507" pitchFamily="18" charset="2"/>
                        <a:buChar char=""/>
                      </a:pPr>
                      <a:r>
                        <a:rPr lang="en-US" sz="1200" dirty="0">
                          <a:effectLst/>
                        </a:rPr>
                        <a:t>Noise reduction</a:t>
                      </a:r>
                    </a:p>
                    <a:p>
                      <a:pPr marL="342900" marR="0" lvl="0" indent="-342900">
                        <a:spcBef>
                          <a:spcPts val="0"/>
                        </a:spcBef>
                        <a:spcAft>
                          <a:spcPts val="0"/>
                        </a:spcAft>
                        <a:buFont typeface="Symbol" panose="05050102010706020507" pitchFamily="18" charset="2"/>
                        <a:buChar char=""/>
                      </a:pPr>
                      <a:r>
                        <a:rPr lang="en-US" sz="1200" dirty="0">
                          <a:effectLst/>
                        </a:rPr>
                        <a:t>Improved light quality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1099068">
                <a:tc>
                  <a:txBody>
                    <a:bodyPr/>
                    <a:lstStyle/>
                    <a:p>
                      <a:pPr marL="0" marR="0">
                        <a:spcBef>
                          <a:spcPts val="200"/>
                        </a:spcBef>
                        <a:spcAft>
                          <a:spcPts val="200"/>
                        </a:spcAft>
                      </a:pPr>
                      <a:r>
                        <a:rPr lang="en-US" sz="1200" dirty="0">
                          <a:effectLst/>
                        </a:rPr>
                        <a:t>Health &amp; safety</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Improved “well-being” due to reduced incidence of illness—chronic (e.g., asthma) or episodic (e.g., hypothermia or hyperthermia)</a:t>
                      </a:r>
                    </a:p>
                    <a:p>
                      <a:pPr marL="342900" marR="0" lvl="0" indent="-342900">
                        <a:spcBef>
                          <a:spcPts val="0"/>
                        </a:spcBef>
                        <a:spcAft>
                          <a:spcPts val="0"/>
                        </a:spcAft>
                        <a:buFont typeface="Symbol" panose="05050102010706020507" pitchFamily="18" charset="2"/>
                        <a:buChar char=""/>
                      </a:pPr>
                      <a:r>
                        <a:rPr lang="en-US" sz="1200" dirty="0">
                          <a:effectLst/>
                        </a:rPr>
                        <a:t>Reduced medical costs (emergency room visits, drug prescriptions) </a:t>
                      </a:r>
                    </a:p>
                    <a:p>
                      <a:pPr marL="342900" marR="0" lvl="0" indent="-342900">
                        <a:spcBef>
                          <a:spcPts val="0"/>
                        </a:spcBef>
                        <a:spcAft>
                          <a:spcPts val="0"/>
                        </a:spcAft>
                        <a:buFont typeface="Symbol" panose="05050102010706020507" pitchFamily="18" charset="2"/>
                        <a:buChar char=""/>
                      </a:pPr>
                      <a:r>
                        <a:rPr lang="en-US" sz="1200" dirty="0">
                          <a:effectLst/>
                        </a:rPr>
                        <a:t>Fewer sick days (work and school)</a:t>
                      </a:r>
                    </a:p>
                    <a:p>
                      <a:pPr marL="342900" marR="0" lvl="0" indent="-342900">
                        <a:spcBef>
                          <a:spcPts val="0"/>
                        </a:spcBef>
                        <a:spcAft>
                          <a:spcPts val="0"/>
                        </a:spcAft>
                        <a:buFont typeface="Symbol" panose="05050102010706020507" pitchFamily="18" charset="2"/>
                        <a:buChar char=""/>
                      </a:pPr>
                      <a:r>
                        <a:rPr lang="en-US" sz="1200" dirty="0">
                          <a:effectLst/>
                        </a:rPr>
                        <a:t>Reduced deaths</a:t>
                      </a:r>
                    </a:p>
                    <a:p>
                      <a:pPr marL="342900" marR="0" lvl="0" indent="-342900">
                        <a:spcBef>
                          <a:spcPts val="0"/>
                        </a:spcBef>
                        <a:spcAft>
                          <a:spcPts val="0"/>
                        </a:spcAft>
                        <a:buFont typeface="Symbol" panose="05050102010706020507" pitchFamily="18" charset="2"/>
                        <a:buChar char=""/>
                      </a:pPr>
                      <a:r>
                        <a:rPr lang="en-US" sz="1200" dirty="0">
                          <a:effectLst/>
                        </a:rPr>
                        <a:t>Reduced insurance costs (e.g., for reduced fire, other risks)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71026">
                <a:tc>
                  <a:txBody>
                    <a:bodyPr/>
                    <a:lstStyle/>
                    <a:p>
                      <a:pPr marL="0" marR="0">
                        <a:spcBef>
                          <a:spcPts val="200"/>
                        </a:spcBef>
                        <a:spcAft>
                          <a:spcPts val="200"/>
                        </a:spcAft>
                      </a:pPr>
                      <a:r>
                        <a:rPr lang="en-US" sz="1200" dirty="0">
                          <a:effectLst/>
                        </a:rPr>
                        <a:t>Satisfaction/pride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Improved sense of self-sufficiency</a:t>
                      </a:r>
                    </a:p>
                    <a:p>
                      <a:pPr marL="342900" marR="0" lvl="0" indent="-342900">
                        <a:spcBef>
                          <a:spcPts val="0"/>
                        </a:spcBef>
                        <a:spcAft>
                          <a:spcPts val="0"/>
                        </a:spcAft>
                        <a:buFont typeface="Symbol" panose="05050102010706020507" pitchFamily="18" charset="2"/>
                        <a:buChar char=""/>
                      </a:pPr>
                      <a:r>
                        <a:rPr lang="en-US" sz="1200" dirty="0">
                          <a:effectLst/>
                        </a:rPr>
                        <a:t>Contribution to addressing environmental/other societal concerns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49428E3E-090C-411A-A663-16FA5027569F}" type="slidenum">
              <a:rPr lang="en-US" smtClean="0"/>
              <a:pPr/>
              <a:t>26</a:t>
            </a:fld>
            <a:endParaRPr lang="en-US" dirty="0"/>
          </a:p>
        </p:txBody>
      </p:sp>
      <p:pic>
        <p:nvPicPr>
          <p:cNvPr id="6" name="Picture 5">
            <a:extLst>
              <a:ext uri="{FF2B5EF4-FFF2-40B4-BE49-F238E27FC236}">
                <a16:creationId xmlns:a16="http://schemas.microsoft.com/office/drawing/2014/main" xmlns="" id="{41DD3D80-149F-4113-8C84-94FEC8DC33BC}"/>
              </a:ext>
            </a:extLst>
          </p:cNvPr>
          <p:cNvPicPr/>
          <p:nvPr/>
        </p:nvPicPr>
        <p:blipFill rotWithShape="1">
          <a:blip r:embed="rId2">
            <a:extLst>
              <a:ext uri="{28A0092B-C50C-407E-A947-70E740481C1C}">
                <a14:useLocalDpi xmlns:a14="http://schemas.microsoft.com/office/drawing/2010/main" val="0"/>
              </a:ext>
            </a:extLst>
          </a:blip>
          <a:srcRect b="18027"/>
          <a:stretch/>
        </p:blipFill>
        <p:spPr>
          <a:xfrm>
            <a:off x="352229" y="39269"/>
            <a:ext cx="2065655" cy="979634"/>
          </a:xfrm>
          <a:prstGeom prst="rect">
            <a:avLst/>
          </a:prstGeom>
          <a:solidFill>
            <a:schemeClr val="tx2"/>
          </a:solidFill>
          <a:ln w="6350">
            <a:noFill/>
          </a:ln>
        </p:spPr>
      </p:pic>
    </p:spTree>
    <p:extLst>
      <p:ext uri="{BB962C8B-B14F-4D97-AF65-F5344CB8AC3E}">
        <p14:creationId xmlns:p14="http://schemas.microsoft.com/office/powerpoint/2010/main" val="371099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CCB88-DF3F-4DE5-B135-EBD7900131E2}"/>
              </a:ext>
            </a:extLst>
          </p:cNvPr>
          <p:cNvSpPr>
            <a:spLocks noGrp="1"/>
          </p:cNvSpPr>
          <p:nvPr>
            <p:ph type="title"/>
          </p:nvPr>
        </p:nvSpPr>
        <p:spPr>
          <a:xfrm>
            <a:off x="2409092" y="695518"/>
            <a:ext cx="6106258" cy="622097"/>
          </a:xfrm>
        </p:spPr>
        <p:txBody>
          <a:bodyPr/>
          <a:lstStyle/>
          <a:p>
            <a:r>
              <a:rPr lang="en-US" dirty="0"/>
              <a:t>Participant Non-Energy Impacts</a:t>
            </a:r>
          </a:p>
        </p:txBody>
      </p:sp>
      <p:sp>
        <p:nvSpPr>
          <p:cNvPr id="3" name="Content Placeholder 2">
            <a:extLst>
              <a:ext uri="{FF2B5EF4-FFF2-40B4-BE49-F238E27FC236}">
                <a16:creationId xmlns:a16="http://schemas.microsoft.com/office/drawing/2014/main" xmlns="" id="{D9F49AAF-7B34-496A-8105-4A3966966FE3}"/>
              </a:ext>
            </a:extLst>
          </p:cNvPr>
          <p:cNvSpPr>
            <a:spLocks noGrp="1"/>
          </p:cNvSpPr>
          <p:nvPr>
            <p:ph idx="1"/>
          </p:nvPr>
        </p:nvSpPr>
        <p:spPr>
          <a:xfrm>
            <a:off x="628650" y="1503485"/>
            <a:ext cx="7886700" cy="4673478"/>
          </a:xfrm>
        </p:spPr>
        <p:txBody>
          <a:bodyPr/>
          <a:lstStyle/>
          <a:p>
            <a:r>
              <a:rPr lang="en-US" dirty="0"/>
              <a:t>There are many such impacts.</a:t>
            </a:r>
          </a:p>
          <a:p>
            <a:r>
              <a:rPr lang="en-US" dirty="0"/>
              <a:t>Some of them can be very large.</a:t>
            </a:r>
          </a:p>
          <a:p>
            <a:r>
              <a:rPr lang="en-US" dirty="0"/>
              <a:t>Some of them are more important to customers than energy benefits.</a:t>
            </a:r>
          </a:p>
          <a:p>
            <a:r>
              <a:rPr lang="en-US" dirty="0"/>
              <a:t>They vary significantly across programs.</a:t>
            </a:r>
          </a:p>
          <a:p>
            <a:r>
              <a:rPr lang="en-US" dirty="0"/>
              <a:t>They can be difficult to measure, quantify, and monetize.</a:t>
            </a:r>
          </a:p>
          <a:p>
            <a:r>
              <a:rPr lang="en-US" dirty="0"/>
              <a:t>Estimates are often uncertain.</a:t>
            </a:r>
          </a:p>
          <a:p>
            <a:r>
              <a:rPr lang="en-US" dirty="0"/>
              <a:t>Symmetry Principle:</a:t>
            </a:r>
          </a:p>
          <a:p>
            <a:pPr lvl="1"/>
            <a:r>
              <a:rPr lang="en-US" dirty="0"/>
              <a:t>If participant costs are included, then participant NEIs should be also.</a:t>
            </a:r>
          </a:p>
          <a:p>
            <a:pPr lvl="1"/>
            <a:r>
              <a:rPr lang="en-US" dirty="0"/>
              <a:t>If participant NEIs are not included, participant costs should not be.</a:t>
            </a:r>
          </a:p>
          <a:p>
            <a:r>
              <a:rPr lang="en-US" dirty="0"/>
              <a:t>Hard-to-Quantify Principle:</a:t>
            </a:r>
          </a:p>
          <a:p>
            <a:pPr lvl="1"/>
            <a:r>
              <a:rPr lang="en-US" dirty="0"/>
              <a:t>Relevant impacts cannot be ignored just because they are difficult to quantify.</a:t>
            </a:r>
          </a:p>
          <a:p>
            <a:r>
              <a:rPr lang="en-US" dirty="0"/>
              <a:t>The choice of whether to include participant NEIs is up to each jurisdiction, based on policy goals and considerations above.</a:t>
            </a:r>
          </a:p>
        </p:txBody>
      </p:sp>
      <p:sp>
        <p:nvSpPr>
          <p:cNvPr id="4" name="Slide Number Placeholder 3">
            <a:extLst>
              <a:ext uri="{FF2B5EF4-FFF2-40B4-BE49-F238E27FC236}">
                <a16:creationId xmlns:a16="http://schemas.microsoft.com/office/drawing/2014/main" xmlns="" id="{15B3AB71-D19D-44F7-9ACA-70B0EF08913E}"/>
              </a:ext>
            </a:extLst>
          </p:cNvPr>
          <p:cNvSpPr>
            <a:spLocks noGrp="1"/>
          </p:cNvSpPr>
          <p:nvPr>
            <p:ph type="sldNum" sz="quarter" idx="12"/>
          </p:nvPr>
        </p:nvSpPr>
        <p:spPr/>
        <p:txBody>
          <a:bodyPr/>
          <a:lstStyle/>
          <a:p>
            <a:r>
              <a:rPr lang="en-US"/>
              <a:t>Slide </a:t>
            </a:r>
            <a:fld id="{49428E3E-090C-411A-A663-16FA5027569F}" type="slidenum">
              <a:rPr lang="en-US" smtClean="0"/>
              <a:pPr/>
              <a:t>27</a:t>
            </a:fld>
            <a:endParaRPr lang="en-US" dirty="0"/>
          </a:p>
        </p:txBody>
      </p:sp>
      <p:pic>
        <p:nvPicPr>
          <p:cNvPr id="5" name="Picture 4">
            <a:extLst>
              <a:ext uri="{FF2B5EF4-FFF2-40B4-BE49-F238E27FC236}">
                <a16:creationId xmlns:a16="http://schemas.microsoft.com/office/drawing/2014/main" xmlns="" id="{86EB3238-0F52-4249-9422-A7EEB822215C}"/>
              </a:ext>
            </a:extLst>
          </p:cNvPr>
          <p:cNvPicPr/>
          <p:nvPr/>
        </p:nvPicPr>
        <p:blipFill rotWithShape="1">
          <a:blip r:embed="rId2">
            <a:extLst>
              <a:ext uri="{28A0092B-C50C-407E-A947-70E740481C1C}">
                <a14:useLocalDpi xmlns:a14="http://schemas.microsoft.com/office/drawing/2010/main" val="0"/>
              </a:ext>
            </a:extLst>
          </a:blip>
          <a:srcRect b="18027"/>
          <a:stretch/>
        </p:blipFill>
        <p:spPr>
          <a:xfrm>
            <a:off x="255514" y="395498"/>
            <a:ext cx="2065655" cy="979634"/>
          </a:xfrm>
          <a:prstGeom prst="rect">
            <a:avLst/>
          </a:prstGeom>
          <a:solidFill>
            <a:schemeClr val="tx2"/>
          </a:solidFill>
          <a:ln w="6350">
            <a:noFill/>
          </a:ln>
        </p:spPr>
      </p:pic>
    </p:spTree>
    <p:extLst>
      <p:ext uri="{BB962C8B-B14F-4D97-AF65-F5344CB8AC3E}">
        <p14:creationId xmlns:p14="http://schemas.microsoft.com/office/powerpoint/2010/main" val="418537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6ACAB-5264-4C72-AA2C-AAB4FEA528E5}"/>
              </a:ext>
            </a:extLst>
          </p:cNvPr>
          <p:cNvSpPr>
            <a:spLocks noGrp="1"/>
          </p:cNvSpPr>
          <p:nvPr>
            <p:ph type="title"/>
          </p:nvPr>
        </p:nvSpPr>
        <p:spPr>
          <a:xfrm>
            <a:off x="2338754" y="542359"/>
            <a:ext cx="6176595" cy="937654"/>
          </a:xfrm>
        </p:spPr>
        <p:txBody>
          <a:bodyPr/>
          <a:lstStyle/>
          <a:p>
            <a:r>
              <a:rPr lang="en-US" dirty="0"/>
              <a:t>Economic Development and Job Impacts</a:t>
            </a:r>
          </a:p>
        </p:txBody>
      </p:sp>
      <p:sp>
        <p:nvSpPr>
          <p:cNvPr id="3" name="Content Placeholder 2">
            <a:extLst>
              <a:ext uri="{FF2B5EF4-FFF2-40B4-BE49-F238E27FC236}">
                <a16:creationId xmlns:a16="http://schemas.microsoft.com/office/drawing/2014/main" xmlns="" id="{87967D8F-4AF7-48D2-ABE0-3147266569CA}"/>
              </a:ext>
            </a:extLst>
          </p:cNvPr>
          <p:cNvSpPr>
            <a:spLocks noGrp="1"/>
          </p:cNvSpPr>
          <p:nvPr>
            <p:ph idx="1"/>
          </p:nvPr>
        </p:nvSpPr>
        <p:spPr>
          <a:xfrm>
            <a:off x="628650" y="1690689"/>
            <a:ext cx="7886700" cy="4486274"/>
          </a:xfrm>
        </p:spPr>
        <p:txBody>
          <a:bodyPr/>
          <a:lstStyle/>
          <a:p>
            <a:pPr marL="0" indent="0">
              <a:lnSpc>
                <a:spcPct val="100000"/>
              </a:lnSpc>
              <a:spcBef>
                <a:spcPts val="1800"/>
              </a:spcBef>
              <a:buNone/>
            </a:pPr>
            <a:r>
              <a:rPr lang="en-US" dirty="0"/>
              <a:t>Job Impact estimates must be sound:</a:t>
            </a:r>
          </a:p>
          <a:p>
            <a:pPr marL="457200" lvl="1" indent="-285750"/>
            <a:r>
              <a:rPr lang="en-US" dirty="0"/>
              <a:t>Reflect the net impact, relative to supply-side options</a:t>
            </a:r>
          </a:p>
          <a:p>
            <a:pPr marL="457200" lvl="1" indent="-285750"/>
            <a:r>
              <a:rPr lang="en-US" dirty="0"/>
              <a:t>Be clear about boundaries (typically this means state impacts)</a:t>
            </a:r>
          </a:p>
          <a:p>
            <a:pPr marL="0" indent="0">
              <a:lnSpc>
                <a:spcPct val="100000"/>
              </a:lnSpc>
              <a:spcBef>
                <a:spcPts val="1200"/>
              </a:spcBef>
              <a:buNone/>
            </a:pPr>
            <a:r>
              <a:rPr lang="en-US" dirty="0"/>
              <a:t>Three types of job impacts:</a:t>
            </a:r>
          </a:p>
          <a:p>
            <a:pPr marL="685800" lvl="1" indent="-342900">
              <a:buFont typeface="+mj-lt"/>
              <a:buAutoNum type="alphaLcParenR"/>
            </a:pPr>
            <a:r>
              <a:rPr lang="en-US" dirty="0"/>
              <a:t>Implementation of EE measures</a:t>
            </a:r>
          </a:p>
          <a:p>
            <a:pPr marL="685800" lvl="1" indent="-342900">
              <a:buFont typeface="+mj-lt"/>
              <a:buAutoNum type="alphaLcParenR"/>
            </a:pPr>
            <a:r>
              <a:rPr lang="en-US" dirty="0"/>
              <a:t>Jobs created by supplying and supporting EE implementation</a:t>
            </a:r>
          </a:p>
          <a:p>
            <a:pPr marL="685800" lvl="1" indent="-342900">
              <a:buFont typeface="+mj-lt"/>
              <a:buAutoNum type="alphaLcParenR"/>
            </a:pPr>
            <a:r>
              <a:rPr lang="en-US" dirty="0"/>
              <a:t>Jobs created as a result of utility bill savings</a:t>
            </a:r>
          </a:p>
          <a:p>
            <a:pPr marL="0" indent="0">
              <a:lnSpc>
                <a:spcPct val="100000"/>
              </a:lnSpc>
              <a:spcBef>
                <a:spcPts val="1200"/>
              </a:spcBef>
              <a:buNone/>
            </a:pPr>
            <a:r>
              <a:rPr lang="en-US" dirty="0"/>
              <a:t>Whether to include job impacts is a policy decision.</a:t>
            </a:r>
          </a:p>
          <a:p>
            <a:pPr marL="0" indent="0">
              <a:lnSpc>
                <a:spcPct val="100000"/>
              </a:lnSpc>
              <a:spcBef>
                <a:spcPts val="1200"/>
              </a:spcBef>
              <a:buNone/>
            </a:pPr>
            <a:r>
              <a:rPr lang="en-US" dirty="0"/>
              <a:t>How to include job impacts is challenging:</a:t>
            </a:r>
          </a:p>
          <a:p>
            <a:pPr marL="457200" lvl="1" indent="-285750"/>
            <a:r>
              <a:rPr lang="en-US" dirty="0"/>
              <a:t>Potential for double counting</a:t>
            </a:r>
          </a:p>
          <a:p>
            <a:pPr marL="457200" lvl="1" indent="-285750"/>
            <a:r>
              <a:rPr lang="en-US" dirty="0"/>
              <a:t>Can the job dollars be added to the other dollars?</a:t>
            </a:r>
          </a:p>
          <a:p>
            <a:pPr marL="0" indent="0">
              <a:lnSpc>
                <a:spcPct val="100000"/>
              </a:lnSpc>
              <a:spcBef>
                <a:spcPts val="1200"/>
              </a:spcBef>
              <a:buNone/>
            </a:pPr>
            <a:r>
              <a:rPr lang="en-US" dirty="0"/>
              <a:t>Safest option is to present the job impact results alongside the other results.</a:t>
            </a:r>
          </a:p>
        </p:txBody>
      </p:sp>
      <p:sp>
        <p:nvSpPr>
          <p:cNvPr id="4" name="Slide Number Placeholder 3">
            <a:extLst>
              <a:ext uri="{FF2B5EF4-FFF2-40B4-BE49-F238E27FC236}">
                <a16:creationId xmlns:a16="http://schemas.microsoft.com/office/drawing/2014/main" xmlns="" id="{FE9CB42F-FB5A-4E52-ABFF-6654BFD6A342}"/>
              </a:ext>
            </a:extLst>
          </p:cNvPr>
          <p:cNvSpPr>
            <a:spLocks noGrp="1"/>
          </p:cNvSpPr>
          <p:nvPr>
            <p:ph type="sldNum" sz="quarter" idx="12"/>
          </p:nvPr>
        </p:nvSpPr>
        <p:spPr/>
        <p:txBody>
          <a:bodyPr/>
          <a:lstStyle/>
          <a:p>
            <a:r>
              <a:rPr lang="en-US"/>
              <a:t>Slide </a:t>
            </a:r>
            <a:fld id="{49428E3E-090C-411A-A663-16FA5027569F}" type="slidenum">
              <a:rPr lang="en-US" smtClean="0"/>
              <a:pPr/>
              <a:t>28</a:t>
            </a:fld>
            <a:endParaRPr lang="en-US" dirty="0"/>
          </a:p>
        </p:txBody>
      </p:sp>
      <p:pic>
        <p:nvPicPr>
          <p:cNvPr id="5" name="Picture 4">
            <a:extLst>
              <a:ext uri="{FF2B5EF4-FFF2-40B4-BE49-F238E27FC236}">
                <a16:creationId xmlns:a16="http://schemas.microsoft.com/office/drawing/2014/main" xmlns="" id="{6A6D8A73-8C46-44D7-BAE0-69875B705B62}"/>
              </a:ext>
            </a:extLst>
          </p:cNvPr>
          <p:cNvPicPr/>
          <p:nvPr/>
        </p:nvPicPr>
        <p:blipFill rotWithShape="1">
          <a:blip r:embed="rId2">
            <a:extLst>
              <a:ext uri="{28A0092B-C50C-407E-A947-70E740481C1C}">
                <a14:useLocalDpi xmlns:a14="http://schemas.microsoft.com/office/drawing/2010/main" val="0"/>
              </a:ext>
            </a:extLst>
          </a:blip>
          <a:srcRect b="18027"/>
          <a:stretch/>
        </p:blipFill>
        <p:spPr>
          <a:xfrm>
            <a:off x="273099" y="500379"/>
            <a:ext cx="2065655" cy="979634"/>
          </a:xfrm>
          <a:prstGeom prst="rect">
            <a:avLst/>
          </a:prstGeom>
          <a:solidFill>
            <a:schemeClr val="tx2"/>
          </a:solidFill>
          <a:ln w="6350">
            <a:noFill/>
          </a:ln>
        </p:spPr>
      </p:pic>
    </p:spTree>
    <p:extLst>
      <p:ext uri="{BB962C8B-B14F-4D97-AF65-F5344CB8AC3E}">
        <p14:creationId xmlns:p14="http://schemas.microsoft.com/office/powerpoint/2010/main" val="3362536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716" y="753035"/>
            <a:ext cx="6337634" cy="937654"/>
          </a:xfrm>
        </p:spPr>
        <p:txBody>
          <a:bodyPr/>
          <a:lstStyle/>
          <a:p>
            <a:r>
              <a:rPr lang="en-US" dirty="0"/>
              <a:t>Ensure Symmetry Across Benefits and Costs</a:t>
            </a:r>
          </a:p>
        </p:txBody>
      </p:sp>
      <p:sp>
        <p:nvSpPr>
          <p:cNvPr id="4" name="Content Placeholder 3"/>
          <p:cNvSpPr>
            <a:spLocks noGrp="1"/>
          </p:cNvSpPr>
          <p:nvPr>
            <p:ph idx="1"/>
          </p:nvPr>
        </p:nvSpPr>
        <p:spPr>
          <a:xfrm>
            <a:off x="428625" y="1825625"/>
            <a:ext cx="8210550" cy="4667250"/>
          </a:xfrm>
        </p:spPr>
        <p:txBody>
          <a:bodyPr>
            <a:normAutofit/>
          </a:bodyPr>
          <a:lstStyle/>
          <a:p>
            <a:pPr>
              <a:lnSpc>
                <a:spcPct val="100000"/>
              </a:lnSpc>
              <a:spcBef>
                <a:spcPts val="300"/>
              </a:spcBef>
              <a:spcAft>
                <a:spcPts val="300"/>
              </a:spcAft>
            </a:pPr>
            <a:r>
              <a:rPr lang="en-US" sz="2000" dirty="0"/>
              <a:t>Ensure that the test includes costs and benefits symmetrically</a:t>
            </a:r>
          </a:p>
          <a:p>
            <a:pPr lvl="1">
              <a:lnSpc>
                <a:spcPct val="100000"/>
              </a:lnSpc>
              <a:spcBef>
                <a:spcPts val="300"/>
              </a:spcBef>
              <a:spcAft>
                <a:spcPts val="300"/>
              </a:spcAft>
            </a:pPr>
            <a:r>
              <a:rPr lang="en-US" dirty="0"/>
              <a:t>If category of cost is included, corresponding benefits should be too</a:t>
            </a:r>
          </a:p>
          <a:p>
            <a:pPr marL="342900" lvl="1" indent="0">
              <a:lnSpc>
                <a:spcPct val="100000"/>
              </a:lnSpc>
              <a:spcAft>
                <a:spcPts val="600"/>
              </a:spcAft>
              <a:buNone/>
            </a:pPr>
            <a:r>
              <a:rPr lang="en-US" dirty="0"/>
              <a:t>(e.g., if participant costs included, participant benefits should also be included)</a:t>
            </a:r>
          </a:p>
          <a:p>
            <a:pPr>
              <a:lnSpc>
                <a:spcPct val="100000"/>
              </a:lnSpc>
              <a:spcBef>
                <a:spcPts val="600"/>
              </a:spcBef>
              <a:spcAft>
                <a:spcPts val="300"/>
              </a:spcAft>
            </a:pPr>
            <a:r>
              <a:rPr lang="en-US" sz="2000" dirty="0"/>
              <a:t>Symmetry is necessary to avoid bias:</a:t>
            </a:r>
          </a:p>
          <a:p>
            <a:pPr lvl="1">
              <a:lnSpc>
                <a:spcPct val="100000"/>
              </a:lnSpc>
              <a:spcBef>
                <a:spcPts val="300"/>
              </a:spcBef>
              <a:spcAft>
                <a:spcPts val="300"/>
              </a:spcAft>
            </a:pPr>
            <a:r>
              <a:rPr lang="en-US" dirty="0"/>
              <a:t>If some costs excluded, the framework will be biased in favor of EE; </a:t>
            </a:r>
          </a:p>
          <a:p>
            <a:pPr lvl="1">
              <a:lnSpc>
                <a:spcPct val="100000"/>
              </a:lnSpc>
              <a:spcBef>
                <a:spcPts val="300"/>
              </a:spcBef>
              <a:spcAft>
                <a:spcPts val="300"/>
              </a:spcAft>
            </a:pPr>
            <a:r>
              <a:rPr lang="en-US" dirty="0"/>
              <a:t>If some benefits excluded, the framework will be biased against EE.</a:t>
            </a:r>
          </a:p>
          <a:p>
            <a:pPr lvl="1">
              <a:lnSpc>
                <a:spcPct val="100000"/>
              </a:lnSpc>
              <a:spcBef>
                <a:spcPts val="300"/>
              </a:spcBef>
              <a:spcAft>
                <a:spcPts val="300"/>
              </a:spcAft>
            </a:pPr>
            <a:r>
              <a:rPr lang="en-US" dirty="0"/>
              <a:t>Bias in either direction can result in misallocation of resources (over or under investment)</a:t>
            </a:r>
          </a:p>
          <a:p>
            <a:pPr lvl="2">
              <a:lnSpc>
                <a:spcPct val="100000"/>
              </a:lnSpc>
              <a:spcBef>
                <a:spcPts val="300"/>
              </a:spcBef>
              <a:spcAft>
                <a:spcPts val="300"/>
              </a:spcAft>
            </a:pPr>
            <a:r>
              <a:rPr lang="en-US" sz="1600" dirty="0"/>
              <a:t>higher than necessary costs to meet energy needs</a:t>
            </a:r>
          </a:p>
          <a:p>
            <a:pPr lvl="2">
              <a:lnSpc>
                <a:spcPct val="100000"/>
              </a:lnSpc>
              <a:spcBef>
                <a:spcPts val="300"/>
              </a:spcBef>
              <a:spcAft>
                <a:spcPts val="300"/>
              </a:spcAft>
            </a:pPr>
            <a:r>
              <a:rPr lang="en-US" sz="1600" dirty="0"/>
              <a:t>too little or too much investment in actions to achieve jurisdiction's energy related policies goals</a:t>
            </a:r>
          </a:p>
        </p:txBody>
      </p:sp>
      <p:sp>
        <p:nvSpPr>
          <p:cNvPr id="2" name="Slide Number Placeholder 1"/>
          <p:cNvSpPr>
            <a:spLocks noGrp="1"/>
          </p:cNvSpPr>
          <p:nvPr>
            <p:ph type="sldNum" sz="quarter" idx="12"/>
          </p:nvPr>
        </p:nvSpPr>
        <p:spPr/>
        <p:txBody>
          <a:bodyPr/>
          <a:lstStyle/>
          <a:p>
            <a:fld id="{1B79225A-044F-47AC-A466-ADAA88F41AF1}" type="slidenum">
              <a:rPr lang="en-US" sz="1100" smtClean="0"/>
              <a:pPr/>
              <a:t>29</a:t>
            </a:fld>
            <a:endParaRPr lang="en-US" sz="11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897" t="2431" r="-1" b="23095"/>
          <a:stretch/>
        </p:blipFill>
        <p:spPr bwMode="auto">
          <a:xfrm>
            <a:off x="261921" y="768986"/>
            <a:ext cx="1915795" cy="921703"/>
          </a:xfrm>
          <a:prstGeom prst="rect">
            <a:avLst/>
          </a:prstGeom>
          <a:solidFill>
            <a:schemeClr val="tx2"/>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09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66456394"/>
              </p:ext>
            </p:extLst>
          </p:nvPr>
        </p:nvGraphicFramePr>
        <p:xfrm>
          <a:off x="548768" y="1424066"/>
          <a:ext cx="7988862" cy="47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p:cNvSpPr txBox="1">
            <a:spLocks/>
          </p:cNvSpPr>
          <p:nvPr/>
        </p:nvSpPr>
        <p:spPr>
          <a:xfrm>
            <a:off x="428399" y="421001"/>
            <a:ext cx="8229600" cy="9220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3600" b="1" kern="1200" dirty="0">
                <a:solidFill>
                  <a:srgbClr val="2A498B"/>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NSPM - BACKGROUND</a:t>
            </a:r>
          </a:p>
        </p:txBody>
      </p:sp>
      <p:sp>
        <p:nvSpPr>
          <p:cNvPr id="5" name="Footer Placeholder 4"/>
          <p:cNvSpPr txBox="1">
            <a:spLocks/>
          </p:cNvSpPr>
          <p:nvPr/>
        </p:nvSpPr>
        <p:spPr>
          <a:xfrm>
            <a:off x="0" y="649287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Standard Practice Manual </a:t>
            </a:r>
          </a:p>
        </p:txBody>
      </p:sp>
      <p:sp>
        <p:nvSpPr>
          <p:cNvPr id="6" name="Slide Number Placeholder 5">
            <a:extLst>
              <a:ext uri="{FF2B5EF4-FFF2-40B4-BE49-F238E27FC236}">
                <a16:creationId xmlns:a16="http://schemas.microsoft.com/office/drawing/2014/main" xmlns="" id="{195AFFB8-EF6E-49D5-80B3-862CF8763AEB}"/>
              </a:ext>
            </a:extLst>
          </p:cNvPr>
          <p:cNvSpPr>
            <a:spLocks noGrp="1"/>
          </p:cNvSpPr>
          <p:nvPr>
            <p:ph type="sldNum" sz="quarter" idx="12"/>
          </p:nvPr>
        </p:nvSpPr>
        <p:spPr/>
        <p:txBody>
          <a:bodyPr/>
          <a:lstStyle/>
          <a:p>
            <a:fld id="{49428E3E-090C-411A-A663-16FA5027569F}" type="slidenum">
              <a:rPr lang="en-US" smtClean="0"/>
              <a:t>3</a:t>
            </a:fld>
            <a:endParaRPr lang="en-US" dirty="0"/>
          </a:p>
        </p:txBody>
      </p:sp>
    </p:spTree>
    <p:extLst>
      <p:ext uri="{BB962C8B-B14F-4D97-AF65-F5344CB8AC3E}">
        <p14:creationId xmlns:p14="http://schemas.microsoft.com/office/powerpoint/2010/main" val="411611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531" y="753035"/>
            <a:ext cx="5841818" cy="937654"/>
          </a:xfrm>
        </p:spPr>
        <p:txBody>
          <a:bodyPr>
            <a:normAutofit/>
          </a:bodyPr>
          <a:lstStyle/>
          <a:p>
            <a:r>
              <a:rPr lang="en-US" dirty="0"/>
              <a:t>Conduct Incremental, Forward Looking and Long-Term Analysis</a:t>
            </a:r>
          </a:p>
        </p:txBody>
      </p:sp>
      <p:sp>
        <p:nvSpPr>
          <p:cNvPr id="3" name="Content Placeholder 2"/>
          <p:cNvSpPr>
            <a:spLocks noGrp="1"/>
          </p:cNvSpPr>
          <p:nvPr>
            <p:ph idx="1"/>
          </p:nvPr>
        </p:nvSpPr>
        <p:spPr>
          <a:xfrm>
            <a:off x="628650" y="1825625"/>
            <a:ext cx="8181242" cy="4351338"/>
          </a:xfrm>
        </p:spPr>
        <p:txBody>
          <a:bodyPr/>
          <a:lstStyle/>
          <a:p>
            <a:endParaRPr lang="en-US" dirty="0"/>
          </a:p>
          <a:p>
            <a:r>
              <a:rPr lang="en-US" sz="2200" dirty="0"/>
              <a:t>Incremental: What would have occurred relative to baseline.</a:t>
            </a:r>
          </a:p>
          <a:p>
            <a:pPr lvl="2"/>
            <a:r>
              <a:rPr lang="en-US" sz="2000" dirty="0"/>
              <a:t>Has implications for avoided costs.</a:t>
            </a:r>
          </a:p>
          <a:p>
            <a:pPr marL="342900" lvl="1" indent="0">
              <a:buNone/>
            </a:pPr>
            <a:endParaRPr lang="en-US" sz="2000" dirty="0"/>
          </a:p>
          <a:p>
            <a:r>
              <a:rPr lang="en-US" sz="2200" dirty="0"/>
              <a:t>Forward looking: Sunk costs and benefits are not relevant to cost-effectiveness analysis.</a:t>
            </a:r>
          </a:p>
          <a:p>
            <a:pPr lvl="2"/>
            <a:r>
              <a:rPr lang="en-US" sz="1800" dirty="0"/>
              <a:t>Has implications regarding the Rate Impact Measure (RIM) test.</a:t>
            </a:r>
          </a:p>
          <a:p>
            <a:pPr marL="342900" lvl="1" indent="0">
              <a:buNone/>
            </a:pPr>
            <a:endParaRPr lang="en-US" sz="2000" dirty="0"/>
          </a:p>
          <a:p>
            <a:r>
              <a:rPr lang="en-US" sz="2200" dirty="0"/>
              <a:t>Long-term: Analysis should capture full remaining lifecycle costs and benefits.</a:t>
            </a:r>
          </a:p>
          <a:p>
            <a:pPr lvl="2"/>
            <a:r>
              <a:rPr lang="en-US" sz="2000" dirty="0"/>
              <a:t>Has implications for the length of the study period.</a:t>
            </a:r>
          </a:p>
          <a:p>
            <a:endParaRPr lang="en-US" dirty="0"/>
          </a:p>
        </p:txBody>
      </p:sp>
      <p:sp>
        <p:nvSpPr>
          <p:cNvPr id="4" name="Slide Number Placeholder 3"/>
          <p:cNvSpPr>
            <a:spLocks noGrp="1"/>
          </p:cNvSpPr>
          <p:nvPr>
            <p:ph type="sldNum" sz="quarter" idx="12"/>
          </p:nvPr>
        </p:nvSpPr>
        <p:spPr/>
        <p:txBody>
          <a:bodyPr/>
          <a:lstStyle/>
          <a:p>
            <a:fld id="{49428E3E-090C-411A-A663-16FA5027569F}" type="slidenum">
              <a:rPr lang="en-US" smtClean="0"/>
              <a:pPr/>
              <a:t>30</a:t>
            </a:fld>
            <a:endParaRPr lang="en-US" dirty="0"/>
          </a:p>
        </p:txBody>
      </p:sp>
      <p:pic>
        <p:nvPicPr>
          <p:cNvPr id="5" name="Picture 4">
            <a:extLst>
              <a:ext uri="{FF2B5EF4-FFF2-40B4-BE49-F238E27FC236}">
                <a16:creationId xmlns:a16="http://schemas.microsoft.com/office/drawing/2014/main" xmlns="" id="{6A10F295-CD22-4C16-96B5-9130D9A14DC6}"/>
              </a:ext>
            </a:extLst>
          </p:cNvPr>
          <p:cNvPicPr/>
          <p:nvPr/>
        </p:nvPicPr>
        <p:blipFill rotWithShape="1">
          <a:blip r:embed="rId2">
            <a:extLst>
              <a:ext uri="{28A0092B-C50C-407E-A947-70E740481C1C}">
                <a14:useLocalDpi xmlns:a14="http://schemas.microsoft.com/office/drawing/2010/main" val="0"/>
              </a:ext>
            </a:extLst>
          </a:blip>
          <a:srcRect b="15798"/>
          <a:stretch/>
        </p:blipFill>
        <p:spPr>
          <a:xfrm>
            <a:off x="480625" y="665711"/>
            <a:ext cx="2065655" cy="1024978"/>
          </a:xfrm>
          <a:prstGeom prst="rect">
            <a:avLst/>
          </a:prstGeom>
          <a:solidFill>
            <a:schemeClr val="tx2"/>
          </a:solidFill>
          <a:ln w="6350">
            <a:noFill/>
          </a:ln>
        </p:spPr>
      </p:pic>
    </p:spTree>
    <p:extLst>
      <p:ext uri="{BB962C8B-B14F-4D97-AF65-F5344CB8AC3E}">
        <p14:creationId xmlns:p14="http://schemas.microsoft.com/office/powerpoint/2010/main" val="4260178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1860" y="665710"/>
            <a:ext cx="6137910" cy="937654"/>
          </a:xfrm>
        </p:spPr>
        <p:txBody>
          <a:bodyPr>
            <a:normAutofit/>
          </a:bodyPr>
          <a:lstStyle/>
          <a:p>
            <a:r>
              <a:rPr lang="en-US" dirty="0"/>
              <a:t>Limitations of the Rate Impact Measure Test</a:t>
            </a:r>
          </a:p>
        </p:txBody>
      </p:sp>
      <p:sp>
        <p:nvSpPr>
          <p:cNvPr id="4" name="Content Placeholder 3"/>
          <p:cNvSpPr>
            <a:spLocks noGrp="1"/>
          </p:cNvSpPr>
          <p:nvPr>
            <p:ph idx="1"/>
          </p:nvPr>
        </p:nvSpPr>
        <p:spPr>
          <a:xfrm>
            <a:off x="628650" y="1690690"/>
            <a:ext cx="7886700" cy="4710110"/>
          </a:xfrm>
        </p:spPr>
        <p:txBody>
          <a:bodyPr>
            <a:normAutofit/>
          </a:bodyPr>
          <a:lstStyle/>
          <a:p>
            <a:pPr>
              <a:lnSpc>
                <a:spcPct val="100000"/>
              </a:lnSpc>
              <a:spcAft>
                <a:spcPts val="1200"/>
              </a:spcAft>
            </a:pPr>
            <a:r>
              <a:rPr lang="en-US" dirty="0"/>
              <a:t>The RIM Test not appropriate for cost-effectiveness analyses:</a:t>
            </a:r>
          </a:p>
          <a:p>
            <a:pPr marL="571500" lvl="1" indent="-228600">
              <a:lnSpc>
                <a:spcPct val="100000"/>
              </a:lnSpc>
              <a:spcAft>
                <a:spcPts val="1200"/>
              </a:spcAft>
              <a:buFont typeface="Courier New" panose="02070309020205020404" pitchFamily="49" charset="0"/>
              <a:buChar char="o"/>
            </a:pPr>
            <a:r>
              <a:rPr lang="en-US" dirty="0"/>
              <a:t>Is inconsistent with economic theory. The RIM test includes sunk costs, which should not be used for choosing new investments</a:t>
            </a:r>
          </a:p>
          <a:p>
            <a:pPr marL="571500" lvl="1" indent="-228600">
              <a:lnSpc>
                <a:spcPct val="100000"/>
              </a:lnSpc>
              <a:spcAft>
                <a:spcPts val="1200"/>
              </a:spcAft>
              <a:buFont typeface="Courier New" panose="02070309020205020404" pitchFamily="49" charset="0"/>
              <a:buChar char="o"/>
            </a:pPr>
            <a:r>
              <a:rPr lang="en-US" dirty="0"/>
              <a:t>Does not provide meaningful information about the magnitude of rate impacts, or customer equity</a:t>
            </a:r>
          </a:p>
          <a:p>
            <a:pPr marL="571500" lvl="1" indent="-228600">
              <a:lnSpc>
                <a:spcPct val="100000"/>
              </a:lnSpc>
              <a:spcAft>
                <a:spcPts val="1200"/>
              </a:spcAft>
              <a:buFont typeface="Courier New" panose="02070309020205020404" pitchFamily="49" charset="0"/>
              <a:buChar char="o"/>
            </a:pPr>
            <a:r>
              <a:rPr lang="en-US" dirty="0"/>
              <a:t>Will not result in lowest costs to customers</a:t>
            </a:r>
          </a:p>
          <a:p>
            <a:pPr marL="571500" lvl="1" indent="-228600">
              <a:lnSpc>
                <a:spcPct val="100000"/>
              </a:lnSpc>
              <a:spcAft>
                <a:spcPts val="1200"/>
              </a:spcAft>
              <a:buFont typeface="Courier New" panose="02070309020205020404" pitchFamily="49" charset="0"/>
              <a:buChar char="o"/>
            </a:pPr>
            <a:r>
              <a:rPr lang="en-US" dirty="0"/>
              <a:t>Can lead to perverse outcomes, where large benefits are rejected to avoid de </a:t>
            </a:r>
            <a:r>
              <a:rPr lang="en-US" dirty="0" err="1"/>
              <a:t>minimus</a:t>
            </a:r>
            <a:r>
              <a:rPr lang="en-US" dirty="0"/>
              <a:t> rate impacts</a:t>
            </a:r>
          </a:p>
          <a:p>
            <a:pPr marL="571500" lvl="1" indent="-228600">
              <a:lnSpc>
                <a:spcPct val="100000"/>
              </a:lnSpc>
              <a:spcAft>
                <a:spcPts val="1200"/>
              </a:spcAft>
              <a:buFont typeface="Courier New" panose="02070309020205020404" pitchFamily="49" charset="0"/>
              <a:buChar char="o"/>
            </a:pPr>
            <a:r>
              <a:rPr lang="en-US" dirty="0"/>
              <a:t>Can be misleading. Results suggest that customers will be exposed to new costs, which is not true</a:t>
            </a:r>
          </a:p>
          <a:p>
            <a:pPr>
              <a:lnSpc>
                <a:spcPct val="100000"/>
              </a:lnSpc>
              <a:spcAft>
                <a:spcPts val="1200"/>
              </a:spcAft>
            </a:pPr>
            <a:r>
              <a:rPr lang="en-US" dirty="0"/>
              <a:t>Other approaches should be used to assess rate and equity issues.</a:t>
            </a:r>
          </a:p>
        </p:txBody>
      </p:sp>
      <p:sp>
        <p:nvSpPr>
          <p:cNvPr id="2" name="Slide Number Placeholder 1"/>
          <p:cNvSpPr>
            <a:spLocks noGrp="1"/>
          </p:cNvSpPr>
          <p:nvPr>
            <p:ph type="sldNum" sz="quarter" idx="12"/>
          </p:nvPr>
        </p:nvSpPr>
        <p:spPr/>
        <p:txBody>
          <a:bodyPr/>
          <a:lstStyle/>
          <a:p>
            <a:r>
              <a:rPr lang="en-US"/>
              <a:t>Slide </a:t>
            </a:r>
            <a:fld id="{1B79225A-044F-47AC-A466-ADAA88F41AF1}" type="slidenum">
              <a:rPr lang="en-US" smtClean="0"/>
              <a:pPr/>
              <a:t>31</a:t>
            </a:fld>
            <a:endParaRPr lang="en-US" dirty="0"/>
          </a:p>
        </p:txBody>
      </p:sp>
      <p:pic>
        <p:nvPicPr>
          <p:cNvPr id="6" name="Picture 5">
            <a:extLst>
              <a:ext uri="{FF2B5EF4-FFF2-40B4-BE49-F238E27FC236}">
                <a16:creationId xmlns:a16="http://schemas.microsoft.com/office/drawing/2014/main" xmlns="" id="{6A10F295-CD22-4C16-96B5-9130D9A14DC6}"/>
              </a:ext>
            </a:extLst>
          </p:cNvPr>
          <p:cNvPicPr/>
          <p:nvPr/>
        </p:nvPicPr>
        <p:blipFill rotWithShape="1">
          <a:blip r:embed="rId2">
            <a:extLst>
              <a:ext uri="{28A0092B-C50C-407E-A947-70E740481C1C}">
                <a14:useLocalDpi xmlns:a14="http://schemas.microsoft.com/office/drawing/2010/main" val="0"/>
              </a:ext>
            </a:extLst>
          </a:blip>
          <a:srcRect b="15798"/>
          <a:stretch/>
        </p:blipFill>
        <p:spPr>
          <a:xfrm>
            <a:off x="394366" y="665710"/>
            <a:ext cx="2065655" cy="1024978"/>
          </a:xfrm>
          <a:prstGeom prst="rect">
            <a:avLst/>
          </a:prstGeom>
          <a:solidFill>
            <a:schemeClr val="tx2"/>
          </a:solidFill>
          <a:ln w="6350">
            <a:noFill/>
          </a:ln>
        </p:spPr>
      </p:pic>
    </p:spTree>
    <p:extLst>
      <p:ext uri="{BB962C8B-B14F-4D97-AF65-F5344CB8AC3E}">
        <p14:creationId xmlns:p14="http://schemas.microsoft.com/office/powerpoint/2010/main" val="756548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9877" y="638249"/>
            <a:ext cx="6024698" cy="937654"/>
          </a:xfrm>
        </p:spPr>
        <p:txBody>
          <a:bodyPr>
            <a:normAutofit/>
          </a:bodyPr>
          <a:lstStyle/>
          <a:p>
            <a:r>
              <a:rPr lang="en-US" dirty="0"/>
              <a:t>Better Options for Assessing Rate Impacts</a:t>
            </a:r>
          </a:p>
        </p:txBody>
      </p:sp>
      <p:sp>
        <p:nvSpPr>
          <p:cNvPr id="4" name="Content Placeholder 3"/>
          <p:cNvSpPr>
            <a:spLocks noGrp="1"/>
          </p:cNvSpPr>
          <p:nvPr>
            <p:ph idx="1"/>
          </p:nvPr>
        </p:nvSpPr>
        <p:spPr>
          <a:xfrm>
            <a:off x="741285" y="5091810"/>
            <a:ext cx="7967285" cy="69531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en-US" dirty="0">
                <a:solidFill>
                  <a:schemeClr val="accent1">
                    <a:lumMod val="50000"/>
                  </a:schemeClr>
                </a:solidFill>
              </a:rPr>
              <a:t>Participation impacts are also key to understanding the extent to which energy efficiency resources are being adopted over time.</a:t>
            </a:r>
          </a:p>
        </p:txBody>
      </p:sp>
      <p:sp>
        <p:nvSpPr>
          <p:cNvPr id="2" name="Slide Number Placeholder 1"/>
          <p:cNvSpPr>
            <a:spLocks noGrp="1"/>
          </p:cNvSpPr>
          <p:nvPr>
            <p:ph type="sldNum" sz="quarter" idx="12"/>
          </p:nvPr>
        </p:nvSpPr>
        <p:spPr/>
        <p:txBody>
          <a:bodyPr/>
          <a:lstStyle/>
          <a:p>
            <a:r>
              <a:rPr lang="en-US" dirty="0"/>
              <a:t>Slide </a:t>
            </a:r>
            <a:fld id="{1B79225A-044F-47AC-A466-ADAA88F41AF1}" type="slidenum">
              <a:rPr lang="en-US" smtClean="0"/>
              <a:pPr/>
              <a:t>32</a:t>
            </a:fld>
            <a:endParaRPr lang="en-US" dirty="0"/>
          </a:p>
        </p:txBody>
      </p:sp>
      <p:sp>
        <p:nvSpPr>
          <p:cNvPr id="7" name="Rectangle: Rounded Corners 6"/>
          <p:cNvSpPr/>
          <p:nvPr/>
        </p:nvSpPr>
        <p:spPr>
          <a:xfrm>
            <a:off x="741285" y="1619668"/>
            <a:ext cx="7967285" cy="71508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solidFill>
                  <a:schemeClr val="accent1">
                    <a:lumMod val="50000"/>
                  </a:schemeClr>
                </a:solidFill>
              </a:rPr>
              <a:t>A thorough understanding of rate impacts requires a comprehensive analysis of three important factors:</a:t>
            </a:r>
          </a:p>
        </p:txBody>
      </p:sp>
      <p:sp>
        <p:nvSpPr>
          <p:cNvPr id="8" name="Rectangle 7"/>
          <p:cNvSpPr/>
          <p:nvPr/>
        </p:nvSpPr>
        <p:spPr>
          <a:xfrm>
            <a:off x="741285" y="2417315"/>
            <a:ext cx="7774064" cy="167225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lvl="1" indent="-285750">
              <a:spcAft>
                <a:spcPts val="400"/>
              </a:spcAft>
              <a:buFont typeface="Arial" panose="020B0604020202020204" pitchFamily="34" charset="0"/>
              <a:buChar char="•"/>
            </a:pPr>
            <a:r>
              <a:rPr lang="en-US" sz="1600" dirty="0">
                <a:solidFill>
                  <a:schemeClr val="accent1">
                    <a:lumMod val="75000"/>
                  </a:schemeClr>
                </a:solidFill>
              </a:rPr>
              <a:t>Rate impacts, to provide an indication of the extent to which rates for all customers might increase. </a:t>
            </a:r>
          </a:p>
          <a:p>
            <a:pPr marL="285750" lvl="1" indent="-285750">
              <a:spcAft>
                <a:spcPts val="400"/>
              </a:spcAft>
              <a:buFont typeface="Arial" panose="020B0604020202020204" pitchFamily="34" charset="0"/>
              <a:buChar char="•"/>
            </a:pPr>
            <a:r>
              <a:rPr lang="en-US" sz="1600" dirty="0">
                <a:solidFill>
                  <a:schemeClr val="accent1">
                    <a:lumMod val="75000"/>
                  </a:schemeClr>
                </a:solidFill>
              </a:rPr>
              <a:t>Bill impacts, to provide an indication of the extent to which customer bills might be reduced for those customers that install distributed energy resources. </a:t>
            </a:r>
          </a:p>
          <a:p>
            <a:pPr marL="285750" lvl="1" indent="-285750">
              <a:spcAft>
                <a:spcPts val="400"/>
              </a:spcAft>
              <a:buFont typeface="Arial" panose="020B0604020202020204" pitchFamily="34" charset="0"/>
              <a:buChar char="•"/>
            </a:pPr>
            <a:r>
              <a:rPr lang="en-US" sz="1600" dirty="0">
                <a:solidFill>
                  <a:schemeClr val="accent1">
                    <a:lumMod val="75000"/>
                  </a:schemeClr>
                </a:solidFill>
              </a:rPr>
              <a:t>Participation impacts, to provide an indication of the portion of customers that will experience bill reductions or bill increases. </a:t>
            </a:r>
          </a:p>
        </p:txBody>
      </p:sp>
      <p:sp>
        <p:nvSpPr>
          <p:cNvPr id="9" name="Rectangle: Rounded Corners 8"/>
          <p:cNvSpPr/>
          <p:nvPr/>
        </p:nvSpPr>
        <p:spPr>
          <a:xfrm>
            <a:off x="741285" y="4145675"/>
            <a:ext cx="7967286" cy="71508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solidFill>
                  <a:schemeClr val="accent1">
                    <a:lumMod val="50000"/>
                  </a:schemeClr>
                </a:solidFill>
              </a:rPr>
              <a:t>Taken together, these three factors indicate the extent to which customers will benefit from energy efficiency resources.</a:t>
            </a:r>
          </a:p>
        </p:txBody>
      </p:sp>
      <p:pic>
        <p:nvPicPr>
          <p:cNvPr id="11" name="Picture 10">
            <a:extLst>
              <a:ext uri="{FF2B5EF4-FFF2-40B4-BE49-F238E27FC236}">
                <a16:creationId xmlns:a16="http://schemas.microsoft.com/office/drawing/2014/main" xmlns="" id="{6A10F295-CD22-4C16-96B5-9130D9A14DC6}"/>
              </a:ext>
            </a:extLst>
          </p:cNvPr>
          <p:cNvPicPr/>
          <p:nvPr/>
        </p:nvPicPr>
        <p:blipFill rotWithShape="1">
          <a:blip r:embed="rId2">
            <a:extLst>
              <a:ext uri="{28A0092B-C50C-407E-A947-70E740481C1C}">
                <a14:useLocalDpi xmlns:a14="http://schemas.microsoft.com/office/drawing/2010/main" val="0"/>
              </a:ext>
            </a:extLst>
          </a:blip>
          <a:srcRect b="15798"/>
          <a:stretch/>
        </p:blipFill>
        <p:spPr>
          <a:xfrm>
            <a:off x="341288" y="594690"/>
            <a:ext cx="2065655" cy="1024978"/>
          </a:xfrm>
          <a:prstGeom prst="rect">
            <a:avLst/>
          </a:prstGeom>
          <a:solidFill>
            <a:schemeClr val="tx2"/>
          </a:solidFill>
          <a:ln w="6350">
            <a:noFill/>
          </a:ln>
        </p:spPr>
      </p:pic>
    </p:spTree>
    <p:extLst>
      <p:ext uri="{BB962C8B-B14F-4D97-AF65-F5344CB8AC3E}">
        <p14:creationId xmlns:p14="http://schemas.microsoft.com/office/powerpoint/2010/main" val="185810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9EBB4-625B-484A-BB29-C7297543DFB6}"/>
              </a:ext>
            </a:extLst>
          </p:cNvPr>
          <p:cNvSpPr>
            <a:spLocks noGrp="1"/>
          </p:cNvSpPr>
          <p:nvPr>
            <p:ph type="title"/>
          </p:nvPr>
        </p:nvSpPr>
        <p:spPr>
          <a:xfrm>
            <a:off x="2406942" y="753035"/>
            <a:ext cx="6491398" cy="937654"/>
          </a:xfrm>
        </p:spPr>
        <p:txBody>
          <a:bodyPr/>
          <a:lstStyle/>
          <a:p>
            <a:r>
              <a:rPr lang="en-US" dirty="0"/>
              <a:t>Example Bill Impact Analysis – Rhode Island</a:t>
            </a:r>
          </a:p>
        </p:txBody>
      </p:sp>
      <p:pic>
        <p:nvPicPr>
          <p:cNvPr id="5" name="Content Placeholder 4">
            <a:extLst>
              <a:ext uri="{FF2B5EF4-FFF2-40B4-BE49-F238E27FC236}">
                <a16:creationId xmlns:a16="http://schemas.microsoft.com/office/drawing/2014/main" xmlns="" id="{17FFDEE2-5F7F-4CD8-9613-163C76122863}"/>
              </a:ext>
            </a:extLst>
          </p:cNvPr>
          <p:cNvPicPr>
            <a:picLocks noGrp="1" noChangeAspect="1"/>
          </p:cNvPicPr>
          <p:nvPr>
            <p:ph idx="1"/>
          </p:nvPr>
        </p:nvPicPr>
        <p:blipFill>
          <a:blip r:embed="rId2"/>
          <a:stretch>
            <a:fillRect/>
          </a:stretch>
        </p:blipFill>
        <p:spPr>
          <a:xfrm>
            <a:off x="628650" y="1598063"/>
            <a:ext cx="7667026" cy="2133600"/>
          </a:xfrm>
          <a:prstGeom prst="rect">
            <a:avLst/>
          </a:prstGeom>
        </p:spPr>
      </p:pic>
      <p:sp>
        <p:nvSpPr>
          <p:cNvPr id="4" name="Slide Number Placeholder 3">
            <a:extLst>
              <a:ext uri="{FF2B5EF4-FFF2-40B4-BE49-F238E27FC236}">
                <a16:creationId xmlns:a16="http://schemas.microsoft.com/office/drawing/2014/main" xmlns="" id="{7006E408-269C-46A9-B727-A7A3D5106F84}"/>
              </a:ext>
            </a:extLst>
          </p:cNvPr>
          <p:cNvSpPr>
            <a:spLocks noGrp="1"/>
          </p:cNvSpPr>
          <p:nvPr>
            <p:ph type="sldNum" sz="quarter" idx="12"/>
          </p:nvPr>
        </p:nvSpPr>
        <p:spPr/>
        <p:txBody>
          <a:bodyPr/>
          <a:lstStyle/>
          <a:p>
            <a:r>
              <a:rPr lang="en-US"/>
              <a:t>Slide </a:t>
            </a:r>
            <a:fld id="{49428E3E-090C-411A-A663-16FA5027569F}" type="slidenum">
              <a:rPr lang="en-US" smtClean="0"/>
              <a:pPr/>
              <a:t>33</a:t>
            </a:fld>
            <a:endParaRPr lang="en-US" dirty="0"/>
          </a:p>
        </p:txBody>
      </p:sp>
      <p:pic>
        <p:nvPicPr>
          <p:cNvPr id="6" name="Picture 5">
            <a:extLst>
              <a:ext uri="{FF2B5EF4-FFF2-40B4-BE49-F238E27FC236}">
                <a16:creationId xmlns:a16="http://schemas.microsoft.com/office/drawing/2014/main" xmlns="" id="{8B6C45D5-27E8-4AD0-A349-7F1585A5A4F9}"/>
              </a:ext>
            </a:extLst>
          </p:cNvPr>
          <p:cNvPicPr>
            <a:picLocks noChangeAspect="1"/>
          </p:cNvPicPr>
          <p:nvPr/>
        </p:nvPicPr>
        <p:blipFill>
          <a:blip r:embed="rId3"/>
          <a:stretch>
            <a:fillRect/>
          </a:stretch>
        </p:blipFill>
        <p:spPr>
          <a:xfrm>
            <a:off x="527100" y="3905891"/>
            <a:ext cx="7768576" cy="2349500"/>
          </a:xfrm>
          <a:prstGeom prst="rect">
            <a:avLst/>
          </a:prstGeom>
        </p:spPr>
      </p:pic>
      <p:pic>
        <p:nvPicPr>
          <p:cNvPr id="7" name="Picture 6">
            <a:extLst>
              <a:ext uri="{FF2B5EF4-FFF2-40B4-BE49-F238E27FC236}">
                <a16:creationId xmlns:a16="http://schemas.microsoft.com/office/drawing/2014/main" xmlns="" id="{002DC283-9E6E-42FD-8F49-F3C85775A25E}"/>
              </a:ext>
            </a:extLst>
          </p:cNvPr>
          <p:cNvPicPr/>
          <p:nvPr/>
        </p:nvPicPr>
        <p:blipFill rotWithShape="1">
          <a:blip r:embed="rId4">
            <a:extLst>
              <a:ext uri="{28A0092B-C50C-407E-A947-70E740481C1C}">
                <a14:useLocalDpi xmlns:a14="http://schemas.microsoft.com/office/drawing/2010/main" val="0"/>
              </a:ext>
            </a:extLst>
          </a:blip>
          <a:srcRect b="15798"/>
          <a:stretch/>
        </p:blipFill>
        <p:spPr>
          <a:xfrm>
            <a:off x="341288" y="594690"/>
            <a:ext cx="2065655" cy="1024978"/>
          </a:xfrm>
          <a:prstGeom prst="rect">
            <a:avLst/>
          </a:prstGeom>
          <a:solidFill>
            <a:schemeClr val="tx2"/>
          </a:solidFill>
          <a:ln w="6350">
            <a:noFill/>
          </a:ln>
        </p:spPr>
      </p:pic>
    </p:spTree>
    <p:extLst>
      <p:ext uri="{BB962C8B-B14F-4D97-AF65-F5344CB8AC3E}">
        <p14:creationId xmlns:p14="http://schemas.microsoft.com/office/powerpoint/2010/main" val="165253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63DEB-310D-4EDD-A527-6916C8CF09F6}"/>
              </a:ext>
            </a:extLst>
          </p:cNvPr>
          <p:cNvSpPr>
            <a:spLocks noGrp="1"/>
          </p:cNvSpPr>
          <p:nvPr>
            <p:ph type="title"/>
          </p:nvPr>
        </p:nvSpPr>
        <p:spPr>
          <a:xfrm>
            <a:off x="2444262" y="649151"/>
            <a:ext cx="6071088" cy="688903"/>
          </a:xfrm>
        </p:spPr>
        <p:txBody>
          <a:bodyPr/>
          <a:lstStyle/>
          <a:p>
            <a:r>
              <a:rPr lang="en-US" dirty="0"/>
              <a:t>Rhode Island EE Participation - Annual</a:t>
            </a:r>
          </a:p>
        </p:txBody>
      </p:sp>
      <p:pic>
        <p:nvPicPr>
          <p:cNvPr id="5" name="Content Placeholder 4">
            <a:extLst>
              <a:ext uri="{FF2B5EF4-FFF2-40B4-BE49-F238E27FC236}">
                <a16:creationId xmlns:a16="http://schemas.microsoft.com/office/drawing/2014/main" xmlns="" id="{E25F9EE2-D271-47BC-98B7-8EEADD920A9B}"/>
              </a:ext>
            </a:extLst>
          </p:cNvPr>
          <p:cNvPicPr>
            <a:picLocks noGrp="1" noChangeAspect="1"/>
          </p:cNvPicPr>
          <p:nvPr>
            <p:ph idx="1"/>
          </p:nvPr>
        </p:nvPicPr>
        <p:blipFill>
          <a:blip r:embed="rId2"/>
          <a:stretch>
            <a:fillRect/>
          </a:stretch>
        </p:blipFill>
        <p:spPr>
          <a:xfrm>
            <a:off x="137189" y="2189284"/>
            <a:ext cx="8803229" cy="3226778"/>
          </a:xfrm>
          <a:prstGeom prst="rect">
            <a:avLst/>
          </a:prstGeom>
        </p:spPr>
      </p:pic>
      <p:sp>
        <p:nvSpPr>
          <p:cNvPr id="4" name="Slide Number Placeholder 3">
            <a:extLst>
              <a:ext uri="{FF2B5EF4-FFF2-40B4-BE49-F238E27FC236}">
                <a16:creationId xmlns:a16="http://schemas.microsoft.com/office/drawing/2014/main" xmlns="" id="{1409E3A3-E772-4874-BB37-56C7F2AA622E}"/>
              </a:ext>
            </a:extLst>
          </p:cNvPr>
          <p:cNvSpPr>
            <a:spLocks noGrp="1"/>
          </p:cNvSpPr>
          <p:nvPr>
            <p:ph type="sldNum" sz="quarter" idx="12"/>
          </p:nvPr>
        </p:nvSpPr>
        <p:spPr/>
        <p:txBody>
          <a:bodyPr/>
          <a:lstStyle/>
          <a:p>
            <a:r>
              <a:rPr lang="en-US"/>
              <a:t>Slide </a:t>
            </a:r>
            <a:fld id="{49428E3E-090C-411A-A663-16FA5027569F}" type="slidenum">
              <a:rPr lang="en-US" smtClean="0"/>
              <a:pPr/>
              <a:t>34</a:t>
            </a:fld>
            <a:endParaRPr lang="en-US" dirty="0"/>
          </a:p>
        </p:txBody>
      </p:sp>
      <p:pic>
        <p:nvPicPr>
          <p:cNvPr id="6" name="Picture 5">
            <a:extLst>
              <a:ext uri="{FF2B5EF4-FFF2-40B4-BE49-F238E27FC236}">
                <a16:creationId xmlns:a16="http://schemas.microsoft.com/office/drawing/2014/main" xmlns="" id="{217CEAA4-0A22-450C-8D36-07C40638C0CF}"/>
              </a:ext>
            </a:extLst>
          </p:cNvPr>
          <p:cNvPicPr/>
          <p:nvPr/>
        </p:nvPicPr>
        <p:blipFill rotWithShape="1">
          <a:blip r:embed="rId3">
            <a:extLst>
              <a:ext uri="{28A0092B-C50C-407E-A947-70E740481C1C}">
                <a14:useLocalDpi xmlns:a14="http://schemas.microsoft.com/office/drawing/2010/main" val="0"/>
              </a:ext>
            </a:extLst>
          </a:blip>
          <a:srcRect b="15798"/>
          <a:stretch/>
        </p:blipFill>
        <p:spPr>
          <a:xfrm>
            <a:off x="235781" y="416960"/>
            <a:ext cx="2065655" cy="1024978"/>
          </a:xfrm>
          <a:prstGeom prst="rect">
            <a:avLst/>
          </a:prstGeom>
          <a:solidFill>
            <a:schemeClr val="tx2"/>
          </a:solidFill>
          <a:ln w="6350">
            <a:noFill/>
          </a:ln>
        </p:spPr>
      </p:pic>
    </p:spTree>
    <p:extLst>
      <p:ext uri="{BB962C8B-B14F-4D97-AF65-F5344CB8AC3E}">
        <p14:creationId xmlns:p14="http://schemas.microsoft.com/office/powerpoint/2010/main" val="2537864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720B6-BF15-410B-848C-D9FCA344A205}"/>
              </a:ext>
            </a:extLst>
          </p:cNvPr>
          <p:cNvSpPr>
            <a:spLocks noGrp="1"/>
          </p:cNvSpPr>
          <p:nvPr>
            <p:ph type="title"/>
          </p:nvPr>
        </p:nvSpPr>
        <p:spPr>
          <a:xfrm>
            <a:off x="2338754" y="876967"/>
            <a:ext cx="6176596" cy="492192"/>
          </a:xfrm>
        </p:spPr>
        <p:txBody>
          <a:bodyPr/>
          <a:lstStyle/>
          <a:p>
            <a:r>
              <a:rPr lang="en-US" dirty="0"/>
              <a:t>Rhode Island EE Participation - Cumulative</a:t>
            </a:r>
          </a:p>
        </p:txBody>
      </p:sp>
      <p:sp>
        <p:nvSpPr>
          <p:cNvPr id="4" name="Slide Number Placeholder 3">
            <a:extLst>
              <a:ext uri="{FF2B5EF4-FFF2-40B4-BE49-F238E27FC236}">
                <a16:creationId xmlns:a16="http://schemas.microsoft.com/office/drawing/2014/main" xmlns="" id="{5556259E-9C65-4F25-91C1-DB27D4E8B263}"/>
              </a:ext>
            </a:extLst>
          </p:cNvPr>
          <p:cNvSpPr>
            <a:spLocks noGrp="1"/>
          </p:cNvSpPr>
          <p:nvPr>
            <p:ph type="sldNum" sz="quarter" idx="12"/>
          </p:nvPr>
        </p:nvSpPr>
        <p:spPr/>
        <p:txBody>
          <a:bodyPr/>
          <a:lstStyle/>
          <a:p>
            <a:r>
              <a:rPr lang="en-US"/>
              <a:t>Slide </a:t>
            </a:r>
            <a:fld id="{49428E3E-090C-411A-A663-16FA5027569F}" type="slidenum">
              <a:rPr lang="en-US" smtClean="0"/>
              <a:pPr/>
              <a:t>35</a:t>
            </a:fld>
            <a:endParaRPr lang="en-US" dirty="0"/>
          </a:p>
        </p:txBody>
      </p:sp>
      <p:pic>
        <p:nvPicPr>
          <p:cNvPr id="5" name="Content Placeholder 5">
            <a:extLst>
              <a:ext uri="{FF2B5EF4-FFF2-40B4-BE49-F238E27FC236}">
                <a16:creationId xmlns:a16="http://schemas.microsoft.com/office/drawing/2014/main" xmlns="" id="{1E6C3355-F6FD-4099-8A1D-954D6BA3992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015" y="2057401"/>
            <a:ext cx="8590085" cy="3683976"/>
          </a:xfrm>
          <a:prstGeom prst="rect">
            <a:avLst/>
          </a:prstGeom>
          <a:noFill/>
        </p:spPr>
      </p:pic>
      <p:pic>
        <p:nvPicPr>
          <p:cNvPr id="6" name="Picture 5">
            <a:extLst>
              <a:ext uri="{FF2B5EF4-FFF2-40B4-BE49-F238E27FC236}">
                <a16:creationId xmlns:a16="http://schemas.microsoft.com/office/drawing/2014/main" xmlns="" id="{57A787CA-A015-44EC-975F-D7E5814B1160}"/>
              </a:ext>
            </a:extLst>
          </p:cNvPr>
          <p:cNvPicPr/>
          <p:nvPr/>
        </p:nvPicPr>
        <p:blipFill rotWithShape="1">
          <a:blip r:embed="rId3">
            <a:extLst>
              <a:ext uri="{28A0092B-C50C-407E-A947-70E740481C1C}">
                <a14:useLocalDpi xmlns:a14="http://schemas.microsoft.com/office/drawing/2010/main" val="0"/>
              </a:ext>
            </a:extLst>
          </a:blip>
          <a:srcRect b="15798"/>
          <a:stretch/>
        </p:blipFill>
        <p:spPr>
          <a:xfrm>
            <a:off x="211015" y="386323"/>
            <a:ext cx="2065655" cy="1024978"/>
          </a:xfrm>
          <a:prstGeom prst="rect">
            <a:avLst/>
          </a:prstGeom>
          <a:solidFill>
            <a:schemeClr val="tx2"/>
          </a:solidFill>
          <a:ln w="6350">
            <a:noFill/>
          </a:ln>
        </p:spPr>
      </p:pic>
    </p:spTree>
    <p:extLst>
      <p:ext uri="{BB962C8B-B14F-4D97-AF65-F5344CB8AC3E}">
        <p14:creationId xmlns:p14="http://schemas.microsoft.com/office/powerpoint/2010/main" val="284800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235" y="665711"/>
            <a:ext cx="6216287" cy="937654"/>
          </a:xfrm>
        </p:spPr>
        <p:txBody>
          <a:bodyPr/>
          <a:lstStyle/>
          <a:p>
            <a:r>
              <a:rPr lang="en-US" dirty="0"/>
              <a:t>Participation Can be Increased </a:t>
            </a:r>
            <a:br>
              <a:rPr lang="en-US" dirty="0"/>
            </a:br>
            <a:r>
              <a:rPr lang="en-US" dirty="0"/>
              <a:t>by Program Design</a:t>
            </a:r>
          </a:p>
        </p:txBody>
      </p:sp>
      <p:sp>
        <p:nvSpPr>
          <p:cNvPr id="3" name="Content Placeholder 2"/>
          <p:cNvSpPr>
            <a:spLocks noGrp="1"/>
          </p:cNvSpPr>
          <p:nvPr>
            <p:ph idx="1"/>
          </p:nvPr>
        </p:nvSpPr>
        <p:spPr>
          <a:xfrm>
            <a:off x="628650" y="2246811"/>
            <a:ext cx="7886700" cy="3930152"/>
          </a:xfrm>
        </p:spPr>
        <p:txBody>
          <a:bodyPr/>
          <a:lstStyle/>
          <a:p>
            <a:pPr>
              <a:defRPr/>
            </a:pPr>
            <a:r>
              <a:rPr lang="en-US" dirty="0"/>
              <a:t>EE programs should address all end-uses.</a:t>
            </a:r>
          </a:p>
          <a:p>
            <a:pPr>
              <a:defRPr/>
            </a:pPr>
            <a:r>
              <a:rPr lang="en-US" dirty="0"/>
              <a:t>EE programs should address all customer types.</a:t>
            </a:r>
          </a:p>
          <a:p>
            <a:pPr>
              <a:defRPr/>
            </a:pPr>
            <a:r>
              <a:rPr lang="en-US" dirty="0"/>
              <a:t>EE programs should address all relevant markets:</a:t>
            </a:r>
          </a:p>
          <a:p>
            <a:pPr lvl="1">
              <a:defRPr/>
            </a:pPr>
            <a:r>
              <a:rPr lang="en-US" dirty="0"/>
              <a:t>retrofit, new construction, point-of-sale, upstream, etc.</a:t>
            </a:r>
          </a:p>
          <a:p>
            <a:pPr>
              <a:defRPr/>
            </a:pPr>
            <a:r>
              <a:rPr lang="en-US" dirty="0"/>
              <a:t>All customers should have an opportunity to participate.</a:t>
            </a:r>
          </a:p>
          <a:p>
            <a:pPr>
              <a:defRPr/>
            </a:pPr>
            <a:r>
              <a:rPr lang="en-US" dirty="0"/>
              <a:t>Customer incentives and support should be tailored to assist all customers in overcoming barriers to energy efficiency.</a:t>
            </a:r>
          </a:p>
          <a:p>
            <a:pPr>
              <a:defRPr/>
            </a:pPr>
            <a:r>
              <a:rPr lang="en-US" dirty="0"/>
              <a:t>Program Administrators should actively pursue the non-participants and those who have not participated in a while.</a:t>
            </a:r>
          </a:p>
        </p:txBody>
      </p:sp>
      <p:sp>
        <p:nvSpPr>
          <p:cNvPr id="4" name="Slide Number Placeholder 3"/>
          <p:cNvSpPr>
            <a:spLocks noGrp="1"/>
          </p:cNvSpPr>
          <p:nvPr>
            <p:ph type="sldNum" sz="quarter" idx="12"/>
          </p:nvPr>
        </p:nvSpPr>
        <p:spPr/>
        <p:txBody>
          <a:bodyPr/>
          <a:lstStyle/>
          <a:p>
            <a:fld id="{49428E3E-090C-411A-A663-16FA5027569F}" type="slidenum">
              <a:rPr lang="en-US" smtClean="0"/>
              <a:pPr/>
              <a:t>36</a:t>
            </a:fld>
            <a:endParaRPr lang="en-US" dirty="0"/>
          </a:p>
        </p:txBody>
      </p:sp>
      <p:pic>
        <p:nvPicPr>
          <p:cNvPr id="6" name="Picture 5">
            <a:extLst>
              <a:ext uri="{FF2B5EF4-FFF2-40B4-BE49-F238E27FC236}">
                <a16:creationId xmlns:a16="http://schemas.microsoft.com/office/drawing/2014/main" xmlns="" id="{6A10F295-CD22-4C16-96B5-9130D9A14DC6}"/>
              </a:ext>
            </a:extLst>
          </p:cNvPr>
          <p:cNvPicPr/>
          <p:nvPr/>
        </p:nvPicPr>
        <p:blipFill rotWithShape="1">
          <a:blip r:embed="rId2">
            <a:extLst>
              <a:ext uri="{28A0092B-C50C-407E-A947-70E740481C1C}">
                <a14:useLocalDpi xmlns:a14="http://schemas.microsoft.com/office/drawing/2010/main" val="0"/>
              </a:ext>
            </a:extLst>
          </a:blip>
          <a:srcRect b="15798"/>
          <a:stretch/>
        </p:blipFill>
        <p:spPr>
          <a:xfrm>
            <a:off x="332580" y="665711"/>
            <a:ext cx="2065655" cy="1024978"/>
          </a:xfrm>
          <a:prstGeom prst="rect">
            <a:avLst/>
          </a:prstGeom>
          <a:solidFill>
            <a:schemeClr val="tx2"/>
          </a:solidFill>
          <a:ln w="6350">
            <a:noFill/>
          </a:ln>
        </p:spPr>
      </p:pic>
    </p:spTree>
    <p:extLst>
      <p:ext uri="{BB962C8B-B14F-4D97-AF65-F5344CB8AC3E}">
        <p14:creationId xmlns:p14="http://schemas.microsoft.com/office/powerpoint/2010/main" val="553284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280" y="753035"/>
            <a:ext cx="5969069" cy="937654"/>
          </a:xfrm>
        </p:spPr>
        <p:txBody>
          <a:bodyPr/>
          <a:lstStyle/>
          <a:p>
            <a:r>
              <a:rPr lang="en-US" dirty="0"/>
              <a:t>Participation Can Be Increased </a:t>
            </a:r>
            <a:br>
              <a:rPr lang="en-US" dirty="0"/>
            </a:br>
            <a:r>
              <a:rPr lang="en-US" dirty="0"/>
              <a:t>by Policy Directives</a:t>
            </a:r>
          </a:p>
        </p:txBody>
      </p:sp>
      <p:sp>
        <p:nvSpPr>
          <p:cNvPr id="3" name="Content Placeholder 2"/>
          <p:cNvSpPr>
            <a:spLocks noGrp="1"/>
          </p:cNvSpPr>
          <p:nvPr>
            <p:ph idx="1"/>
          </p:nvPr>
        </p:nvSpPr>
        <p:spPr/>
        <p:txBody>
          <a:bodyPr/>
          <a:lstStyle/>
          <a:p>
            <a:pPr>
              <a:defRPr/>
            </a:pPr>
            <a:r>
              <a:rPr lang="en-US" dirty="0"/>
              <a:t>Increase budgets to increase participation.</a:t>
            </a:r>
          </a:p>
          <a:p>
            <a:pPr lvl="1">
              <a:defRPr/>
            </a:pPr>
            <a:r>
              <a:rPr lang="en-US" dirty="0"/>
              <a:t>This is the exact opposite of the typical response to rate impact concerns.</a:t>
            </a:r>
          </a:p>
          <a:p>
            <a:pPr marL="273050" indent="-273050">
              <a:spcBef>
                <a:spcPts val="1200"/>
              </a:spcBef>
            </a:pPr>
            <a:r>
              <a:rPr lang="en-US" dirty="0"/>
              <a:t>Require program administrators to gather better data on participation.</a:t>
            </a:r>
          </a:p>
          <a:p>
            <a:pPr marL="273050" indent="-273050">
              <a:spcBef>
                <a:spcPts val="1200"/>
              </a:spcBef>
            </a:pPr>
            <a:r>
              <a:rPr lang="en-US" dirty="0"/>
              <a:t>Require program administrators to analyze participation rates when designing programs.</a:t>
            </a:r>
          </a:p>
          <a:p>
            <a:pPr marL="273050" indent="-273050">
              <a:spcBef>
                <a:spcPts val="1200"/>
              </a:spcBef>
            </a:pPr>
            <a:r>
              <a:rPr lang="en-US" dirty="0"/>
              <a:t>Include participation requirements in efficiency plans and goals.</a:t>
            </a:r>
          </a:p>
          <a:p>
            <a:pPr marL="273050" indent="-273050">
              <a:spcBef>
                <a:spcPts val="1200"/>
              </a:spcBef>
            </a:pPr>
            <a:r>
              <a:rPr lang="en-US" dirty="0"/>
              <a:t>Incorporate participation rates in utility shareholder incentives.</a:t>
            </a:r>
          </a:p>
          <a:p>
            <a:pPr marL="273050" indent="-273050">
              <a:spcBef>
                <a:spcPts val="1200"/>
              </a:spcBef>
            </a:pPr>
            <a:r>
              <a:rPr lang="en-US" dirty="0"/>
              <a:t>Make the participation goal explicit: </a:t>
            </a:r>
          </a:p>
          <a:p>
            <a:pPr marL="741680" lvl="1" indent="-273050">
              <a:spcBef>
                <a:spcPts val="1200"/>
              </a:spcBef>
            </a:pPr>
            <a:r>
              <a:rPr lang="en-US" dirty="0"/>
              <a:t>Achieving all cost-effective energy efficiency means serving all customers.</a:t>
            </a:r>
          </a:p>
          <a:p>
            <a:endParaRPr lang="en-US" dirty="0"/>
          </a:p>
        </p:txBody>
      </p:sp>
      <p:sp>
        <p:nvSpPr>
          <p:cNvPr id="4" name="Slide Number Placeholder 3"/>
          <p:cNvSpPr>
            <a:spLocks noGrp="1"/>
          </p:cNvSpPr>
          <p:nvPr>
            <p:ph type="sldNum" sz="quarter" idx="12"/>
          </p:nvPr>
        </p:nvSpPr>
        <p:spPr/>
        <p:txBody>
          <a:bodyPr/>
          <a:lstStyle/>
          <a:p>
            <a:fld id="{49428E3E-090C-411A-A663-16FA5027569F}" type="slidenum">
              <a:rPr lang="en-US" smtClean="0"/>
              <a:pPr/>
              <a:t>37</a:t>
            </a:fld>
            <a:endParaRPr lang="en-US" dirty="0"/>
          </a:p>
        </p:txBody>
      </p:sp>
      <p:pic>
        <p:nvPicPr>
          <p:cNvPr id="5" name="Picture 4">
            <a:extLst>
              <a:ext uri="{FF2B5EF4-FFF2-40B4-BE49-F238E27FC236}">
                <a16:creationId xmlns:a16="http://schemas.microsoft.com/office/drawing/2014/main" xmlns="" id="{6A10F295-CD22-4C16-96B5-9130D9A14DC6}"/>
              </a:ext>
            </a:extLst>
          </p:cNvPr>
          <p:cNvPicPr/>
          <p:nvPr/>
        </p:nvPicPr>
        <p:blipFill rotWithShape="1">
          <a:blip r:embed="rId2">
            <a:extLst>
              <a:ext uri="{28A0092B-C50C-407E-A947-70E740481C1C}">
                <a14:useLocalDpi xmlns:a14="http://schemas.microsoft.com/office/drawing/2010/main" val="0"/>
              </a:ext>
            </a:extLst>
          </a:blip>
          <a:srcRect b="15798"/>
          <a:stretch/>
        </p:blipFill>
        <p:spPr>
          <a:xfrm>
            <a:off x="480625" y="665711"/>
            <a:ext cx="2065655" cy="1024978"/>
          </a:xfrm>
          <a:prstGeom prst="rect">
            <a:avLst/>
          </a:prstGeom>
          <a:solidFill>
            <a:schemeClr val="tx2"/>
          </a:solidFill>
          <a:ln w="6350">
            <a:noFill/>
          </a:ln>
        </p:spPr>
      </p:pic>
    </p:spTree>
    <p:extLst>
      <p:ext uri="{BB962C8B-B14F-4D97-AF65-F5344CB8AC3E}">
        <p14:creationId xmlns:p14="http://schemas.microsoft.com/office/powerpoint/2010/main" val="68234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11642" y="753035"/>
            <a:ext cx="5346533" cy="937654"/>
          </a:xfrm>
        </p:spPr>
        <p:txBody>
          <a:bodyPr>
            <a:noAutofit/>
          </a:bodyPr>
          <a:lstStyle/>
          <a:p>
            <a:r>
              <a:rPr lang="en-US" dirty="0"/>
              <a:t>Develop Methodologies and Inputs to Account for All Impacts, Including Hard-to-Quantify Impacts </a:t>
            </a:r>
          </a:p>
        </p:txBody>
      </p:sp>
      <p:sp>
        <p:nvSpPr>
          <p:cNvPr id="2" name="Slide Number Placeholder 1"/>
          <p:cNvSpPr>
            <a:spLocks noGrp="1"/>
          </p:cNvSpPr>
          <p:nvPr>
            <p:ph type="sldNum" sz="quarter" idx="12"/>
          </p:nvPr>
        </p:nvSpPr>
        <p:spPr/>
        <p:txBody>
          <a:bodyPr/>
          <a:lstStyle/>
          <a:p>
            <a:fld id="{1B79225A-044F-47AC-A466-ADAA88F41AF1}" type="slidenum">
              <a:rPr lang="en-US" sz="1100" smtClean="0"/>
              <a:pPr/>
              <a:t>38</a:t>
            </a:fld>
            <a:endParaRPr lang="en-US" sz="1100" dirty="0"/>
          </a:p>
        </p:txBody>
      </p:sp>
      <p:graphicFrame>
        <p:nvGraphicFramePr>
          <p:cNvPr id="4" name="Table 3"/>
          <p:cNvGraphicFramePr>
            <a:graphicFrameLocks noGrp="1"/>
          </p:cNvGraphicFramePr>
          <p:nvPr>
            <p:extLst>
              <p:ext uri="{D42A27DB-BD31-4B8C-83A1-F6EECF244321}">
                <p14:modId xmlns:p14="http://schemas.microsoft.com/office/powerpoint/2010/main" val="685149910"/>
              </p:ext>
            </p:extLst>
          </p:nvPr>
        </p:nvGraphicFramePr>
        <p:xfrm>
          <a:off x="646010" y="2041178"/>
          <a:ext cx="8014025" cy="3308155"/>
        </p:xfrm>
        <a:graphic>
          <a:graphicData uri="http://schemas.openxmlformats.org/drawingml/2006/table">
            <a:tbl>
              <a:tblPr firstRow="1" bandRow="1">
                <a:tableStyleId>{7DF18680-E054-41AD-8BC1-D1AEF772440D}</a:tableStyleId>
              </a:tblPr>
              <a:tblGrid>
                <a:gridCol w="2587788">
                  <a:extLst>
                    <a:ext uri="{9D8B030D-6E8A-4147-A177-3AD203B41FA5}">
                      <a16:colId xmlns:a16="http://schemas.microsoft.com/office/drawing/2014/main" xmlns="" val="20000"/>
                    </a:ext>
                  </a:extLst>
                </a:gridCol>
                <a:gridCol w="5426237">
                  <a:extLst>
                    <a:ext uri="{9D8B030D-6E8A-4147-A177-3AD203B41FA5}">
                      <a16:colId xmlns:a16="http://schemas.microsoft.com/office/drawing/2014/main" xmlns="" val="20001"/>
                    </a:ext>
                  </a:extLst>
                </a:gridCol>
              </a:tblGrid>
              <a:tr h="572854">
                <a:tc>
                  <a:txBody>
                    <a:bodyPr/>
                    <a:lstStyle/>
                    <a:p>
                      <a:r>
                        <a:rPr lang="en-US" sz="2000" dirty="0">
                          <a:solidFill>
                            <a:schemeClr val="bg1"/>
                          </a:solidFill>
                          <a:effectLst>
                            <a:outerShdw blurRad="38100" dist="38100" dir="2700000" algn="tl">
                              <a:srgbClr val="000000">
                                <a:alpha val="43137"/>
                              </a:srgbClr>
                            </a:outerShdw>
                          </a:effectLst>
                        </a:rPr>
                        <a:t>Approach</a:t>
                      </a:r>
                    </a:p>
                  </a:txBody>
                  <a:tcPr anchor="ctr">
                    <a:solidFill>
                      <a:schemeClr val="accent3"/>
                    </a:solidFill>
                  </a:tcPr>
                </a:tc>
                <a:tc>
                  <a:txBody>
                    <a:bodyPr/>
                    <a:lstStyle/>
                    <a:p>
                      <a:r>
                        <a:rPr lang="en-US" sz="2000" dirty="0">
                          <a:solidFill>
                            <a:schemeClr val="bg1"/>
                          </a:solidFill>
                          <a:effectLst>
                            <a:outerShdw blurRad="38100" dist="38100" dir="2700000" algn="tl">
                              <a:srgbClr val="000000">
                                <a:alpha val="43137"/>
                              </a:srgbClr>
                            </a:outerShdw>
                          </a:effectLst>
                        </a:rPr>
                        <a:t>Application</a:t>
                      </a:r>
                    </a:p>
                  </a:txBody>
                  <a:tcPr anchor="ctr">
                    <a:solidFill>
                      <a:schemeClr val="accent3"/>
                    </a:solidFill>
                  </a:tcPr>
                </a:tc>
                <a:extLst>
                  <a:ext uri="{0D108BD9-81ED-4DB2-BD59-A6C34878D82A}">
                    <a16:rowId xmlns:a16="http://schemas.microsoft.com/office/drawing/2014/main" xmlns="" val="10000"/>
                  </a:ext>
                </a:extLst>
              </a:tr>
              <a:tr h="484980">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Jurisdiction-specific studies</a:t>
                      </a:r>
                    </a:p>
                  </a:txBody>
                  <a:tcPr marL="68580" marR="68580" marT="0" marB="0" anchor="ctr">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Best approach for estimating and monetizing relevant impacts.</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r h="632918">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Studies from other jurisdictions</a:t>
                      </a:r>
                    </a:p>
                  </a:txBody>
                  <a:tcPr marL="68580" marR="68580" marT="0" marB="0" anchor="ctr">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Often reasonable to extrapolate</a:t>
                      </a:r>
                      <a:r>
                        <a:rPr lang="en-US" sz="1400" kern="1200" baseline="0" dirty="0">
                          <a:solidFill>
                            <a:schemeClr val="tx1"/>
                          </a:solidFill>
                          <a:latin typeface="+mn-lt"/>
                          <a:ea typeface="+mn-ea"/>
                          <a:cs typeface="+mn-cs"/>
                        </a:rPr>
                        <a:t> from other jurisdiction studies when local studies not available</a:t>
                      </a:r>
                      <a:r>
                        <a:rPr lang="en-US" sz="1400" kern="1200" dirty="0">
                          <a:solidFill>
                            <a:schemeClr val="tx1"/>
                          </a:solidFill>
                          <a:latin typeface="+mn-lt"/>
                          <a:ea typeface="+mn-ea"/>
                          <a:cs typeface="+mn-cs"/>
                        </a:rPr>
                        <a:t>.</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2"/>
                  </a:ext>
                </a:extLst>
              </a:tr>
              <a:tr h="465381">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Proxies</a:t>
                      </a:r>
                    </a:p>
                  </a:txBody>
                  <a:tcPr marL="68580" marR="68580" marT="0" marB="0" anchor="ctr">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If no relevant studies of monetized impacts, proxies can be used</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3"/>
                  </a:ext>
                </a:extLst>
              </a:tr>
              <a:tr h="576011">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Alternative thresholds</a:t>
                      </a:r>
                    </a:p>
                  </a:txBody>
                  <a:tcPr marL="68580" marR="68580" marT="0" marB="0" anchor="ctr">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spc="20" baseline="0" dirty="0">
                          <a:solidFill>
                            <a:schemeClr val="tx1"/>
                          </a:solidFill>
                          <a:latin typeface="+mn-lt"/>
                          <a:ea typeface="+mn-ea"/>
                          <a:cs typeface="+mn-cs"/>
                        </a:rPr>
                        <a:t>Benefit-cost thresholds different from 1.0 can be used to account for relevant impacts that are not monetized.</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5"/>
                  </a:ext>
                </a:extLst>
              </a:tr>
              <a:tr h="576011">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Other</a:t>
                      </a:r>
                      <a:r>
                        <a:rPr lang="en-US" sz="1400" kern="1200" baseline="0" dirty="0">
                          <a:solidFill>
                            <a:schemeClr val="tx1"/>
                          </a:solidFill>
                          <a:latin typeface="+mn-lt"/>
                          <a:ea typeface="+mn-ea"/>
                          <a:cs typeface="+mn-cs"/>
                        </a:rPr>
                        <a:t> considerations</a:t>
                      </a:r>
                      <a:endParaRPr lang="en-US" sz="1400" kern="1200" dirty="0">
                        <a:solidFill>
                          <a:schemeClr val="tx1"/>
                        </a:solidFill>
                        <a:latin typeface="+mn-lt"/>
                        <a:ea typeface="+mn-ea"/>
                        <a:cs typeface="+mn-cs"/>
                      </a:endParaRPr>
                    </a:p>
                  </a:txBody>
                  <a:tcPr marL="68580" marR="68580" marT="0" marB="0" anchor="ctr">
                    <a:solidFill>
                      <a:schemeClr val="accent1">
                        <a:lumMod val="20000"/>
                        <a:lumOff val="80000"/>
                      </a:schemeClr>
                    </a:solidFill>
                  </a:tcPr>
                </a:tc>
                <a:tc>
                  <a:txBody>
                    <a:bodyPr/>
                    <a:lstStyle/>
                    <a:p>
                      <a:pPr marL="0" marR="0" algn="l" defTabSz="914400" rtl="0" eaLnBrk="1" latinLnBrk="0" hangingPunct="1">
                        <a:spcBef>
                          <a:spcPts val="200"/>
                        </a:spcBef>
                        <a:spcAft>
                          <a:spcPts val="200"/>
                        </a:spcAft>
                      </a:pPr>
                      <a:r>
                        <a:rPr lang="en-US" sz="1400" kern="1200" dirty="0">
                          <a:solidFill>
                            <a:schemeClr val="tx1"/>
                          </a:solidFill>
                          <a:latin typeface="+mn-lt"/>
                          <a:ea typeface="+mn-ea"/>
                          <a:cs typeface="+mn-cs"/>
                        </a:rPr>
                        <a:t>Relevant quantitative and qualitative information can be used to consider impacts that cannot or should not be monetized.</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2055863965"/>
                  </a:ext>
                </a:extLst>
              </a:tr>
            </a:tbl>
          </a:graphicData>
        </a:graphic>
      </p:graphicFrame>
      <p:pic>
        <p:nvPicPr>
          <p:cNvPr id="6" name="Picture 5"/>
          <p:cNvPicPr/>
          <p:nvPr/>
        </p:nvPicPr>
        <p:blipFill rotWithShape="1">
          <a:blip r:embed="rId2">
            <a:extLst>
              <a:ext uri="{28A0092B-C50C-407E-A947-70E740481C1C}">
                <a14:useLocalDpi xmlns:a14="http://schemas.microsoft.com/office/drawing/2010/main" val="0"/>
              </a:ext>
            </a:extLst>
          </a:blip>
          <a:srcRect b="17033"/>
          <a:stretch/>
        </p:blipFill>
        <p:spPr>
          <a:xfrm>
            <a:off x="564987" y="621926"/>
            <a:ext cx="2059940" cy="1026810"/>
          </a:xfrm>
          <a:prstGeom prst="rect">
            <a:avLst/>
          </a:prstGeom>
          <a:solidFill>
            <a:schemeClr val="tx2"/>
          </a:solidFill>
          <a:ln w="6350">
            <a:noFill/>
          </a:ln>
        </p:spPr>
      </p:pic>
    </p:spTree>
    <p:extLst>
      <p:ext uri="{BB962C8B-B14F-4D97-AF65-F5344CB8AC3E}">
        <p14:creationId xmlns:p14="http://schemas.microsoft.com/office/powerpoint/2010/main" val="3634969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9839" y="513990"/>
            <a:ext cx="4009338" cy="887229"/>
          </a:xfrm>
        </p:spPr>
        <p:txBody>
          <a:bodyPr/>
          <a:lstStyle/>
          <a:p>
            <a:r>
              <a:rPr lang="en-US" dirty="0"/>
              <a:t>Ensure Transparency in Reporting</a:t>
            </a:r>
          </a:p>
        </p:txBody>
      </p:sp>
      <p:sp>
        <p:nvSpPr>
          <p:cNvPr id="2" name="Slide Number Placeholder 1"/>
          <p:cNvSpPr>
            <a:spLocks noGrp="1"/>
          </p:cNvSpPr>
          <p:nvPr>
            <p:ph type="sldNum" sz="quarter" idx="12"/>
          </p:nvPr>
        </p:nvSpPr>
        <p:spPr/>
        <p:txBody>
          <a:bodyPr/>
          <a:lstStyle/>
          <a:p>
            <a:fld id="{DC052A36-A616-4469-8193-F78D9E83C7DF}" type="slidenum">
              <a:rPr lang="en-US"/>
              <a:t>39</a:t>
            </a:fld>
            <a:endParaRPr lang="en-US" dirty="0"/>
          </a:p>
        </p:txBody>
      </p:sp>
      <p:sp>
        <p:nvSpPr>
          <p:cNvPr id="17" name="TextBox 16"/>
          <p:cNvSpPr txBox="1"/>
          <p:nvPr/>
        </p:nvSpPr>
        <p:spPr>
          <a:xfrm>
            <a:off x="432801" y="1521546"/>
            <a:ext cx="3251549" cy="462307"/>
          </a:xfrm>
          <a:prstGeom prst="rect">
            <a:avLst/>
          </a:prstGeom>
          <a:noFill/>
        </p:spPr>
        <p:txBody>
          <a:bodyPr wrap="square" rtlCol="0">
            <a:spAutoFit/>
          </a:bodyPr>
          <a:lstStyle/>
          <a:p>
            <a:r>
              <a:rPr lang="en-US" sz="2400" b="1" dirty="0">
                <a:solidFill>
                  <a:schemeClr val="tx2"/>
                </a:solidFill>
              </a:rPr>
              <a:t>Sample Template</a:t>
            </a:r>
          </a:p>
        </p:txBody>
      </p:sp>
      <p:pic>
        <p:nvPicPr>
          <p:cNvPr id="6" name="Picture 5"/>
          <p:cNvPicPr>
            <a:picLocks noChangeAspect="1"/>
          </p:cNvPicPr>
          <p:nvPr/>
        </p:nvPicPr>
        <p:blipFill>
          <a:blip r:embed="rId2"/>
          <a:stretch>
            <a:fillRect/>
          </a:stretch>
        </p:blipFill>
        <p:spPr>
          <a:xfrm>
            <a:off x="432801" y="2204500"/>
            <a:ext cx="3914077" cy="4288375"/>
          </a:xfrm>
          <a:prstGeom prst="rect">
            <a:avLst/>
          </a:prstGeom>
        </p:spPr>
      </p:pic>
      <p:pic>
        <p:nvPicPr>
          <p:cNvPr id="9" name="Picture 8"/>
          <p:cNvPicPr>
            <a:picLocks noChangeAspect="1"/>
          </p:cNvPicPr>
          <p:nvPr/>
        </p:nvPicPr>
        <p:blipFill rotWithShape="1">
          <a:blip r:embed="rId2">
            <a:lum bright="-20000" contrast="40000"/>
          </a:blip>
          <a:srcRect l="41113" t="2342" r="10247" b="58165"/>
          <a:stretch/>
        </p:blipFill>
        <p:spPr>
          <a:xfrm>
            <a:off x="5645132" y="1021915"/>
            <a:ext cx="3098818" cy="2756770"/>
          </a:xfrm>
          <a:prstGeom prst="ellipse">
            <a:avLst/>
          </a:prstGeom>
          <a:ln>
            <a:noFill/>
          </a:ln>
          <a:effectLst/>
          <a:scene3d>
            <a:camera prst="orthographicFront">
              <a:rot lat="0" lon="0" rev="0"/>
            </a:camera>
            <a:lightRig rig="contrasting" dir="t">
              <a:rot lat="0" lon="0" rev="7800000"/>
            </a:lightRig>
          </a:scene3d>
          <a:sp3d>
            <a:bevelT w="139700" h="139700"/>
          </a:sp3d>
        </p:spPr>
      </p:pic>
      <p:pic>
        <p:nvPicPr>
          <p:cNvPr id="10" name="Picture 9"/>
          <p:cNvPicPr>
            <a:picLocks noChangeAspect="1"/>
          </p:cNvPicPr>
          <p:nvPr/>
        </p:nvPicPr>
        <p:blipFill rotWithShape="1">
          <a:blip r:embed="rId2">
            <a:lum bright="-20000" contrast="40000"/>
          </a:blip>
          <a:srcRect l="36491" t="60241" r="11509" b="-1804"/>
          <a:stretch/>
        </p:blipFill>
        <p:spPr>
          <a:xfrm>
            <a:off x="5642598" y="4045612"/>
            <a:ext cx="3101351" cy="2715948"/>
          </a:xfrm>
          <a:prstGeom prst="ellipse">
            <a:avLst/>
          </a:prstGeom>
          <a:ln>
            <a:noFill/>
          </a:ln>
          <a:effectLst/>
          <a:scene3d>
            <a:camera prst="orthographicFront">
              <a:rot lat="0" lon="0" rev="0"/>
            </a:camera>
            <a:lightRig rig="contrasting" dir="t">
              <a:rot lat="0" lon="0" rev="7800000"/>
            </a:lightRig>
          </a:scene3d>
          <a:sp3d>
            <a:bevelT w="139700" h="139700"/>
          </a:sp3d>
        </p:spPr>
      </p:pic>
      <p:sp>
        <p:nvSpPr>
          <p:cNvPr id="7" name="Arrow: Right 6"/>
          <p:cNvSpPr/>
          <p:nvPr/>
        </p:nvSpPr>
        <p:spPr>
          <a:xfrm>
            <a:off x="4575478" y="2152650"/>
            <a:ext cx="890276" cy="495300"/>
          </a:xfrm>
          <a:prstGeom prst="rightArrow">
            <a:avLst>
              <a:gd name="adj1" fmla="val 41827"/>
              <a:gd name="adj2" fmla="val 625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Arrow: Right 12"/>
          <p:cNvSpPr/>
          <p:nvPr/>
        </p:nvSpPr>
        <p:spPr>
          <a:xfrm>
            <a:off x="4575478" y="5155936"/>
            <a:ext cx="890276" cy="495300"/>
          </a:xfrm>
          <a:prstGeom prst="rightArrow">
            <a:avLst>
              <a:gd name="adj1" fmla="val 41827"/>
              <a:gd name="adj2" fmla="val 625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l="2920" b="19352"/>
          <a:stretch/>
        </p:blipFill>
        <p:spPr bwMode="auto">
          <a:xfrm>
            <a:off x="432801" y="403107"/>
            <a:ext cx="1900555" cy="998112"/>
          </a:xfrm>
          <a:prstGeom prst="rect">
            <a:avLst/>
          </a:prstGeom>
          <a:solidFill>
            <a:schemeClr val="tx2"/>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62B6DB-CA2A-4CA4-A210-D6A59E6ABBED}" type="slidenum">
              <a:rPr lang="en-US" b="1" smtClean="0"/>
              <a:pPr>
                <a:defRPr/>
              </a:pPr>
              <a:t>4</a:t>
            </a:fld>
            <a:endParaRPr lang="en-US" b="1" dirty="0"/>
          </a:p>
        </p:txBody>
      </p:sp>
      <p:graphicFrame>
        <p:nvGraphicFramePr>
          <p:cNvPr id="3" name="Diagram 2"/>
          <p:cNvGraphicFramePr/>
          <p:nvPr>
            <p:extLst>
              <p:ext uri="{D42A27DB-BD31-4B8C-83A1-F6EECF244321}">
                <p14:modId xmlns:p14="http://schemas.microsoft.com/office/powerpoint/2010/main" val="1115036002"/>
              </p:ext>
            </p:extLst>
          </p:nvPr>
        </p:nvGraphicFramePr>
        <p:xfrm>
          <a:off x="393845" y="1399349"/>
          <a:ext cx="7941263" cy="495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573206" cy="383573"/>
          </a:xfrm>
          <a:prstGeom prst="rect">
            <a:avLst/>
          </a:prstGeom>
          <a:solidFill>
            <a:sysClr val="window" lastClr="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4"/>
          <p:cNvSpPr txBox="1">
            <a:spLocks/>
          </p:cNvSpPr>
          <p:nvPr/>
        </p:nvSpPr>
        <p:spPr>
          <a:xfrm>
            <a:off x="0" y="649287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Standard Practice Manual </a:t>
            </a:r>
          </a:p>
        </p:txBody>
      </p:sp>
      <p:sp>
        <p:nvSpPr>
          <p:cNvPr id="6" name="Title 2">
            <a:extLst>
              <a:ext uri="{FF2B5EF4-FFF2-40B4-BE49-F238E27FC236}">
                <a16:creationId xmlns:a16="http://schemas.microsoft.com/office/drawing/2014/main" xmlns="" id="{38416A39-FD04-427D-9943-937A422AA4A2}"/>
              </a:ext>
            </a:extLst>
          </p:cNvPr>
          <p:cNvSpPr txBox="1">
            <a:spLocks/>
          </p:cNvSpPr>
          <p:nvPr/>
        </p:nvSpPr>
        <p:spPr>
          <a:xfrm>
            <a:off x="428399" y="421001"/>
            <a:ext cx="8229600" cy="9220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3600" b="1" kern="1200" dirty="0">
                <a:solidFill>
                  <a:srgbClr val="2A498B"/>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NSPM – BACKGROUND CONTINUED</a:t>
            </a:r>
          </a:p>
        </p:txBody>
      </p:sp>
    </p:spTree>
    <p:extLst>
      <p:ext uri="{BB962C8B-B14F-4D97-AF65-F5344CB8AC3E}">
        <p14:creationId xmlns:p14="http://schemas.microsoft.com/office/powerpoint/2010/main" val="1155667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9341" y="609657"/>
            <a:ext cx="5888070" cy="930385"/>
          </a:xfrm>
        </p:spPr>
        <p:txBody>
          <a:bodyPr>
            <a:normAutofit fontScale="90000"/>
          </a:bodyPr>
          <a:lstStyle/>
          <a:p>
            <a:r>
              <a:rPr lang="en-US" sz="2300" dirty="0"/>
              <a:t>Ensure Transparency in Decisions on Which Non-Utility System Impacts To Include</a:t>
            </a:r>
          </a:p>
        </p:txBody>
      </p:sp>
      <p:sp>
        <p:nvSpPr>
          <p:cNvPr id="4" name="Content Placeholder 3"/>
          <p:cNvSpPr>
            <a:spLocks noGrp="1"/>
          </p:cNvSpPr>
          <p:nvPr>
            <p:ph idx="1"/>
          </p:nvPr>
        </p:nvSpPr>
        <p:spPr>
          <a:xfrm>
            <a:off x="506406" y="2075742"/>
            <a:ext cx="8124825" cy="3862305"/>
          </a:xfrm>
        </p:spPr>
        <p:txBody>
          <a:bodyPr>
            <a:normAutofit lnSpcReduction="10000"/>
          </a:bodyPr>
          <a:lstStyle/>
          <a:p>
            <a:pPr>
              <a:lnSpc>
                <a:spcPct val="100000"/>
              </a:lnSpc>
            </a:pPr>
            <a:r>
              <a:rPr lang="en-US" sz="2000" dirty="0"/>
              <a:t>Process should be open to all stakeholders. </a:t>
            </a:r>
          </a:p>
          <a:p>
            <a:pPr>
              <a:lnSpc>
                <a:spcPct val="100000"/>
              </a:lnSpc>
            </a:pPr>
            <a:r>
              <a:rPr lang="en-US" sz="2000" dirty="0"/>
              <a:t>Stakeholder input can be achieved through a variety of means:</a:t>
            </a:r>
          </a:p>
          <a:p>
            <a:pPr lvl="1">
              <a:lnSpc>
                <a:spcPct val="100000"/>
              </a:lnSpc>
            </a:pPr>
            <a:r>
              <a:rPr lang="en-US" sz="1700" dirty="0"/>
              <a:t>rulemaking process, </a:t>
            </a:r>
          </a:p>
          <a:p>
            <a:pPr lvl="1">
              <a:lnSpc>
                <a:spcPct val="100000"/>
              </a:lnSpc>
            </a:pPr>
            <a:r>
              <a:rPr lang="en-US" sz="1700" dirty="0"/>
              <a:t>generic jurisdiction-wide docket, </a:t>
            </a:r>
          </a:p>
          <a:p>
            <a:pPr lvl="1">
              <a:lnSpc>
                <a:spcPct val="100000"/>
              </a:lnSpc>
            </a:pPr>
            <a:r>
              <a:rPr lang="en-US" sz="1700" dirty="0"/>
              <a:t>working groups or technical sessions, </a:t>
            </a:r>
          </a:p>
          <a:p>
            <a:pPr>
              <a:lnSpc>
                <a:spcPct val="100000"/>
              </a:lnSpc>
            </a:pPr>
            <a:r>
              <a:rPr lang="en-US" sz="2000" dirty="0"/>
              <a:t>Address objectives based on current jurisdiction policies</a:t>
            </a:r>
          </a:p>
          <a:p>
            <a:pPr lvl="1">
              <a:lnSpc>
                <a:spcPct val="100000"/>
              </a:lnSpc>
            </a:pPr>
            <a:r>
              <a:rPr lang="en-US" sz="1700" dirty="0"/>
              <a:t>However, be flexible to incorporate evolution of policies through time.</a:t>
            </a:r>
          </a:p>
          <a:p>
            <a:pPr>
              <a:lnSpc>
                <a:spcPct val="100000"/>
              </a:lnSpc>
            </a:pPr>
            <a:r>
              <a:rPr lang="en-US" sz="2000" dirty="0"/>
              <a:t>Policy goals may require consultation with other government agencies</a:t>
            </a:r>
          </a:p>
          <a:p>
            <a:pPr lvl="1">
              <a:lnSpc>
                <a:spcPct val="100000"/>
              </a:lnSpc>
            </a:pPr>
            <a:r>
              <a:rPr lang="en-US" sz="1700" dirty="0"/>
              <a:t>Environmental protection</a:t>
            </a:r>
          </a:p>
          <a:p>
            <a:pPr lvl="1">
              <a:lnSpc>
                <a:spcPct val="100000"/>
              </a:lnSpc>
            </a:pPr>
            <a:r>
              <a:rPr lang="en-US" sz="1700" dirty="0"/>
              <a:t>Health and human services</a:t>
            </a:r>
          </a:p>
          <a:p>
            <a:pPr lvl="1">
              <a:lnSpc>
                <a:spcPct val="100000"/>
              </a:lnSpc>
            </a:pPr>
            <a:r>
              <a:rPr lang="en-US" sz="1700" dirty="0"/>
              <a:t>Economic development</a:t>
            </a:r>
          </a:p>
          <a:p>
            <a:pPr marL="342900" lvl="1" indent="0">
              <a:lnSpc>
                <a:spcPct val="100000"/>
              </a:lnSpc>
              <a:buNone/>
            </a:pPr>
            <a:endParaRPr lang="en-US" sz="1700" dirty="0"/>
          </a:p>
        </p:txBody>
      </p:sp>
      <p:sp>
        <p:nvSpPr>
          <p:cNvPr id="2" name="Slide Number Placeholder 1"/>
          <p:cNvSpPr>
            <a:spLocks noGrp="1"/>
          </p:cNvSpPr>
          <p:nvPr>
            <p:ph type="sldNum" sz="quarter" idx="12"/>
          </p:nvPr>
        </p:nvSpPr>
        <p:spPr/>
        <p:txBody>
          <a:bodyPr/>
          <a:lstStyle/>
          <a:p>
            <a:fld id="{E3EC83F6-620C-48C3-9A72-56401FF89797}" type="slidenum">
              <a:rPr lang="en-US" smtClean="0"/>
              <a:t>40</a:t>
            </a:fld>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920" b="19352"/>
          <a:stretch/>
        </p:blipFill>
        <p:spPr bwMode="auto">
          <a:xfrm>
            <a:off x="432801" y="403107"/>
            <a:ext cx="1900555" cy="998112"/>
          </a:xfrm>
          <a:prstGeom prst="rect">
            <a:avLst/>
          </a:prstGeom>
          <a:solidFill>
            <a:schemeClr val="tx2"/>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89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387" y="479645"/>
            <a:ext cx="7886700" cy="580465"/>
          </a:xfrm>
        </p:spPr>
        <p:txBody>
          <a:bodyPr>
            <a:normAutofit fontScale="90000"/>
          </a:bodyPr>
          <a:lstStyle/>
          <a:p>
            <a:r>
              <a:rPr lang="en-US" sz="2800" dirty="0"/>
              <a:t>Relationship of Resource Value Test (RVT) to </a:t>
            </a:r>
            <a:br>
              <a:rPr lang="en-US" sz="2800" dirty="0"/>
            </a:br>
            <a:r>
              <a:rPr lang="en-US" sz="2800" dirty="0"/>
              <a:t>Traditional Tests – Results May Align or Not</a:t>
            </a:r>
          </a:p>
        </p:txBody>
      </p:sp>
      <p:sp>
        <p:nvSpPr>
          <p:cNvPr id="2" name="Slide Number Placeholder 1"/>
          <p:cNvSpPr>
            <a:spLocks noGrp="1"/>
          </p:cNvSpPr>
          <p:nvPr>
            <p:ph type="sldNum" sz="quarter" idx="12"/>
          </p:nvPr>
        </p:nvSpPr>
        <p:spPr/>
        <p:txBody>
          <a:bodyPr/>
          <a:lstStyle/>
          <a:p>
            <a:fld id="{13B74AC8-F950-4FD9-AF1B-F2DEAA006494}" type="slidenum">
              <a:rPr lang="en-US" smtClean="0"/>
              <a:t>41</a:t>
            </a:fld>
            <a:endParaRPr lang="en-US" dirty="0"/>
          </a:p>
        </p:txBody>
      </p:sp>
      <p:pic>
        <p:nvPicPr>
          <p:cNvPr id="7" name="Picture 6">
            <a:extLst>
              <a:ext uri="{FF2B5EF4-FFF2-40B4-BE49-F238E27FC236}">
                <a16:creationId xmlns:a16="http://schemas.microsoft.com/office/drawing/2014/main" xmlns="" id="{9C379587-7DA5-45F7-8188-175CA0B25E9F}"/>
              </a:ext>
            </a:extLst>
          </p:cNvPr>
          <p:cNvPicPr>
            <a:picLocks noChangeAspect="1"/>
          </p:cNvPicPr>
          <p:nvPr/>
        </p:nvPicPr>
        <p:blipFill>
          <a:blip r:embed="rId2"/>
          <a:stretch>
            <a:fillRect/>
          </a:stretch>
        </p:blipFill>
        <p:spPr>
          <a:xfrm>
            <a:off x="363000" y="1306555"/>
            <a:ext cx="8417999" cy="5535571"/>
          </a:xfrm>
          <a:prstGeom prst="rect">
            <a:avLst/>
          </a:prstGeom>
        </p:spPr>
      </p:pic>
    </p:spTree>
    <p:extLst>
      <p:ext uri="{BB962C8B-B14F-4D97-AF65-F5344CB8AC3E}">
        <p14:creationId xmlns:p14="http://schemas.microsoft.com/office/powerpoint/2010/main" val="2840533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1324" y="372322"/>
            <a:ext cx="7886700" cy="937654"/>
          </a:xfrm>
        </p:spPr>
        <p:txBody>
          <a:bodyPr>
            <a:normAutofit/>
          </a:bodyPr>
          <a:lstStyle/>
          <a:p>
            <a:r>
              <a:rPr lang="en-US" sz="2800" dirty="0"/>
              <a:t>Relationship of RVT to Traditional Tests (2)</a:t>
            </a:r>
          </a:p>
        </p:txBody>
      </p:sp>
      <p:sp>
        <p:nvSpPr>
          <p:cNvPr id="2" name="Slide Number Placeholder 1"/>
          <p:cNvSpPr>
            <a:spLocks noGrp="1"/>
          </p:cNvSpPr>
          <p:nvPr>
            <p:ph type="sldNum" sz="quarter" idx="12"/>
          </p:nvPr>
        </p:nvSpPr>
        <p:spPr/>
        <p:txBody>
          <a:bodyPr/>
          <a:lstStyle/>
          <a:p>
            <a:fld id="{7FDEACEE-0AA1-40E6-BA1A-50735D3C2AE8}" type="slidenum">
              <a:rPr lang="en-US" smtClean="0"/>
              <a:t>42</a:t>
            </a:fld>
            <a:endParaRPr lang="en-US" dirty="0"/>
          </a:p>
        </p:txBody>
      </p:sp>
      <p:pic>
        <p:nvPicPr>
          <p:cNvPr id="5" name="Content Placeholder 4"/>
          <p:cNvPicPr>
            <a:picLocks noGrp="1" noChangeAspect="1"/>
          </p:cNvPicPr>
          <p:nvPr>
            <p:ph idx="1"/>
          </p:nvPr>
        </p:nvPicPr>
        <p:blipFill>
          <a:blip r:embed="rId2"/>
          <a:stretch>
            <a:fillRect/>
          </a:stretch>
        </p:blipFill>
        <p:spPr>
          <a:xfrm>
            <a:off x="692348" y="1171035"/>
            <a:ext cx="7285475" cy="4058190"/>
          </a:xfrm>
          <a:prstGeom prst="rect">
            <a:avLst/>
          </a:prstGeom>
        </p:spPr>
      </p:pic>
      <p:sp>
        <p:nvSpPr>
          <p:cNvPr id="8" name="TextBox 7"/>
          <p:cNvSpPr txBox="1"/>
          <p:nvPr/>
        </p:nvSpPr>
        <p:spPr>
          <a:xfrm>
            <a:off x="621324" y="5497949"/>
            <a:ext cx="8192766" cy="954107"/>
          </a:xfrm>
          <a:prstGeom prst="rect">
            <a:avLst/>
          </a:prstGeom>
          <a:noFill/>
        </p:spPr>
        <p:txBody>
          <a:bodyPr wrap="square" rtlCol="0">
            <a:spAutoFit/>
          </a:bodyPr>
          <a:lstStyle/>
          <a:p>
            <a:pPr marL="342900" indent="-342900" defTabSz="685800">
              <a:buClr>
                <a:schemeClr val="accent1">
                  <a:lumMod val="75000"/>
                </a:schemeClr>
              </a:buClr>
              <a:buFont typeface="Arial" panose="020B0604020202020204" pitchFamily="34" charset="0"/>
              <a:buChar char="●"/>
            </a:pPr>
            <a:r>
              <a:rPr lang="en-US" sz="1400" dirty="0"/>
              <a:t>Each cost-effectiveness test should include the utility system impacts.</a:t>
            </a:r>
          </a:p>
          <a:p>
            <a:pPr marL="342900" indent="-342900" defTabSz="685800">
              <a:buClr>
                <a:schemeClr val="accent1">
                  <a:lumMod val="75000"/>
                </a:schemeClr>
              </a:buClr>
              <a:buFont typeface="Arial" panose="020B0604020202020204" pitchFamily="34" charset="0"/>
              <a:buChar char="●"/>
            </a:pPr>
            <a:r>
              <a:rPr lang="en-US" sz="1400" dirty="0"/>
              <a:t>The other impacts included should be based on a jurisdiction’s applicable policy goals.</a:t>
            </a:r>
          </a:p>
          <a:p>
            <a:pPr marL="342900" indent="-342900" defTabSz="685800">
              <a:buClr>
                <a:schemeClr val="accent1">
                  <a:lumMod val="75000"/>
                </a:schemeClr>
              </a:buClr>
              <a:buFont typeface="Arial" panose="020B0604020202020204" pitchFamily="34" charset="0"/>
              <a:buChar char="●"/>
            </a:pPr>
            <a:r>
              <a:rPr lang="en-US" sz="1400" dirty="0"/>
              <a:t>In some jurisdictions, this may result in a Resource Value Test equal to one of the traditional tests.</a:t>
            </a:r>
          </a:p>
          <a:p>
            <a:pPr marL="342900" indent="-342900" defTabSz="685800">
              <a:buClr>
                <a:schemeClr val="accent1">
                  <a:lumMod val="75000"/>
                </a:schemeClr>
              </a:buClr>
              <a:buFont typeface="Arial" panose="020B0604020202020204" pitchFamily="34" charset="0"/>
              <a:buChar char="●"/>
            </a:pPr>
            <a:r>
              <a:rPr lang="en-US" sz="1400" dirty="0"/>
              <a:t>In other jurisdictions, the RVT may be different.</a:t>
            </a:r>
          </a:p>
        </p:txBody>
      </p:sp>
    </p:spTree>
    <p:extLst>
      <p:ext uri="{BB962C8B-B14F-4D97-AF65-F5344CB8AC3E}">
        <p14:creationId xmlns:p14="http://schemas.microsoft.com/office/powerpoint/2010/main" val="1586973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2865" y="1867549"/>
            <a:ext cx="8028962" cy="761351"/>
          </a:xfrm>
        </p:spPr>
        <p:txBody>
          <a:bodyPr>
            <a:noAutofit/>
          </a:bodyPr>
          <a:lstStyle/>
          <a:p>
            <a:pPr algn="ctr"/>
            <a:r>
              <a:rPr lang="en-US" sz="4000" dirty="0">
                <a:solidFill>
                  <a:schemeClr val="tx1"/>
                </a:solidFill>
              </a:rPr>
              <a:t>Part II</a:t>
            </a:r>
          </a:p>
        </p:txBody>
      </p:sp>
      <p:sp>
        <p:nvSpPr>
          <p:cNvPr id="2" name="Slide Number Placeholder 1"/>
          <p:cNvSpPr>
            <a:spLocks noGrp="1"/>
          </p:cNvSpPr>
          <p:nvPr>
            <p:ph type="sldNum" sz="quarter" idx="12"/>
          </p:nvPr>
        </p:nvSpPr>
        <p:spPr/>
        <p:txBody>
          <a:bodyPr/>
          <a:lstStyle/>
          <a:p>
            <a:r>
              <a:rPr lang="en-US" dirty="0"/>
              <a:t> </a:t>
            </a:r>
            <a:fld id="{A17886D8-106F-4FB0-B624-C784169B1480}" type="slidenum">
              <a:rPr lang="en-US" smtClean="0"/>
              <a:t>43</a:t>
            </a:fld>
            <a:endParaRPr lang="en-US" dirty="0"/>
          </a:p>
        </p:txBody>
      </p:sp>
      <p:sp>
        <p:nvSpPr>
          <p:cNvPr id="9" name="Rectangle 8">
            <a:extLst>
              <a:ext uri="{FF2B5EF4-FFF2-40B4-BE49-F238E27FC236}">
                <a16:creationId xmlns:a16="http://schemas.microsoft.com/office/drawing/2014/main" xmlns="" id="{51365701-8109-4D13-9791-E43688C91660}"/>
              </a:ext>
            </a:extLst>
          </p:cNvPr>
          <p:cNvSpPr/>
          <p:nvPr/>
        </p:nvSpPr>
        <p:spPr>
          <a:xfrm>
            <a:off x="2286000" y="2628900"/>
            <a:ext cx="4572000" cy="830997"/>
          </a:xfrm>
          <a:prstGeom prst="rect">
            <a:avLst/>
          </a:prstGeom>
        </p:spPr>
        <p:txBody>
          <a:bodyPr>
            <a:spAutoFit/>
          </a:bodyPr>
          <a:lstStyle/>
          <a:p>
            <a:pPr algn="ctr" defTabSz="685800">
              <a:spcBef>
                <a:spcPts val="750"/>
              </a:spcBef>
              <a:buClr>
                <a:schemeClr val="accent1">
                  <a:lumMod val="75000"/>
                </a:schemeClr>
              </a:buClr>
            </a:pPr>
            <a:r>
              <a:rPr lang="en-US" sz="2400" b="1" dirty="0"/>
              <a:t>Developing Inputs for </a:t>
            </a:r>
            <a:br>
              <a:rPr lang="en-US" sz="2400" b="1" dirty="0"/>
            </a:br>
            <a:r>
              <a:rPr lang="en-US" sz="2400" b="1" dirty="0"/>
              <a:t>Cost-Effectiveness Tests</a:t>
            </a:r>
          </a:p>
        </p:txBody>
      </p:sp>
    </p:spTree>
    <p:extLst>
      <p:ext uri="{BB962C8B-B14F-4D97-AF65-F5344CB8AC3E}">
        <p14:creationId xmlns:p14="http://schemas.microsoft.com/office/powerpoint/2010/main" val="3741399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0950" y="738498"/>
            <a:ext cx="8028962" cy="761351"/>
          </a:xfrm>
        </p:spPr>
        <p:txBody>
          <a:bodyPr>
            <a:noAutofit/>
          </a:bodyPr>
          <a:lstStyle/>
          <a:p>
            <a:r>
              <a:rPr lang="en-US" sz="2800" dirty="0"/>
              <a:t>Part II</a:t>
            </a:r>
          </a:p>
        </p:txBody>
      </p:sp>
      <p:sp>
        <p:nvSpPr>
          <p:cNvPr id="2" name="Slide Number Placeholder 1"/>
          <p:cNvSpPr>
            <a:spLocks noGrp="1"/>
          </p:cNvSpPr>
          <p:nvPr>
            <p:ph type="sldNum" sz="quarter" idx="12"/>
          </p:nvPr>
        </p:nvSpPr>
        <p:spPr/>
        <p:txBody>
          <a:bodyPr/>
          <a:lstStyle/>
          <a:p>
            <a:r>
              <a:rPr lang="en-US" dirty="0"/>
              <a:t> </a:t>
            </a:r>
            <a:fld id="{C9E5B716-C197-4B6C-8600-353F282C7BDE}" type="slidenum">
              <a:rPr lang="en-US" smtClean="0"/>
              <a:t>44</a:t>
            </a:fld>
            <a:endParaRPr lang="en-US" dirty="0"/>
          </a:p>
        </p:txBody>
      </p:sp>
      <p:sp>
        <p:nvSpPr>
          <p:cNvPr id="5" name="Content Placeholder 4"/>
          <p:cNvSpPr>
            <a:spLocks noGrp="1"/>
          </p:cNvSpPr>
          <p:nvPr>
            <p:ph idx="1"/>
          </p:nvPr>
        </p:nvSpPr>
        <p:spPr>
          <a:xfrm>
            <a:off x="774448" y="1754187"/>
            <a:ext cx="8029571" cy="4738688"/>
          </a:xfrm>
        </p:spPr>
        <p:txBody>
          <a:bodyPr>
            <a:normAutofit/>
          </a:bodyPr>
          <a:lstStyle/>
          <a:p>
            <a:pPr marL="571500">
              <a:spcAft>
                <a:spcPts val="600"/>
              </a:spcAft>
              <a:buFont typeface="+mj-lt"/>
              <a:buAutoNum type="arabicPeriod" startAt="6"/>
            </a:pPr>
            <a:r>
              <a:rPr lang="en-US" sz="2400" dirty="0"/>
              <a:t> Efficiency Costs and Benefits</a:t>
            </a:r>
          </a:p>
          <a:p>
            <a:pPr marL="571500">
              <a:spcAft>
                <a:spcPts val="600"/>
              </a:spcAft>
              <a:buFont typeface="+mj-lt"/>
              <a:buAutoNum type="arabicPeriod" startAt="6"/>
            </a:pPr>
            <a:r>
              <a:rPr lang="en-US" sz="2400" dirty="0"/>
              <a:t> Methods to Account for Costs &amp; Benefits</a:t>
            </a:r>
          </a:p>
          <a:p>
            <a:pPr marL="514350">
              <a:spcAft>
                <a:spcPts val="600"/>
              </a:spcAft>
              <a:buFont typeface="+mj-lt"/>
              <a:buAutoNum type="arabicPeriod" startAt="8"/>
            </a:pPr>
            <a:r>
              <a:rPr lang="en-US" sz="2400" dirty="0"/>
              <a:t>  Participant Impacts</a:t>
            </a:r>
          </a:p>
          <a:p>
            <a:pPr marL="514350">
              <a:spcAft>
                <a:spcPts val="600"/>
              </a:spcAft>
              <a:buFont typeface="+mj-lt"/>
              <a:buAutoNum type="arabicPeriod" startAt="8"/>
            </a:pPr>
            <a:r>
              <a:rPr lang="en-US" sz="2400" dirty="0"/>
              <a:t>  Discount Rates</a:t>
            </a:r>
          </a:p>
          <a:p>
            <a:pPr marL="514350">
              <a:spcAft>
                <a:spcPts val="600"/>
              </a:spcAft>
              <a:buFont typeface="+mj-lt"/>
              <a:buAutoNum type="arabicPeriod" startAt="8"/>
            </a:pPr>
            <a:r>
              <a:rPr lang="en-US" sz="2400" dirty="0"/>
              <a:t> Assessment Level</a:t>
            </a:r>
          </a:p>
          <a:p>
            <a:pPr marL="514350">
              <a:spcAft>
                <a:spcPts val="600"/>
              </a:spcAft>
              <a:buFont typeface="+mj-lt"/>
              <a:buAutoNum type="arabicPeriod" startAt="8"/>
            </a:pPr>
            <a:r>
              <a:rPr lang="en-US" sz="2400" dirty="0"/>
              <a:t> Analysis Period and End Effects</a:t>
            </a:r>
          </a:p>
          <a:p>
            <a:pPr marL="514350">
              <a:spcAft>
                <a:spcPts val="600"/>
              </a:spcAft>
              <a:buFont typeface="+mj-lt"/>
              <a:buAutoNum type="arabicPeriod" startAt="8"/>
            </a:pPr>
            <a:r>
              <a:rPr lang="en-US" sz="2400" dirty="0"/>
              <a:t> Analysis of Early Retirement</a:t>
            </a:r>
          </a:p>
          <a:p>
            <a:pPr marL="514350">
              <a:spcAft>
                <a:spcPts val="600"/>
              </a:spcAft>
              <a:buFont typeface="+mj-lt"/>
              <a:buAutoNum type="arabicPeriod" startAt="8"/>
            </a:pPr>
            <a:r>
              <a:rPr lang="en-US" sz="2400" dirty="0"/>
              <a:t> Free Rider and Spillover Effects</a:t>
            </a:r>
          </a:p>
          <a:p>
            <a:pPr marL="571500">
              <a:buFont typeface="+mj-lt"/>
              <a:buAutoNum type="arabicPeriod" startAt="6"/>
            </a:pPr>
            <a:endParaRPr lang="en-US" sz="2400" dirty="0"/>
          </a:p>
        </p:txBody>
      </p:sp>
    </p:spTree>
    <p:extLst>
      <p:ext uri="{BB962C8B-B14F-4D97-AF65-F5344CB8AC3E}">
        <p14:creationId xmlns:p14="http://schemas.microsoft.com/office/powerpoint/2010/main" val="3167707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8691" y="290149"/>
            <a:ext cx="7886700" cy="697993"/>
          </a:xfrm>
        </p:spPr>
        <p:txBody>
          <a:bodyPr>
            <a:normAutofit/>
          </a:bodyPr>
          <a:lstStyle/>
          <a:p>
            <a:r>
              <a:rPr lang="en-US" sz="2800" dirty="0"/>
              <a:t>Steps for Choosing a Discount Rate</a:t>
            </a:r>
          </a:p>
        </p:txBody>
      </p:sp>
      <p:sp>
        <p:nvSpPr>
          <p:cNvPr id="2" name="Slide Number Placeholder 1"/>
          <p:cNvSpPr>
            <a:spLocks noGrp="1"/>
          </p:cNvSpPr>
          <p:nvPr>
            <p:ph type="sldNum" sz="quarter" idx="12"/>
          </p:nvPr>
        </p:nvSpPr>
        <p:spPr/>
        <p:txBody>
          <a:bodyPr/>
          <a:lstStyle/>
          <a:p>
            <a:fld id="{C03E245E-1F8B-4C9E-8822-422CC8735F17}" type="slidenum">
              <a:rPr lang="en-US" smtClean="0"/>
              <a:t>45</a:t>
            </a:fld>
            <a:endParaRPr lang="en-US" dirty="0"/>
          </a:p>
        </p:txBody>
      </p:sp>
      <p:graphicFrame>
        <p:nvGraphicFramePr>
          <p:cNvPr id="7" name="Content Placeholder 6">
            <a:extLst>
              <a:ext uri="{FF2B5EF4-FFF2-40B4-BE49-F238E27FC236}">
                <a16:creationId xmlns:a16="http://schemas.microsoft.com/office/drawing/2014/main" xmlns="" id="{D9271277-4127-4DB7-895C-A047B6B63D16}"/>
              </a:ext>
            </a:extLst>
          </p:cNvPr>
          <p:cNvGraphicFramePr>
            <a:graphicFrameLocks noGrp="1"/>
          </p:cNvGraphicFramePr>
          <p:nvPr>
            <p:ph idx="1"/>
            <p:extLst>
              <p:ext uri="{D42A27DB-BD31-4B8C-83A1-F6EECF244321}">
                <p14:modId xmlns:p14="http://schemas.microsoft.com/office/powerpoint/2010/main" val="2831262287"/>
              </p:ext>
            </p:extLst>
          </p:nvPr>
        </p:nvGraphicFramePr>
        <p:xfrm>
          <a:off x="418691" y="1532229"/>
          <a:ext cx="8286545" cy="4943992"/>
        </p:xfrm>
        <a:graphic>
          <a:graphicData uri="http://schemas.openxmlformats.org/drawingml/2006/table">
            <a:tbl>
              <a:tblPr/>
              <a:tblGrid>
                <a:gridCol w="702493">
                  <a:extLst>
                    <a:ext uri="{9D8B030D-6E8A-4147-A177-3AD203B41FA5}">
                      <a16:colId xmlns:a16="http://schemas.microsoft.com/office/drawing/2014/main" xmlns="" val="2135602276"/>
                    </a:ext>
                  </a:extLst>
                </a:gridCol>
                <a:gridCol w="7584052">
                  <a:extLst>
                    <a:ext uri="{9D8B030D-6E8A-4147-A177-3AD203B41FA5}">
                      <a16:colId xmlns:a16="http://schemas.microsoft.com/office/drawing/2014/main" xmlns="" val="1518093438"/>
                    </a:ext>
                  </a:extLst>
                </a:gridCol>
              </a:tblGrid>
              <a:tr h="615253">
                <a:tc>
                  <a:txBody>
                    <a:bodyPr/>
                    <a:lstStyle/>
                    <a:p>
                      <a:pPr algn="l" rtl="0" fontAlgn="ctr"/>
                      <a:r>
                        <a:rPr lang="en-US" sz="1350" b="0" i="0" u="none" strike="noStrike" dirty="0">
                          <a:solidFill>
                            <a:srgbClr val="000000"/>
                          </a:solidFill>
                          <a:effectLst/>
                          <a:latin typeface="Arial" panose="020B0604020202020204" pitchFamily="34" charset="0"/>
                        </a:rPr>
                        <a:t>Step A</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rtl="0" fontAlgn="ctr"/>
                      <a:r>
                        <a:rPr lang="en-US" sz="1400" b="0" i="0" u="sng" strike="noStrike" dirty="0">
                          <a:solidFill>
                            <a:srgbClr val="000000"/>
                          </a:solidFill>
                          <a:effectLst/>
                          <a:latin typeface="Arial" panose="020B0604020202020204" pitchFamily="34" charset="0"/>
                        </a:rPr>
                        <a:t>Articulate the jurisdiction’s applicable policy goals</a:t>
                      </a:r>
                      <a:r>
                        <a:rPr lang="en-US" sz="1400" b="0" i="0" u="none" strike="noStrike" dirty="0">
                          <a:solidFill>
                            <a:srgbClr val="000000"/>
                          </a:solidFill>
                          <a:effectLst/>
                          <a:latin typeface="Arial" panose="020B0604020202020204" pitchFamily="34" charset="0"/>
                        </a:rPr>
                        <a:t>. These should be the same goals used in developing the RVT.</a:t>
                      </a:r>
                      <a:endParaRPr lang="en-US" sz="1400" b="0" i="0" u="sng" strike="noStrike" dirty="0">
                        <a:solidFill>
                          <a:srgbClr val="000000"/>
                        </a:solidFill>
                        <a:effectLst/>
                        <a:latin typeface="Arial" panose="020B060402020202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xmlns="" val="1065364840"/>
                  </a:ext>
                </a:extLst>
              </a:tr>
              <a:tr h="681172">
                <a:tc>
                  <a:txBody>
                    <a:bodyPr/>
                    <a:lstStyle/>
                    <a:p>
                      <a:pPr algn="l" rtl="0" fontAlgn="ctr"/>
                      <a:r>
                        <a:rPr lang="en-US" sz="1350" b="0" i="0" u="none" strike="noStrike" dirty="0">
                          <a:solidFill>
                            <a:srgbClr val="000000"/>
                          </a:solidFill>
                          <a:effectLst/>
                          <a:latin typeface="Arial" panose="020B0604020202020204" pitchFamily="34" charset="0"/>
                        </a:rPr>
                        <a:t>Step B</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rtl="0" fontAlgn="ctr"/>
                      <a:r>
                        <a:rPr lang="en-US" sz="1400" b="0" i="0" u="sng" strike="noStrike" dirty="0">
                          <a:solidFill>
                            <a:srgbClr val="000000"/>
                          </a:solidFill>
                          <a:effectLst/>
                          <a:latin typeface="Arial" panose="020B0604020202020204" pitchFamily="34" charset="0"/>
                        </a:rPr>
                        <a:t>Consider the relevance of a utility’s weighted average cost of capital.</a:t>
                      </a:r>
                      <a:r>
                        <a:rPr lang="en-US" sz="1400" b="0" i="0" u="none" strike="noStrike" dirty="0">
                          <a:solidFill>
                            <a:srgbClr val="000000"/>
                          </a:solidFill>
                          <a:effectLst/>
                          <a:latin typeface="Arial" panose="020B0604020202020204" pitchFamily="34" charset="0"/>
                        </a:rPr>
                        <a:t> Is the utility investor time preference consistent with the jurisdiction’s policy goals?</a:t>
                      </a:r>
                      <a:endParaRPr lang="en-US" sz="1400" b="0" i="0" u="sng" strike="noStrike" dirty="0">
                        <a:solidFill>
                          <a:srgbClr val="000000"/>
                        </a:solidFill>
                        <a:effectLst/>
                        <a:latin typeface="Arial" panose="020B060402020202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xmlns="" val="96042268"/>
                  </a:ext>
                </a:extLst>
              </a:tr>
              <a:tr h="944852">
                <a:tc>
                  <a:txBody>
                    <a:bodyPr/>
                    <a:lstStyle/>
                    <a:p>
                      <a:pPr algn="l" rtl="0" fontAlgn="ctr"/>
                      <a:r>
                        <a:rPr lang="en-US" sz="1350" b="0" i="0" u="none" strike="noStrike" dirty="0">
                          <a:solidFill>
                            <a:srgbClr val="000000"/>
                          </a:solidFill>
                          <a:effectLst/>
                          <a:latin typeface="Arial" panose="020B0604020202020204" pitchFamily="34" charset="0"/>
                        </a:rPr>
                        <a:t>Step C</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rtl="0" fontAlgn="ctr"/>
                      <a:r>
                        <a:rPr lang="en-US" sz="1400" b="0" i="0" u="sng" strike="noStrike" dirty="0">
                          <a:solidFill>
                            <a:srgbClr val="000000"/>
                          </a:solidFill>
                          <a:effectLst/>
                          <a:latin typeface="Arial" panose="020B0604020202020204" pitchFamily="34" charset="0"/>
                        </a:rPr>
                        <a:t>Consider the relevance of the average customer discount rate.</a:t>
                      </a:r>
                      <a:r>
                        <a:rPr lang="en-US" sz="1400" b="0" i="0" u="none" strike="noStrike" dirty="0">
                          <a:solidFill>
                            <a:srgbClr val="000000"/>
                          </a:solidFill>
                          <a:effectLst/>
                          <a:latin typeface="Arial" panose="020B0604020202020204" pitchFamily="34" charset="0"/>
                        </a:rPr>
                        <a:t> Should the discount rate be based on the average utility customer time preference? Does this time preference adequately address applicable policy goals and future customers?</a:t>
                      </a:r>
                      <a:endParaRPr lang="en-US" sz="1400" b="0" i="0" u="sng" strike="noStrike" dirty="0">
                        <a:solidFill>
                          <a:srgbClr val="000000"/>
                        </a:solidFill>
                        <a:effectLst/>
                        <a:latin typeface="Arial" panose="020B060402020202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xmlns="" val="1796590071"/>
                  </a:ext>
                </a:extLst>
              </a:tr>
              <a:tr h="911892">
                <a:tc>
                  <a:txBody>
                    <a:bodyPr/>
                    <a:lstStyle/>
                    <a:p>
                      <a:pPr algn="l" rtl="0" fontAlgn="ctr"/>
                      <a:r>
                        <a:rPr lang="en-US" sz="1350" b="0" i="0" u="none" strike="noStrike" dirty="0">
                          <a:solidFill>
                            <a:srgbClr val="000000"/>
                          </a:solidFill>
                          <a:effectLst/>
                          <a:latin typeface="Arial" panose="020B0604020202020204" pitchFamily="34" charset="0"/>
                        </a:rPr>
                        <a:t>Step D</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rtl="0" fontAlgn="ctr"/>
                      <a:r>
                        <a:rPr lang="en-US" sz="1400" b="0" i="0" u="sng" strike="noStrike" dirty="0">
                          <a:solidFill>
                            <a:srgbClr val="000000"/>
                          </a:solidFill>
                          <a:effectLst/>
                          <a:latin typeface="Arial" panose="020B0604020202020204" pitchFamily="34" charset="0"/>
                        </a:rPr>
                        <a:t>Consider the relevance of a societal discount rate.</a:t>
                      </a:r>
                      <a:r>
                        <a:rPr lang="en-US" sz="1400" b="0" i="0" u="none" strike="noStrike" dirty="0">
                          <a:solidFill>
                            <a:srgbClr val="000000"/>
                          </a:solidFill>
                          <a:effectLst/>
                          <a:latin typeface="Arial" panose="020B0604020202020204" pitchFamily="34" charset="0"/>
                        </a:rPr>
                        <a:t> Is a societal time preference and use of a societal discount rate consistent with the jurisdiction’s policy goals and associated regulatory perspective?</a:t>
                      </a:r>
                      <a:endParaRPr lang="en-US" sz="1400" b="0" i="0" u="sng" strike="noStrike" dirty="0">
                        <a:solidFill>
                          <a:srgbClr val="000000"/>
                        </a:solidFill>
                        <a:effectLst/>
                        <a:latin typeface="Arial" panose="020B060402020202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xmlns="" val="1495442627"/>
                  </a:ext>
                </a:extLst>
              </a:tr>
              <a:tr h="922878">
                <a:tc>
                  <a:txBody>
                    <a:bodyPr/>
                    <a:lstStyle/>
                    <a:p>
                      <a:pPr algn="l" rtl="0" fontAlgn="ctr"/>
                      <a:r>
                        <a:rPr lang="en-US" sz="1350" b="0" i="0" u="none" strike="noStrike" dirty="0">
                          <a:solidFill>
                            <a:srgbClr val="000000"/>
                          </a:solidFill>
                          <a:effectLst/>
                          <a:latin typeface="Arial" panose="020B0604020202020204" pitchFamily="34" charset="0"/>
                        </a:rPr>
                        <a:t>Step E</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rtl="0" fontAlgn="ctr"/>
                      <a:r>
                        <a:rPr lang="en-US" sz="1400" b="0" i="0" u="sng" strike="noStrike" dirty="0">
                          <a:solidFill>
                            <a:srgbClr val="000000"/>
                          </a:solidFill>
                          <a:effectLst/>
                          <a:latin typeface="Arial" panose="020B0604020202020204" pitchFamily="34" charset="0"/>
                        </a:rPr>
                        <a:t>Consider an alternative discount rate</a:t>
                      </a:r>
                      <a:r>
                        <a:rPr lang="en-US" sz="1400" b="0" i="0" u="none" strike="noStrike" dirty="0">
                          <a:solidFill>
                            <a:srgbClr val="000000"/>
                          </a:solidFill>
                          <a:effectLst/>
                          <a:latin typeface="Arial" panose="020B0604020202020204" pitchFamily="34" charset="0"/>
                        </a:rPr>
                        <a:t>. Given that the regulatory perspective may be different from the utility, customer, and societal perspective, the discount rate does not need to be tied to any one of these three perspectives.</a:t>
                      </a:r>
                      <a:endParaRPr lang="en-US" sz="1400" b="0" i="0" u="sng" strike="noStrike" dirty="0">
                        <a:solidFill>
                          <a:srgbClr val="000000"/>
                        </a:solidFill>
                        <a:effectLst/>
                        <a:latin typeface="Arial" panose="020B060402020202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extLst>
                  <a:ext uri="{0D108BD9-81ED-4DB2-BD59-A6C34878D82A}">
                    <a16:rowId xmlns:a16="http://schemas.microsoft.com/office/drawing/2014/main" xmlns="" val="2863883419"/>
                  </a:ext>
                </a:extLst>
              </a:tr>
              <a:tr h="867945">
                <a:tc>
                  <a:txBody>
                    <a:bodyPr/>
                    <a:lstStyle/>
                    <a:p>
                      <a:pPr algn="l" rtl="0" fontAlgn="ctr"/>
                      <a:r>
                        <a:rPr lang="en-US" sz="1350" b="0" i="0" u="none" strike="noStrike" dirty="0">
                          <a:solidFill>
                            <a:srgbClr val="000000"/>
                          </a:solidFill>
                          <a:effectLst/>
                          <a:latin typeface="Arial" panose="020B0604020202020204" pitchFamily="34" charset="0"/>
                        </a:rPr>
                        <a:t>Step F</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rtl="0" fontAlgn="ctr"/>
                      <a:r>
                        <a:rPr lang="en-US" sz="1400" b="0" i="0" u="sng" strike="noStrike" dirty="0">
                          <a:solidFill>
                            <a:srgbClr val="000000"/>
                          </a:solidFill>
                          <a:effectLst/>
                          <a:latin typeface="Arial" panose="020B0604020202020204" pitchFamily="34" charset="0"/>
                        </a:rPr>
                        <a:t>Consider risk implications</a:t>
                      </a:r>
                      <a:r>
                        <a:rPr lang="en-US" sz="1400" b="0" i="0" u="none" strike="noStrike" dirty="0">
                          <a:solidFill>
                            <a:srgbClr val="000000"/>
                          </a:solidFill>
                          <a:effectLst/>
                          <a:latin typeface="Arial" panose="020B0604020202020204" pitchFamily="34" charset="0"/>
                        </a:rPr>
                        <a:t>. Consider using a low-risk discount rate for EE cost-effectiveness, if the net risk benefits of EE resources are not somehow accounted for elsewhere in the cost-effectiveness analysis</a:t>
                      </a:r>
                      <a:endParaRPr lang="en-US" sz="1400" b="0" i="0" u="sng" strike="noStrike" dirty="0">
                        <a:solidFill>
                          <a:srgbClr val="000000"/>
                        </a:solidFill>
                        <a:effectLst/>
                        <a:latin typeface="Arial" panose="020B060402020202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xmlns="" val="3197150102"/>
                  </a:ext>
                </a:extLst>
              </a:tr>
            </a:tbl>
          </a:graphicData>
        </a:graphic>
      </p:graphicFrame>
      <p:sp>
        <p:nvSpPr>
          <p:cNvPr id="8" name="TextBox 7">
            <a:extLst>
              <a:ext uri="{FF2B5EF4-FFF2-40B4-BE49-F238E27FC236}">
                <a16:creationId xmlns:a16="http://schemas.microsoft.com/office/drawing/2014/main" xmlns="" id="{A46FC459-73AB-407E-81DE-2B5C2A1A7C54}"/>
              </a:ext>
            </a:extLst>
          </p:cNvPr>
          <p:cNvSpPr txBox="1"/>
          <p:nvPr/>
        </p:nvSpPr>
        <p:spPr>
          <a:xfrm>
            <a:off x="418691" y="874896"/>
            <a:ext cx="8490564" cy="861774"/>
          </a:xfrm>
          <a:prstGeom prst="rect">
            <a:avLst/>
          </a:prstGeom>
          <a:noFill/>
        </p:spPr>
        <p:txBody>
          <a:bodyPr wrap="square" rtlCol="0">
            <a:spAutoFit/>
          </a:bodyPr>
          <a:lstStyle/>
          <a:p>
            <a:r>
              <a:rPr lang="en-US" sz="1600" dirty="0"/>
              <a:t>Choice of discount rate should reflect analysis objective: </a:t>
            </a:r>
            <a:r>
              <a:rPr lang="en-US" sz="1600" i="1" dirty="0">
                <a:solidFill>
                  <a:schemeClr val="accent1">
                    <a:lumMod val="75000"/>
                  </a:schemeClr>
                </a:solidFill>
              </a:rPr>
              <a:t>to identify resources that will best serve customers over the long term, while achieving applicable policy goals</a:t>
            </a:r>
          </a:p>
          <a:p>
            <a:endParaRPr lang="en-US" dirty="0"/>
          </a:p>
        </p:txBody>
      </p:sp>
    </p:spTree>
    <p:extLst>
      <p:ext uri="{BB962C8B-B14F-4D97-AF65-F5344CB8AC3E}">
        <p14:creationId xmlns:p14="http://schemas.microsoft.com/office/powerpoint/2010/main" val="161097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188" y="354746"/>
            <a:ext cx="7886700" cy="937654"/>
          </a:xfrm>
        </p:spPr>
        <p:txBody>
          <a:bodyPr>
            <a:normAutofit/>
          </a:bodyPr>
          <a:lstStyle/>
          <a:p>
            <a:r>
              <a:rPr lang="en-US" sz="2800" dirty="0"/>
              <a:t>Additional Foundational Information</a:t>
            </a:r>
          </a:p>
        </p:txBody>
      </p:sp>
      <p:sp>
        <p:nvSpPr>
          <p:cNvPr id="2" name="Slide Number Placeholder 1"/>
          <p:cNvSpPr>
            <a:spLocks noGrp="1"/>
          </p:cNvSpPr>
          <p:nvPr>
            <p:ph type="sldNum" sz="quarter" idx="12"/>
          </p:nvPr>
        </p:nvSpPr>
        <p:spPr/>
        <p:txBody>
          <a:bodyPr/>
          <a:lstStyle/>
          <a:p>
            <a:fld id="{C62D4D79-CD5E-4FC4-84CC-DB0825E6B686}" type="slidenum">
              <a:rPr lang="en-US" smtClean="0"/>
              <a:t>46</a:t>
            </a:fld>
            <a:endParaRPr lang="en-US" dirty="0"/>
          </a:p>
        </p:txBody>
      </p:sp>
      <p:pic>
        <p:nvPicPr>
          <p:cNvPr id="6" name="Picture 5">
            <a:extLst>
              <a:ext uri="{FF2B5EF4-FFF2-40B4-BE49-F238E27FC236}">
                <a16:creationId xmlns:a16="http://schemas.microsoft.com/office/drawing/2014/main" xmlns="" id="{E4C707A6-30A3-40F1-8D34-1F8605734EAE}"/>
              </a:ext>
            </a:extLst>
          </p:cNvPr>
          <p:cNvPicPr>
            <a:picLocks noChangeAspect="1"/>
          </p:cNvPicPr>
          <p:nvPr/>
        </p:nvPicPr>
        <p:blipFill>
          <a:blip r:embed="rId2"/>
          <a:stretch>
            <a:fillRect/>
          </a:stretch>
        </p:blipFill>
        <p:spPr>
          <a:xfrm>
            <a:off x="775383" y="1239152"/>
            <a:ext cx="7778664" cy="5306971"/>
          </a:xfrm>
          <a:prstGeom prst="rect">
            <a:avLst/>
          </a:prstGeom>
        </p:spPr>
      </p:pic>
    </p:spTree>
    <p:extLst>
      <p:ext uri="{BB962C8B-B14F-4D97-AF65-F5344CB8AC3E}">
        <p14:creationId xmlns:p14="http://schemas.microsoft.com/office/powerpoint/2010/main" val="2541950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326837"/>
            <a:ext cx="7886700" cy="937654"/>
          </a:xfrm>
        </p:spPr>
        <p:txBody>
          <a:bodyPr/>
          <a:lstStyle/>
          <a:p>
            <a:r>
              <a:rPr lang="en-US" sz="2800" dirty="0"/>
              <a:t>Appendix A</a:t>
            </a:r>
            <a:r>
              <a:rPr lang="en-US" dirty="0"/>
              <a:t/>
            </a:r>
            <a:br>
              <a:rPr lang="en-US" dirty="0"/>
            </a:br>
            <a:r>
              <a:rPr lang="en-US" dirty="0"/>
              <a:t>The Traditional Cost-Effectiveness Tests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3469390"/>
              </p:ext>
            </p:extLst>
          </p:nvPr>
        </p:nvGraphicFramePr>
        <p:xfrm>
          <a:off x="466725" y="1264491"/>
          <a:ext cx="8233391" cy="5228384"/>
        </p:xfrm>
        <a:graphic>
          <a:graphicData uri="http://schemas.openxmlformats.org/drawingml/2006/table">
            <a:tbl>
              <a:tblPr bandRow="1">
                <a:tableStyleId>{F5AB1C69-6EDB-4FF4-983F-18BD219EF322}</a:tableStyleId>
              </a:tblPr>
              <a:tblGrid>
                <a:gridCol w="1112539">
                  <a:extLst>
                    <a:ext uri="{9D8B030D-6E8A-4147-A177-3AD203B41FA5}">
                      <a16:colId xmlns:a16="http://schemas.microsoft.com/office/drawing/2014/main" xmlns="" val="1626274522"/>
                    </a:ext>
                  </a:extLst>
                </a:gridCol>
                <a:gridCol w="2253434">
                  <a:extLst>
                    <a:ext uri="{9D8B030D-6E8A-4147-A177-3AD203B41FA5}">
                      <a16:colId xmlns:a16="http://schemas.microsoft.com/office/drawing/2014/main" xmlns="" val="2084386554"/>
                    </a:ext>
                  </a:extLst>
                </a:gridCol>
                <a:gridCol w="2145270">
                  <a:extLst>
                    <a:ext uri="{9D8B030D-6E8A-4147-A177-3AD203B41FA5}">
                      <a16:colId xmlns:a16="http://schemas.microsoft.com/office/drawing/2014/main" xmlns="" val="4290441888"/>
                    </a:ext>
                  </a:extLst>
                </a:gridCol>
                <a:gridCol w="2722148">
                  <a:extLst>
                    <a:ext uri="{9D8B030D-6E8A-4147-A177-3AD203B41FA5}">
                      <a16:colId xmlns:a16="http://schemas.microsoft.com/office/drawing/2014/main" xmlns="" val="1226495207"/>
                    </a:ext>
                  </a:extLst>
                </a:gridCol>
              </a:tblGrid>
              <a:tr h="475308">
                <a:tc>
                  <a:txBody>
                    <a:bodyPr/>
                    <a:lstStyle/>
                    <a:p>
                      <a:pPr marL="0" marR="0">
                        <a:spcBef>
                          <a:spcPts val="600"/>
                        </a:spcBef>
                        <a:spcAft>
                          <a:spcPts val="200"/>
                        </a:spcAft>
                      </a:pPr>
                      <a:r>
                        <a:rPr lang="en-US" sz="1400" b="1" dirty="0">
                          <a:solidFill>
                            <a:schemeClr val="bg1"/>
                          </a:solidFill>
                          <a:effectLst/>
                        </a:rPr>
                        <a:t>Test</a:t>
                      </a:r>
                      <a:endParaRPr lang="en-US" sz="1400" b="1" dirty="0">
                        <a:solidFill>
                          <a:schemeClr val="bg1"/>
                        </a:solidFill>
                        <a:effectLst/>
                        <a:latin typeface="Calibri" panose="020F0502020204030204" pitchFamily="34" charset="0"/>
                        <a:ea typeface="+mj-ea"/>
                        <a:cs typeface="Times New Roman" panose="02020603050405020304" pitchFamily="18" charset="0"/>
                      </a:endParaRPr>
                    </a:p>
                  </a:txBody>
                  <a:tcPr marL="68580" marR="68580" marT="0" marB="0" anchor="ctr">
                    <a:solidFill>
                      <a:schemeClr val="accent3"/>
                    </a:solidFill>
                  </a:tcPr>
                </a:tc>
                <a:tc>
                  <a:txBody>
                    <a:bodyPr/>
                    <a:lstStyle/>
                    <a:p>
                      <a:pPr marL="0" marR="0" algn="ctr">
                        <a:lnSpc>
                          <a:spcPts val="1000"/>
                        </a:lnSpc>
                        <a:spcBef>
                          <a:spcPts val="200"/>
                        </a:spcBef>
                        <a:spcAft>
                          <a:spcPts val="0"/>
                        </a:spcAft>
                      </a:pPr>
                      <a:r>
                        <a:rPr lang="en-US" sz="1400" b="1" dirty="0">
                          <a:solidFill>
                            <a:schemeClr val="bg1"/>
                          </a:solidFill>
                          <a:effectLst/>
                        </a:rPr>
                        <a:t>Perspective</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solidFill>
                  </a:tcPr>
                </a:tc>
                <a:tc>
                  <a:txBody>
                    <a:bodyPr/>
                    <a:lstStyle/>
                    <a:p>
                      <a:pPr marL="0" marR="0" algn="ctr">
                        <a:lnSpc>
                          <a:spcPts val="1400"/>
                        </a:lnSpc>
                        <a:spcBef>
                          <a:spcPts val="200"/>
                        </a:spcBef>
                        <a:spcAft>
                          <a:spcPts val="0"/>
                        </a:spcAft>
                      </a:pPr>
                      <a:r>
                        <a:rPr lang="en-US" sz="1400" b="1" dirty="0">
                          <a:solidFill>
                            <a:schemeClr val="bg1"/>
                          </a:solidFill>
                          <a:effectLst/>
                        </a:rPr>
                        <a:t>Key Question Answered</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solidFill>
                  </a:tcPr>
                </a:tc>
                <a:tc>
                  <a:txBody>
                    <a:bodyPr/>
                    <a:lstStyle/>
                    <a:p>
                      <a:pPr marL="0" marR="0" algn="ctr">
                        <a:lnSpc>
                          <a:spcPts val="1000"/>
                        </a:lnSpc>
                        <a:spcBef>
                          <a:spcPts val="200"/>
                        </a:spcBef>
                        <a:spcAft>
                          <a:spcPts val="0"/>
                        </a:spcAft>
                      </a:pPr>
                      <a:r>
                        <a:rPr lang="en-US" sz="1400" b="1" dirty="0">
                          <a:solidFill>
                            <a:schemeClr val="bg1"/>
                          </a:solidFill>
                          <a:effectLst/>
                        </a:rPr>
                        <a:t>Summary Approach</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solidFill>
                  </a:tcPr>
                </a:tc>
                <a:extLst>
                  <a:ext uri="{0D108BD9-81ED-4DB2-BD59-A6C34878D82A}">
                    <a16:rowId xmlns:a16="http://schemas.microsoft.com/office/drawing/2014/main" xmlns="" val="2108931683"/>
                  </a:ext>
                </a:extLst>
              </a:tr>
              <a:tr h="712962">
                <a:tc>
                  <a:txBody>
                    <a:bodyPr/>
                    <a:lstStyle/>
                    <a:p>
                      <a:pPr marL="0" marR="0" algn="ctr">
                        <a:lnSpc>
                          <a:spcPct val="100000"/>
                        </a:lnSpc>
                        <a:spcBef>
                          <a:spcPts val="200"/>
                        </a:spcBef>
                        <a:spcAft>
                          <a:spcPts val="0"/>
                        </a:spcAft>
                      </a:pPr>
                      <a:r>
                        <a:rPr lang="en-US" sz="1400" b="1" dirty="0">
                          <a:solidFill>
                            <a:schemeClr val="bg1"/>
                          </a:solidFill>
                          <a:effectLst/>
                        </a:rPr>
                        <a:t>Utility Cost</a:t>
                      </a:r>
                      <a:endParaRPr lang="en-US" sz="1400" b="1" dirty="0">
                        <a:solidFill>
                          <a:schemeClr val="bg1"/>
                        </a:solidFill>
                        <a:effectLst/>
                        <a:latin typeface="Calibri" panose="020F0502020204030204" pitchFamily="34" charset="0"/>
                        <a:ea typeface="+mj-ea"/>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0000"/>
                        </a:lnSpc>
                        <a:spcBef>
                          <a:spcPts val="200"/>
                        </a:spcBef>
                        <a:spcAft>
                          <a:spcPts val="0"/>
                        </a:spcAft>
                      </a:pPr>
                      <a:r>
                        <a:rPr lang="en-US" sz="1400" dirty="0">
                          <a:effectLst/>
                        </a:rPr>
                        <a:t>The utility system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Will utility system costs be reduced?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Includes the costs and benefits experienced by the utility system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39557866"/>
                  </a:ext>
                </a:extLst>
              </a:tr>
              <a:tr h="1188269">
                <a:tc>
                  <a:txBody>
                    <a:bodyPr/>
                    <a:lstStyle/>
                    <a:p>
                      <a:pPr marL="0" marR="0" algn="ctr">
                        <a:lnSpc>
                          <a:spcPct val="100000"/>
                        </a:lnSpc>
                        <a:spcBef>
                          <a:spcPts val="200"/>
                        </a:spcBef>
                        <a:spcAft>
                          <a:spcPts val="0"/>
                        </a:spcAft>
                      </a:pPr>
                      <a:r>
                        <a:rPr lang="en-US" sz="1400" b="1" dirty="0">
                          <a:solidFill>
                            <a:schemeClr val="bg1"/>
                          </a:solidFill>
                          <a:effectLst/>
                        </a:rPr>
                        <a:t>Total Resource Cost</a:t>
                      </a:r>
                      <a:endParaRPr lang="en-US" sz="1400" b="1" dirty="0">
                        <a:solidFill>
                          <a:schemeClr val="bg1"/>
                        </a:solidFill>
                        <a:effectLst/>
                        <a:latin typeface="Calibri" panose="020F0502020204030204" pitchFamily="34" charset="0"/>
                        <a:ea typeface="+mj-ea"/>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0000"/>
                        </a:lnSpc>
                        <a:spcBef>
                          <a:spcPts val="200"/>
                        </a:spcBef>
                        <a:spcAft>
                          <a:spcPts val="0"/>
                        </a:spcAft>
                      </a:pPr>
                      <a:r>
                        <a:rPr lang="en-US" sz="1400" dirty="0">
                          <a:effectLst/>
                        </a:rPr>
                        <a:t>The utility system plus participating customers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Will utility system costs plus program participants’ costs be reduced?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Includes the costs and benefits experienced by the utility system, plus costs and benefits to program participants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05196663"/>
                  </a:ext>
                </a:extLst>
              </a:tr>
              <a:tr h="712962">
                <a:tc>
                  <a:txBody>
                    <a:bodyPr/>
                    <a:lstStyle/>
                    <a:p>
                      <a:pPr marL="0" marR="0" algn="ctr">
                        <a:lnSpc>
                          <a:spcPct val="100000"/>
                        </a:lnSpc>
                        <a:spcBef>
                          <a:spcPts val="200"/>
                        </a:spcBef>
                        <a:spcAft>
                          <a:spcPts val="0"/>
                        </a:spcAft>
                      </a:pPr>
                      <a:r>
                        <a:rPr lang="en-US" sz="1400" b="1" dirty="0">
                          <a:solidFill>
                            <a:schemeClr val="bg1"/>
                          </a:solidFill>
                          <a:effectLst/>
                        </a:rPr>
                        <a:t>Societal Cost</a:t>
                      </a:r>
                      <a:endParaRPr lang="en-US" sz="1400" b="1" dirty="0">
                        <a:solidFill>
                          <a:schemeClr val="bg1"/>
                        </a:solidFill>
                        <a:effectLst/>
                        <a:latin typeface="Calibri" panose="020F0502020204030204" pitchFamily="34" charset="0"/>
                        <a:ea typeface="+mj-ea"/>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0000"/>
                        </a:lnSpc>
                        <a:spcBef>
                          <a:spcPts val="200"/>
                        </a:spcBef>
                        <a:spcAft>
                          <a:spcPts val="0"/>
                        </a:spcAft>
                      </a:pPr>
                      <a:r>
                        <a:rPr lang="en-US" sz="1400" dirty="0">
                          <a:effectLst/>
                        </a:rPr>
                        <a:t>Society as a whole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Will total costs to society be reduced?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Includes the costs and benefits experienced by society as a whole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44151246"/>
                  </a:ext>
                </a:extLst>
              </a:tr>
              <a:tr h="950614">
                <a:tc>
                  <a:txBody>
                    <a:bodyPr/>
                    <a:lstStyle/>
                    <a:p>
                      <a:pPr marL="0" marR="0" algn="ctr">
                        <a:lnSpc>
                          <a:spcPct val="100000"/>
                        </a:lnSpc>
                        <a:spcBef>
                          <a:spcPts val="200"/>
                        </a:spcBef>
                        <a:spcAft>
                          <a:spcPts val="0"/>
                        </a:spcAft>
                      </a:pPr>
                      <a:r>
                        <a:rPr lang="en-US" sz="1400" b="1" dirty="0">
                          <a:solidFill>
                            <a:schemeClr val="bg1"/>
                          </a:solidFill>
                          <a:effectLst/>
                        </a:rPr>
                        <a:t>Participant Cost</a:t>
                      </a:r>
                      <a:endParaRPr lang="en-US" sz="1400" b="1" dirty="0">
                        <a:solidFill>
                          <a:schemeClr val="bg1"/>
                        </a:solidFill>
                        <a:effectLst/>
                        <a:latin typeface="Calibri" panose="020F0502020204030204" pitchFamily="34" charset="0"/>
                        <a:ea typeface="+mj-ea"/>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0000"/>
                        </a:lnSpc>
                        <a:spcBef>
                          <a:spcPts val="200"/>
                        </a:spcBef>
                        <a:spcAft>
                          <a:spcPts val="0"/>
                        </a:spcAft>
                      </a:pPr>
                      <a:r>
                        <a:rPr lang="en-US" sz="1400" dirty="0">
                          <a:effectLst/>
                        </a:rPr>
                        <a:t>Customers who participate in an efficiency program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Will program participants’ costs be reduced?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Includes the costs and benefits experienced by the customers who participate in the program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38125616"/>
                  </a:ext>
                </a:extLst>
              </a:tr>
              <a:tr h="1188269">
                <a:tc>
                  <a:txBody>
                    <a:bodyPr/>
                    <a:lstStyle/>
                    <a:p>
                      <a:pPr marL="0" marR="0" algn="ctr">
                        <a:lnSpc>
                          <a:spcPct val="100000"/>
                        </a:lnSpc>
                        <a:spcBef>
                          <a:spcPts val="200"/>
                        </a:spcBef>
                        <a:spcAft>
                          <a:spcPts val="0"/>
                        </a:spcAft>
                      </a:pPr>
                      <a:r>
                        <a:rPr lang="en-US" sz="1400" b="1" dirty="0">
                          <a:solidFill>
                            <a:schemeClr val="bg1"/>
                          </a:solidFill>
                          <a:effectLst/>
                        </a:rPr>
                        <a:t>Rate Impact Measure</a:t>
                      </a:r>
                      <a:endParaRPr lang="en-US" sz="1400" b="1" dirty="0">
                        <a:solidFill>
                          <a:schemeClr val="bg1"/>
                        </a:solidFill>
                        <a:effectLst/>
                        <a:latin typeface="Calibri" panose="020F0502020204030204" pitchFamily="34" charset="0"/>
                        <a:ea typeface="+mj-ea"/>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0000"/>
                        </a:lnSpc>
                        <a:spcBef>
                          <a:spcPts val="200"/>
                        </a:spcBef>
                        <a:spcAft>
                          <a:spcPts val="0"/>
                        </a:spcAft>
                      </a:pPr>
                      <a:r>
                        <a:rPr lang="en-US" sz="1400" dirty="0">
                          <a:effectLst/>
                        </a:rPr>
                        <a:t>Impact on rates paid by all customers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Will utility rates be reduced?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0"/>
                        </a:spcAft>
                      </a:pPr>
                      <a:r>
                        <a:rPr lang="en-US" sz="1400" dirty="0">
                          <a:effectLst/>
                        </a:rPr>
                        <a:t>Includes the costs and benefits that will affect utility rates, including utility system costs and benefits plus lost revenues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42213986"/>
                  </a:ext>
                </a:extLst>
              </a:tr>
            </a:tbl>
          </a:graphicData>
        </a:graphic>
      </p:graphicFrame>
      <p:sp>
        <p:nvSpPr>
          <p:cNvPr id="2" name="Slide Number Placeholder 1"/>
          <p:cNvSpPr>
            <a:spLocks noGrp="1"/>
          </p:cNvSpPr>
          <p:nvPr>
            <p:ph type="sldNum" sz="quarter" idx="12"/>
          </p:nvPr>
        </p:nvSpPr>
        <p:spPr/>
        <p:txBody>
          <a:bodyPr/>
          <a:lstStyle/>
          <a:p>
            <a:fld id="{AC2A9162-20D4-4792-9CB3-C5E0D1783105}" type="slidenum">
              <a:rPr lang="en-US" smtClean="0"/>
              <a:t>47</a:t>
            </a:fld>
            <a:endParaRPr lang="en-US" dirty="0"/>
          </a:p>
        </p:txBody>
      </p:sp>
    </p:spTree>
    <p:extLst>
      <p:ext uri="{BB962C8B-B14F-4D97-AF65-F5344CB8AC3E}">
        <p14:creationId xmlns:p14="http://schemas.microsoft.com/office/powerpoint/2010/main" val="1496416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2" name="Slide Number Placeholder 1"/>
          <p:cNvSpPr>
            <a:spLocks noGrp="1"/>
          </p:cNvSpPr>
          <p:nvPr>
            <p:ph type="sldNum" sz="quarter" idx="12"/>
          </p:nvPr>
        </p:nvSpPr>
        <p:spPr/>
        <p:txBody>
          <a:bodyPr/>
          <a:lstStyle/>
          <a:p>
            <a:fld id="{1B79225A-044F-47AC-A466-ADAA88F41AF1}" type="slidenum">
              <a:rPr lang="en-US" smtClean="0"/>
              <a:pPr/>
              <a:t>48</a:t>
            </a:fld>
            <a:endParaRPr lang="en-US" dirty="0"/>
          </a:p>
        </p:txBody>
      </p:sp>
      <p:sp>
        <p:nvSpPr>
          <p:cNvPr id="7" name="TextBox 6"/>
          <p:cNvSpPr txBox="1"/>
          <p:nvPr/>
        </p:nvSpPr>
        <p:spPr>
          <a:xfrm>
            <a:off x="310242" y="464732"/>
            <a:ext cx="8523514" cy="812530"/>
          </a:xfrm>
          <a:prstGeom prst="rect">
            <a:avLst/>
          </a:prstGeom>
          <a:noFill/>
        </p:spPr>
        <p:txBody>
          <a:bodyPr wrap="square" rtlCol="0">
            <a:spAutoFit/>
          </a:bodyPr>
          <a:lstStyle/>
          <a:p>
            <a:pPr defTabSz="685800">
              <a:lnSpc>
                <a:spcPct val="90000"/>
              </a:lnSpc>
              <a:spcBef>
                <a:spcPct val="0"/>
              </a:spcBef>
            </a:pPr>
            <a:r>
              <a:rPr lang="en-US" sz="2800" dirty="0">
                <a:solidFill>
                  <a:schemeClr val="tx2"/>
                </a:solidFill>
                <a:latin typeface="+mj-lt"/>
                <a:ea typeface="+mj-ea"/>
                <a:cs typeface="+mj-cs"/>
              </a:rPr>
              <a:t>Appendix B</a:t>
            </a:r>
          </a:p>
          <a:p>
            <a:pPr defTabSz="685800">
              <a:lnSpc>
                <a:spcPct val="90000"/>
              </a:lnSpc>
              <a:spcBef>
                <a:spcPct val="0"/>
              </a:spcBef>
            </a:pPr>
            <a:r>
              <a:rPr lang="en-US" sz="2400" dirty="0">
                <a:solidFill>
                  <a:schemeClr val="tx2"/>
                </a:solidFill>
                <a:latin typeface="+mj-lt"/>
                <a:ea typeface="+mj-ea"/>
                <a:cs typeface="+mj-cs"/>
              </a:rPr>
              <a:t>EE vs Distributed Energy Resources </a:t>
            </a:r>
            <a:r>
              <a:rPr lang="en-US" sz="2400" b="1" dirty="0">
                <a:solidFill>
                  <a:schemeClr val="tx2"/>
                </a:solidFill>
                <a:latin typeface="+mj-lt"/>
                <a:ea typeface="+mj-ea"/>
                <a:cs typeface="+mj-cs"/>
              </a:rPr>
              <a:t>Utility System Impacts</a:t>
            </a:r>
          </a:p>
        </p:txBody>
      </p:sp>
      <p:graphicFrame>
        <p:nvGraphicFramePr>
          <p:cNvPr id="17" name="Table 16"/>
          <p:cNvGraphicFramePr>
            <a:graphicFrameLocks noGrp="1"/>
          </p:cNvGraphicFramePr>
          <p:nvPr>
            <p:extLst>
              <p:ext uri="{D42A27DB-BD31-4B8C-83A1-F6EECF244321}">
                <p14:modId xmlns:p14="http://schemas.microsoft.com/office/powerpoint/2010/main" val="394939095"/>
              </p:ext>
            </p:extLst>
          </p:nvPr>
        </p:nvGraphicFramePr>
        <p:xfrm>
          <a:off x="310242" y="1329883"/>
          <a:ext cx="8342692" cy="5162992"/>
        </p:xfrm>
        <a:graphic>
          <a:graphicData uri="http://schemas.openxmlformats.org/drawingml/2006/table">
            <a:tbl>
              <a:tblPr firstRow="1" firstCol="1" bandRow="1"/>
              <a:tblGrid>
                <a:gridCol w="721243">
                  <a:extLst>
                    <a:ext uri="{9D8B030D-6E8A-4147-A177-3AD203B41FA5}">
                      <a16:colId xmlns:a16="http://schemas.microsoft.com/office/drawing/2014/main" xmlns="" val="4068924608"/>
                    </a:ext>
                  </a:extLst>
                </a:gridCol>
                <a:gridCol w="3435740">
                  <a:extLst>
                    <a:ext uri="{9D8B030D-6E8A-4147-A177-3AD203B41FA5}">
                      <a16:colId xmlns:a16="http://schemas.microsoft.com/office/drawing/2014/main" xmlns="" val="4284225616"/>
                    </a:ext>
                  </a:extLst>
                </a:gridCol>
                <a:gridCol w="1066800">
                  <a:extLst>
                    <a:ext uri="{9D8B030D-6E8A-4147-A177-3AD203B41FA5}">
                      <a16:colId xmlns:a16="http://schemas.microsoft.com/office/drawing/2014/main" xmlns="" val="2400876396"/>
                    </a:ext>
                  </a:extLst>
                </a:gridCol>
                <a:gridCol w="952500">
                  <a:extLst>
                    <a:ext uri="{9D8B030D-6E8A-4147-A177-3AD203B41FA5}">
                      <a16:colId xmlns:a16="http://schemas.microsoft.com/office/drawing/2014/main" xmlns="" val="3174312133"/>
                    </a:ext>
                  </a:extLst>
                </a:gridCol>
                <a:gridCol w="1123950">
                  <a:extLst>
                    <a:ext uri="{9D8B030D-6E8A-4147-A177-3AD203B41FA5}">
                      <a16:colId xmlns:a16="http://schemas.microsoft.com/office/drawing/2014/main" xmlns="" val="3535906712"/>
                    </a:ext>
                  </a:extLst>
                </a:gridCol>
                <a:gridCol w="1042459">
                  <a:extLst>
                    <a:ext uri="{9D8B030D-6E8A-4147-A177-3AD203B41FA5}">
                      <a16:colId xmlns:a16="http://schemas.microsoft.com/office/drawing/2014/main" xmlns="" val="1723521044"/>
                    </a:ext>
                  </a:extLst>
                </a:gridCol>
              </a:tblGrid>
              <a:tr h="426720">
                <a:tc>
                  <a:txBody>
                    <a:bodyPr/>
                    <a:lstStyle/>
                    <a:p>
                      <a:endParaRPr lang="en-US" sz="700" dirty="0">
                        <a:effectLst/>
                        <a:latin typeface="Times New Roman" panose="02020603050405020304" pitchFamily="18" charset="0"/>
                      </a:endParaRPr>
                    </a:p>
                  </a:txBody>
                  <a:tcPr marL="52981" marR="52981"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endParaRPr lang="en-US" sz="700" dirty="0">
                        <a:effectLst/>
                        <a:latin typeface="Times New Roman" panose="02020603050405020304" pitchFamily="18" charset="0"/>
                      </a:endParaRPr>
                    </a:p>
                  </a:txBody>
                  <a:tcPr marL="52981" marR="52981"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Energy Efficiency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Demand Response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Distributed Generation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Distributed Storage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3262165589"/>
                  </a:ext>
                </a:extLst>
              </a:tr>
              <a:tr h="207316">
                <a:tc gridSpan="6">
                  <a:txBody>
                    <a:bodyPr/>
                    <a:lstStyle/>
                    <a:p>
                      <a:pPr marL="0" marR="0" algn="l">
                        <a:lnSpc>
                          <a:spcPts val="1000"/>
                        </a:lnSpc>
                        <a:spcBef>
                          <a:spcPts val="200"/>
                        </a:spcBef>
                        <a:spcAft>
                          <a:spcPts val="0"/>
                        </a:spcAft>
                      </a:pPr>
                      <a:r>
                        <a:rPr lang="en-US" sz="14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Costs</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981" marR="52981"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99578421"/>
                  </a:ext>
                </a:extLst>
              </a:tr>
              <a:tr h="252667">
                <a:tc rowSpan="7">
                  <a:txBody>
                    <a:bodyPr/>
                    <a:lstStyle/>
                    <a:p>
                      <a:pPr marL="0" marR="0" algn="ctr">
                        <a:lnSpc>
                          <a:spcPts val="1000"/>
                        </a:lnSpc>
                        <a:spcBef>
                          <a:spcPts val="200"/>
                        </a:spcBef>
                        <a:spcAft>
                          <a:spcPts val="0"/>
                        </a:spcAft>
                      </a:pPr>
                      <a:r>
                        <a:rPr lang="en-US" sz="1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Utility System</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vert="vert27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Measure costs (utility portion)</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750846336"/>
                  </a:ext>
                </a:extLst>
              </a:tr>
              <a:tr h="252667">
                <a:tc vMerge="1">
                  <a:txBody>
                    <a:bodyPr/>
                    <a:lstStyle/>
                    <a:p>
                      <a:endParaRPr lang="en-US"/>
                    </a:p>
                  </a:txBody>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Other financial incentives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4011115852"/>
                  </a:ext>
                </a:extLst>
              </a:tr>
              <a:tr h="252667">
                <a:tc vMerge="1">
                  <a:txBody>
                    <a:bodyPr/>
                    <a:lstStyle/>
                    <a:p>
                      <a:endParaRPr lang="en-US"/>
                    </a:p>
                  </a:txBody>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Other program and administrative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685475896"/>
                  </a:ext>
                </a:extLst>
              </a:tr>
              <a:tr h="252667">
                <a:tc vMerge="1">
                  <a:txBody>
                    <a:bodyPr/>
                    <a:lstStyle/>
                    <a:p>
                      <a:endParaRPr lang="en-US"/>
                    </a:p>
                  </a:txBody>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Evaluation, measurement, and verification</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51694409"/>
                  </a:ext>
                </a:extLst>
              </a:tr>
              <a:tr h="252667">
                <a:tc vMerge="1">
                  <a:txBody>
                    <a:bodyPr/>
                    <a:lstStyle/>
                    <a:p>
                      <a:endParaRPr lang="en-US"/>
                    </a:p>
                  </a:txBody>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Performance incentives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2592138354"/>
                  </a:ext>
                </a:extLst>
              </a:tr>
              <a:tr h="252667">
                <a:tc vMerge="1">
                  <a:txBody>
                    <a:bodyPr/>
                    <a:lstStyle/>
                    <a:p>
                      <a:endParaRPr lang="en-US"/>
                    </a:p>
                  </a:txBody>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Interconnection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969175851"/>
                  </a:ext>
                </a:extLst>
              </a:tr>
              <a:tr h="252667">
                <a:tc vMerge="1">
                  <a:txBody>
                    <a:bodyPr/>
                    <a:lstStyle/>
                    <a:p>
                      <a:endParaRPr lang="en-US"/>
                    </a:p>
                  </a:txBody>
                  <a:tcPr/>
                </a:tc>
                <a:tc>
                  <a:txBody>
                    <a:bodyPr/>
                    <a:lstStyle/>
                    <a:p>
                      <a:pPr marL="0" marR="0" algn="l">
                        <a:lnSpc>
                          <a:spcPts val="1200"/>
                        </a:lnSpc>
                        <a:spcBef>
                          <a:spcPts val="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Distribution system upgrades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US" sz="18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1911314749"/>
                  </a:ext>
                </a:extLst>
              </a:tr>
              <a:tr h="233617">
                <a:tc gridSpan="6">
                  <a:txBody>
                    <a:bodyPr/>
                    <a:lstStyle/>
                    <a:p>
                      <a:pPr marL="0" marR="0" algn="l">
                        <a:lnSpc>
                          <a:spcPts val="1000"/>
                        </a:lnSpc>
                        <a:spcBef>
                          <a:spcPts val="200"/>
                        </a:spcBef>
                        <a:spcAft>
                          <a:spcPts val="0"/>
                        </a:spcAft>
                      </a:pPr>
                      <a:r>
                        <a:rPr lang="en-US" sz="14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Benefits</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19396577"/>
                  </a:ext>
                </a:extLst>
              </a:tr>
              <a:tr h="252667">
                <a:tc rowSpan="10">
                  <a:txBody>
                    <a:bodyPr/>
                    <a:lstStyle/>
                    <a:p>
                      <a:pPr marL="0" marR="0" algn="ctr">
                        <a:lnSpc>
                          <a:spcPts val="1000"/>
                        </a:lnSpc>
                        <a:spcBef>
                          <a:spcPts val="200"/>
                        </a:spcBef>
                        <a:spcAft>
                          <a:spcPts val="0"/>
                        </a:spcAft>
                      </a:pPr>
                      <a:r>
                        <a:rPr lang="en-US" sz="1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Utility System</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vert="vert27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energy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4257082169"/>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generation capacity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86847206"/>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reserves or other ancillary services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1663412445"/>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T&amp;D system investment</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2044262572"/>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T&amp;D line losses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641309552"/>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Wholesale market price suppression</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2465472134"/>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RPS or EPS compliance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2774433247"/>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environmental compliance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158379104"/>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Avoided credit and collection costs</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130284312"/>
                  </a:ext>
                </a:extLst>
              </a:tr>
              <a:tr h="252667">
                <a:tc vMerge="1">
                  <a:txBody>
                    <a:bodyPr/>
                    <a:lstStyle/>
                    <a:p>
                      <a:endParaRPr lang="en-US"/>
                    </a:p>
                  </a:txBody>
                  <a:tcPr/>
                </a:tc>
                <a:tc>
                  <a:txBody>
                    <a:bodyPr/>
                    <a:lstStyle/>
                    <a:p>
                      <a:pPr marL="0" marR="0" algn="l">
                        <a:lnSpc>
                          <a:spcPts val="12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Reduced risk</a:t>
                      </a:r>
                    </a:p>
                  </a:txBody>
                  <a:tcPr marL="45720" marR="4572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495346009"/>
                  </a:ext>
                </a:extLst>
              </a:tr>
            </a:tbl>
          </a:graphicData>
        </a:graphic>
      </p:graphicFrame>
    </p:spTree>
    <p:extLst>
      <p:ext uri="{BB962C8B-B14F-4D97-AF65-F5344CB8AC3E}">
        <p14:creationId xmlns:p14="http://schemas.microsoft.com/office/powerpoint/2010/main" val="3099715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3" y="454409"/>
            <a:ext cx="8448675" cy="937654"/>
          </a:xfrm>
        </p:spPr>
        <p:txBody>
          <a:bodyPr>
            <a:normAutofit fontScale="90000"/>
          </a:bodyPr>
          <a:lstStyle/>
          <a:p>
            <a:r>
              <a:rPr lang="en-US" sz="3100" dirty="0"/>
              <a:t>Appendix B</a:t>
            </a:r>
            <a:r>
              <a:rPr lang="en-US" dirty="0"/>
              <a:t/>
            </a:r>
            <a:br>
              <a:rPr lang="en-US" dirty="0"/>
            </a:br>
            <a:r>
              <a:rPr lang="en-US" dirty="0"/>
              <a:t>EE vs Distributed Energy Resources </a:t>
            </a:r>
            <a:r>
              <a:rPr lang="en-US" b="1" dirty="0"/>
              <a:t>Non-Utility System Impacts</a:t>
            </a:r>
          </a:p>
        </p:txBody>
      </p:sp>
      <p:sp>
        <p:nvSpPr>
          <p:cNvPr id="2" name="Slide Number Placeholder 1"/>
          <p:cNvSpPr>
            <a:spLocks noGrp="1"/>
          </p:cNvSpPr>
          <p:nvPr>
            <p:ph type="sldNum" sz="quarter" idx="12"/>
          </p:nvPr>
        </p:nvSpPr>
        <p:spPr/>
        <p:txBody>
          <a:bodyPr/>
          <a:lstStyle/>
          <a:p>
            <a:fld id="{1B79225A-044F-47AC-A466-ADAA88F41AF1}" type="slidenum">
              <a:rPr lang="en-US" smtClean="0"/>
              <a:pPr/>
              <a:t>49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60669512"/>
              </p:ext>
            </p:extLst>
          </p:nvPr>
        </p:nvGraphicFramePr>
        <p:xfrm>
          <a:off x="466724" y="1700039"/>
          <a:ext cx="8220075" cy="4176883"/>
        </p:xfrm>
        <a:graphic>
          <a:graphicData uri="http://schemas.openxmlformats.org/drawingml/2006/table">
            <a:tbl>
              <a:tblPr firstRow="1" firstCol="1" bandRow="1"/>
              <a:tblGrid>
                <a:gridCol w="561976">
                  <a:extLst>
                    <a:ext uri="{9D8B030D-6E8A-4147-A177-3AD203B41FA5}">
                      <a16:colId xmlns:a16="http://schemas.microsoft.com/office/drawing/2014/main" xmlns="" val="2412115370"/>
                    </a:ext>
                  </a:extLst>
                </a:gridCol>
                <a:gridCol w="3076575">
                  <a:extLst>
                    <a:ext uri="{9D8B030D-6E8A-4147-A177-3AD203B41FA5}">
                      <a16:colId xmlns:a16="http://schemas.microsoft.com/office/drawing/2014/main" xmlns="" val="2118159660"/>
                    </a:ext>
                  </a:extLst>
                </a:gridCol>
                <a:gridCol w="1162050">
                  <a:extLst>
                    <a:ext uri="{9D8B030D-6E8A-4147-A177-3AD203B41FA5}">
                      <a16:colId xmlns:a16="http://schemas.microsoft.com/office/drawing/2014/main" xmlns="" val="642382826"/>
                    </a:ext>
                  </a:extLst>
                </a:gridCol>
                <a:gridCol w="1314450">
                  <a:extLst>
                    <a:ext uri="{9D8B030D-6E8A-4147-A177-3AD203B41FA5}">
                      <a16:colId xmlns:a16="http://schemas.microsoft.com/office/drawing/2014/main" xmlns="" val="117937207"/>
                    </a:ext>
                  </a:extLst>
                </a:gridCol>
                <a:gridCol w="904875">
                  <a:extLst>
                    <a:ext uri="{9D8B030D-6E8A-4147-A177-3AD203B41FA5}">
                      <a16:colId xmlns:a16="http://schemas.microsoft.com/office/drawing/2014/main" xmlns="" val="1323750597"/>
                    </a:ext>
                  </a:extLst>
                </a:gridCol>
                <a:gridCol w="1200149">
                  <a:extLst>
                    <a:ext uri="{9D8B030D-6E8A-4147-A177-3AD203B41FA5}">
                      <a16:colId xmlns:a16="http://schemas.microsoft.com/office/drawing/2014/main" xmlns="" val="2817409814"/>
                    </a:ext>
                  </a:extLst>
                </a:gridCol>
              </a:tblGrid>
              <a:tr h="462555">
                <a:tc>
                  <a:txBody>
                    <a:bodyPr/>
                    <a:lstStyle/>
                    <a:p>
                      <a:pPr>
                        <a:lnSpc>
                          <a:spcPts val="1200"/>
                        </a:lnSpc>
                      </a:pPr>
                      <a:endParaRPr lang="en-US" sz="800" dirty="0">
                        <a:effectLst/>
                        <a:latin typeface="Times New Roman" panose="02020603050405020304" pitchFamily="18" charset="0"/>
                      </a:endParaRPr>
                    </a:p>
                  </a:txBody>
                  <a:tcPr marL="13867" marR="13867"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a:lnSpc>
                          <a:spcPts val="1200"/>
                        </a:lnSpc>
                      </a:pPr>
                      <a:endParaRPr lang="en-US" sz="800" dirty="0">
                        <a:effectLst/>
                        <a:latin typeface="Times New Roman" panose="02020603050405020304" pitchFamily="18" charset="0"/>
                      </a:endParaRPr>
                    </a:p>
                  </a:txBody>
                  <a:tcPr marL="13867" marR="13867"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ts val="1200"/>
                        </a:lnSpc>
                        <a:spcBef>
                          <a:spcPts val="20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Energy Efficiency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ts val="1200"/>
                        </a:lnSpc>
                        <a:spcBef>
                          <a:spcPts val="20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Demand Response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ts val="1200"/>
                        </a:lnSpc>
                        <a:spcBef>
                          <a:spcPts val="20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Distributed Generation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tc>
                  <a:txBody>
                    <a:bodyPr/>
                    <a:lstStyle/>
                    <a:p>
                      <a:pPr marL="0" marR="0" algn="ctr">
                        <a:lnSpc>
                          <a:spcPts val="1200"/>
                        </a:lnSpc>
                        <a:spcBef>
                          <a:spcPts val="20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Distributed Storage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anchor="b">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2257530301"/>
                  </a:ext>
                </a:extLst>
              </a:tr>
              <a:tr h="355669">
                <a:tc gridSpan="6">
                  <a:txBody>
                    <a:bodyPr/>
                    <a:lstStyle/>
                    <a:p>
                      <a:pPr marL="0" marR="0" algn="l">
                        <a:lnSpc>
                          <a:spcPts val="1200"/>
                        </a:lnSpc>
                        <a:spcBef>
                          <a:spcPts val="200"/>
                        </a:spcBef>
                        <a:spcAft>
                          <a:spcPts val="0"/>
                        </a:spcAft>
                      </a:pPr>
                      <a:r>
                        <a:rPr lang="en-US" sz="1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Costs</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sz="800" dirty="0">
                        <a:effectLst/>
                        <a:latin typeface="Times New Roman" panose="02020603050405020304" pitchFamily="18" charset="0"/>
                      </a:endParaRPr>
                    </a:p>
                  </a:txBody>
                  <a:tcPr marL="13867" marR="13867" marT="0" marB="0" anchor="ctr">
                    <a:lnL w="12700" cap="flat" cmpd="sng" algn="ctr">
                      <a:solidFill>
                        <a:srgbClr val="244061"/>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0F243E"/>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4844367"/>
                  </a:ext>
                </a:extLst>
              </a:tr>
              <a:tr h="222033">
                <a:tc rowSpan="5">
                  <a:txBody>
                    <a:bodyPr/>
                    <a:lstStyle/>
                    <a:p>
                      <a:pPr marL="0" marR="0" algn="ctr">
                        <a:lnSpc>
                          <a:spcPts val="1200"/>
                        </a:lnSpc>
                        <a:spcBef>
                          <a:spcPts val="200"/>
                        </a:spcBef>
                        <a:spcAft>
                          <a:spcPts val="0"/>
                        </a:spcAft>
                      </a:pPr>
                      <a:r>
                        <a:rPr lang="en-US" sz="1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Non-Utility</a:t>
                      </a:r>
                      <a:endParaRPr lang="en-US" sz="16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vert="vert27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Measure costs (participant portion)</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2643825911"/>
                  </a:ext>
                </a:extLst>
              </a:tr>
              <a:tr h="222033">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Interconnection fees</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endPar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endPar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572271115"/>
                  </a:ext>
                </a:extLst>
              </a:tr>
              <a:tr h="222033">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Annual O&amp;M</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433917471"/>
                  </a:ext>
                </a:extLst>
              </a:tr>
              <a:tr h="433577">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Participant increased resource consumption</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085520773"/>
                  </a:ext>
                </a:extLst>
              </a:tr>
              <a:tr h="222033">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Non-financial (transaction) costs</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endPar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469229161"/>
                  </a:ext>
                </a:extLst>
              </a:tr>
              <a:tr h="362533">
                <a:tc gridSpan="6">
                  <a:txBody>
                    <a:bodyPr/>
                    <a:lstStyle/>
                    <a:p>
                      <a:pPr marL="0" marR="0" algn="l">
                        <a:lnSpc>
                          <a:spcPts val="1200"/>
                        </a:lnSpc>
                        <a:spcBef>
                          <a:spcPts val="200"/>
                        </a:spcBef>
                        <a:spcAft>
                          <a:spcPts val="0"/>
                        </a:spcAft>
                      </a:pPr>
                      <a:r>
                        <a:rPr lang="en-US" sz="1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Benefits</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21840064"/>
                  </a:ext>
                </a:extLst>
              </a:tr>
              <a:tr h="222033">
                <a:tc rowSpan="7">
                  <a:txBody>
                    <a:bodyPr/>
                    <a:lstStyle/>
                    <a:p>
                      <a:pPr marL="0" marR="0" algn="ctr">
                        <a:lnSpc>
                          <a:spcPts val="1200"/>
                        </a:lnSpc>
                        <a:spcBef>
                          <a:spcPts val="200"/>
                        </a:spcBef>
                        <a:spcAft>
                          <a:spcPts val="0"/>
                        </a:spcAft>
                      </a:pPr>
                      <a:r>
                        <a:rPr lang="en-US" sz="14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Non-Utility</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3867" marR="13867" marT="0" marB="0" vert="vert27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Reduced low-income energy burden</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074312638"/>
                  </a:ext>
                </a:extLst>
              </a:tr>
              <a:tr h="222033">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Public health benefits</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2973742999"/>
                  </a:ext>
                </a:extLst>
              </a:tr>
              <a:tr h="222033">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Energy security</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4215203186"/>
                  </a:ext>
                </a:extLst>
              </a:tr>
              <a:tr h="262095">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Jobs and economic development benefits</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857000778"/>
                  </a:ext>
                </a:extLst>
              </a:tr>
              <a:tr h="222033">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Environmental benefits</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540986468"/>
                  </a:ext>
                </a:extLst>
              </a:tr>
              <a:tr h="262095">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Participant health, comfort, and safety</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381832372"/>
                  </a:ext>
                </a:extLst>
              </a:tr>
              <a:tr h="262095">
                <a:tc vMerge="1">
                  <a:txBody>
                    <a:bodyPr/>
                    <a:lstStyle/>
                    <a:p>
                      <a:endParaRPr lang="en-US"/>
                    </a:p>
                  </a:txBody>
                  <a:tcPr/>
                </a:tc>
                <a:tc>
                  <a:txBody>
                    <a:bodyPr/>
                    <a:lstStyle/>
                    <a:p>
                      <a:pPr marL="0" marR="0" algn="l">
                        <a:lnSpc>
                          <a:spcPts val="1600"/>
                        </a:lnSpc>
                        <a:spcBef>
                          <a:spcPts val="200"/>
                        </a:spcBef>
                        <a:spcAft>
                          <a:spcPts val="0"/>
                        </a:spcAft>
                      </a:pPr>
                      <a:r>
                        <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Participant resource savings (fuel, water)</a:t>
                      </a:r>
                    </a:p>
                  </a:txBody>
                  <a:tcPr marL="13867" marR="13867"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tc>
                  <a:txBody>
                    <a:bodyPr/>
                    <a:lstStyle/>
                    <a:p>
                      <a:pPr marL="0" marR="0" algn="ctr" defTabSz="685800" rtl="0" eaLnBrk="1" latinLnBrk="0" hangingPunct="1">
                        <a:lnSpc>
                          <a:spcPts val="1200"/>
                        </a:lnSpc>
                        <a:spcBef>
                          <a:spcPts val="0"/>
                        </a:spcBef>
                        <a:spcAft>
                          <a:spcPts val="0"/>
                        </a:spcAft>
                      </a:pPr>
                      <a:r>
                        <a:rPr lang="en-US" sz="1800" kern="1200" dirty="0">
                          <a:solidFill>
                            <a:srgbClr val="244061"/>
                          </a:solidFill>
                          <a:effectLst/>
                          <a:latin typeface="Lucida Sans Unicode" panose="020B0602030504020204" pitchFamily="34" charset="0"/>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553149600"/>
                  </a:ext>
                </a:extLst>
              </a:tr>
            </a:tbl>
          </a:graphicData>
        </a:graphic>
      </p:graphicFrame>
      <p:grpSp>
        <p:nvGrpSpPr>
          <p:cNvPr id="13" name="Group 12"/>
          <p:cNvGrpSpPr/>
          <p:nvPr/>
        </p:nvGrpSpPr>
        <p:grpSpPr>
          <a:xfrm>
            <a:off x="4614861" y="2729213"/>
            <a:ext cx="3576639" cy="1154517"/>
            <a:chOff x="4614861" y="2729213"/>
            <a:chExt cx="3576639" cy="1154517"/>
          </a:xfrm>
        </p:grpSpPr>
        <p:pic>
          <p:nvPicPr>
            <p:cNvPr id="9" name="Picture 8"/>
            <p:cNvPicPr>
              <a:picLocks noChangeAspect="1"/>
            </p:cNvPicPr>
            <p:nvPr/>
          </p:nvPicPr>
          <p:blipFill rotWithShape="1">
            <a:blip r:embed="rId2"/>
            <a:srcRect t="32283" r="95226"/>
            <a:stretch/>
          </p:blipFill>
          <p:spPr>
            <a:xfrm>
              <a:off x="4614861" y="3595235"/>
              <a:ext cx="204789" cy="288495"/>
            </a:xfrm>
            <a:prstGeom prst="rect">
              <a:avLst/>
            </a:prstGeom>
          </p:spPr>
        </p:pic>
        <p:pic>
          <p:nvPicPr>
            <p:cNvPr id="10" name="Picture 9"/>
            <p:cNvPicPr>
              <a:picLocks noChangeAspect="1"/>
            </p:cNvPicPr>
            <p:nvPr/>
          </p:nvPicPr>
          <p:blipFill rotWithShape="1">
            <a:blip r:embed="rId3"/>
            <a:srcRect t="37764" r="95653"/>
            <a:stretch/>
          </p:blipFill>
          <p:spPr>
            <a:xfrm>
              <a:off x="6962389" y="2729213"/>
              <a:ext cx="181361" cy="257874"/>
            </a:xfrm>
            <a:prstGeom prst="rect">
              <a:avLst/>
            </a:prstGeom>
          </p:spPr>
        </p:pic>
        <p:pic>
          <p:nvPicPr>
            <p:cNvPr id="11" name="Picture 10"/>
            <p:cNvPicPr>
              <a:picLocks noChangeAspect="1"/>
            </p:cNvPicPr>
            <p:nvPr/>
          </p:nvPicPr>
          <p:blipFill rotWithShape="1">
            <a:blip r:embed="rId3"/>
            <a:srcRect t="37764" r="95653"/>
            <a:stretch/>
          </p:blipFill>
          <p:spPr>
            <a:xfrm>
              <a:off x="8010139" y="2729213"/>
              <a:ext cx="181361" cy="257874"/>
            </a:xfrm>
            <a:prstGeom prst="rect">
              <a:avLst/>
            </a:prstGeom>
          </p:spPr>
        </p:pic>
      </p:grpSp>
    </p:spTree>
    <p:extLst>
      <p:ext uri="{BB962C8B-B14F-4D97-AF65-F5344CB8AC3E}">
        <p14:creationId xmlns:p14="http://schemas.microsoft.com/office/powerpoint/2010/main" val="157478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62B6DB-CA2A-4CA4-A210-D6A59E6ABBED}" type="slidenum">
              <a:rPr lang="en-US" smtClean="0">
                <a:latin typeface="+mj-lt"/>
              </a:rPr>
              <a:pPr>
                <a:defRPr/>
              </a:pPr>
              <a:t>5</a:t>
            </a:fld>
            <a:endParaRPr lang="en-US">
              <a:latin typeface="+mj-lt"/>
            </a:endParaRPr>
          </a:p>
        </p:txBody>
      </p:sp>
      <p:sp>
        <p:nvSpPr>
          <p:cNvPr id="13" name="Rectangle 12"/>
          <p:cNvSpPr/>
          <p:nvPr/>
        </p:nvSpPr>
        <p:spPr>
          <a:xfrm>
            <a:off x="1" y="1469037"/>
            <a:ext cx="9143999" cy="4779364"/>
          </a:xfrm>
          <a:prstGeom prst="rect">
            <a:avLst/>
          </a:prstGeom>
          <a:solidFill>
            <a:srgbClr val="005DAA"/>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14" name="Title 4"/>
          <p:cNvSpPr txBox="1">
            <a:spLocks/>
          </p:cNvSpPr>
          <p:nvPr/>
        </p:nvSpPr>
        <p:spPr>
          <a:xfrm>
            <a:off x="457200" y="636494"/>
            <a:ext cx="8229600" cy="67369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lang="en-US" sz="3600" b="1" kern="1200" dirty="0">
                <a:solidFill>
                  <a:srgbClr val="2A498B"/>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NSPM: Purpose</a:t>
            </a:r>
          </a:p>
        </p:txBody>
      </p:sp>
      <p:sp>
        <p:nvSpPr>
          <p:cNvPr id="15" name="TextBox 14"/>
          <p:cNvSpPr txBox="1"/>
          <p:nvPr/>
        </p:nvSpPr>
        <p:spPr>
          <a:xfrm>
            <a:off x="902826" y="2006785"/>
            <a:ext cx="7517566" cy="3522689"/>
          </a:xfrm>
          <a:prstGeom prst="rect">
            <a:avLst/>
          </a:prstGeom>
          <a:noFill/>
          <a:ln>
            <a:noFill/>
          </a:ln>
          <a:effectLst/>
        </p:spPr>
        <p:txBody>
          <a:bodyPr spcFirstLastPara="0" vert="horz" wrap="square" lIns="171450" tIns="171450" rIns="171450" bIns="171450" numCol="1" spcCol="1270" anchor="t" anchorCtr="0">
            <a:noAutofit/>
          </a:bodyPr>
          <a:lstStyle/>
          <a:p>
            <a:pPr marR="0" lvl="1" indent="-457200" defTabSz="1555750" eaLnBrk="1" fontAlgn="auto" latinLnBrk="0" hangingPunct="1">
              <a:spcBef>
                <a:spcPts val="1200"/>
              </a:spcBef>
              <a:spcAft>
                <a:spcPts val="1200"/>
              </a:spcAft>
              <a:buClrTx/>
              <a:buSzPct val="8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mj-lt"/>
                <a:ea typeface="+mn-ea"/>
                <a:cs typeface="+mn-cs"/>
              </a:rPr>
              <a:t>Defining policy-neutral </a:t>
            </a:r>
            <a:r>
              <a:rPr kumimoji="0" lang="en-US" sz="2800" b="0" i="1" u="none" strike="noStrike" kern="0" cap="none" spc="0" normalizeH="0" baseline="0" noProof="0" dirty="0">
                <a:ln>
                  <a:noFill/>
                </a:ln>
                <a:solidFill>
                  <a:prstClr val="white"/>
                </a:solidFill>
                <a:effectLst/>
                <a:uLnTx/>
                <a:uFillTx/>
                <a:latin typeface="+mj-lt"/>
                <a:ea typeface="+mn-ea"/>
                <a:cs typeface="+mn-cs"/>
              </a:rPr>
              <a:t>principles</a:t>
            </a:r>
            <a:r>
              <a:rPr kumimoji="0" lang="en-US" sz="2800" b="0" i="0" u="none" strike="noStrike" kern="0" cap="none" spc="0" normalizeH="0" baseline="0" noProof="0" dirty="0">
                <a:ln>
                  <a:noFill/>
                </a:ln>
                <a:solidFill>
                  <a:prstClr val="white"/>
                </a:solidFill>
                <a:effectLst/>
                <a:uLnTx/>
                <a:uFillTx/>
                <a:latin typeface="+mj-lt"/>
                <a:ea typeface="+mn-ea"/>
                <a:cs typeface="+mn-cs"/>
              </a:rPr>
              <a:t> for developing cost-effectiveness tests.</a:t>
            </a:r>
          </a:p>
          <a:p>
            <a:pPr marR="0" lvl="1" indent="-457200" defTabSz="1555750" eaLnBrk="1" fontAlgn="auto" latinLnBrk="0" hangingPunct="1">
              <a:spcBef>
                <a:spcPts val="1200"/>
              </a:spcBef>
              <a:spcAft>
                <a:spcPts val="1200"/>
              </a:spcAft>
              <a:buClrTx/>
              <a:buSzPct val="8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mj-lt"/>
                <a:ea typeface="+mn-ea"/>
                <a:cs typeface="+mn-cs"/>
              </a:rPr>
              <a:t>Establishing a framework for selecting and developing a </a:t>
            </a:r>
            <a:r>
              <a:rPr kumimoji="0" lang="en-US" sz="2800" b="0" i="1" u="none" strike="noStrike" kern="0" cap="none" spc="0" normalizeH="0" baseline="0" noProof="0" dirty="0">
                <a:ln>
                  <a:noFill/>
                </a:ln>
                <a:solidFill>
                  <a:prstClr val="white"/>
                </a:solidFill>
                <a:effectLst/>
                <a:uLnTx/>
                <a:uFillTx/>
                <a:latin typeface="+mj-lt"/>
                <a:ea typeface="+mn-ea"/>
                <a:cs typeface="+mn-cs"/>
              </a:rPr>
              <a:t>primary test</a:t>
            </a:r>
            <a:r>
              <a:rPr kumimoji="0" lang="en-US" sz="2800" b="0" i="0" u="none" strike="noStrike" kern="0" cap="none" spc="0" normalizeH="0" baseline="0" noProof="0" dirty="0">
                <a:ln>
                  <a:noFill/>
                </a:ln>
                <a:solidFill>
                  <a:prstClr val="white"/>
                </a:solidFill>
                <a:effectLst/>
                <a:uLnTx/>
                <a:uFillTx/>
                <a:latin typeface="+mj-lt"/>
                <a:ea typeface="+mn-ea"/>
                <a:cs typeface="+mn-cs"/>
              </a:rPr>
              <a:t>.</a:t>
            </a:r>
          </a:p>
          <a:p>
            <a:pPr marR="0" lvl="1" indent="-457200" defTabSz="1555750" eaLnBrk="1" fontAlgn="auto" latinLnBrk="0" hangingPunct="1">
              <a:spcBef>
                <a:spcPts val="1200"/>
              </a:spcBef>
              <a:spcAft>
                <a:spcPts val="1200"/>
              </a:spcAft>
              <a:buClrTx/>
              <a:buSzPct val="80000"/>
              <a:buFont typeface="Arial" panose="020B0604020202020204" pitchFamily="34" charset="0"/>
              <a:buChar char="•"/>
              <a:tabLst/>
              <a:defRPr/>
            </a:pPr>
            <a:r>
              <a:rPr kumimoji="0" lang="en-US" sz="2800" b="0" u="none" strike="noStrike" kern="0" cap="none" spc="0" normalizeH="0" baseline="0" noProof="0" dirty="0">
                <a:ln>
                  <a:noFill/>
                </a:ln>
                <a:solidFill>
                  <a:prstClr val="white"/>
                </a:solidFill>
                <a:effectLst/>
                <a:uLnTx/>
                <a:uFillTx/>
                <a:latin typeface="+mj-lt"/>
                <a:ea typeface="+mn-ea"/>
                <a:cs typeface="+mn-cs"/>
              </a:rPr>
              <a:t>Providing guidance on </a:t>
            </a:r>
            <a:r>
              <a:rPr kumimoji="0" lang="en-US" sz="2800" b="0" i="1" u="none" strike="noStrike" kern="0" cap="none" spc="0" normalizeH="0" baseline="0" noProof="0" dirty="0">
                <a:ln>
                  <a:noFill/>
                </a:ln>
                <a:solidFill>
                  <a:prstClr val="white"/>
                </a:solidFill>
                <a:effectLst/>
                <a:uLnTx/>
                <a:uFillTx/>
                <a:latin typeface="+mj-lt"/>
                <a:ea typeface="+mn-ea"/>
                <a:cs typeface="+mn-cs"/>
              </a:rPr>
              <a:t>key inputs</a:t>
            </a:r>
            <a:r>
              <a:rPr kumimoji="0" lang="en-US" sz="2800" b="0" u="none" strike="noStrike" kern="0" cap="none" spc="0" normalizeH="0" baseline="0" noProof="0" dirty="0">
                <a:ln>
                  <a:noFill/>
                </a:ln>
                <a:solidFill>
                  <a:prstClr val="white"/>
                </a:solidFill>
                <a:effectLst/>
                <a:uLnTx/>
                <a:uFillTx/>
                <a:latin typeface="+mj-lt"/>
                <a:ea typeface="+mn-ea"/>
                <a:cs typeface="+mn-cs"/>
              </a:rPr>
              <a:t>.</a:t>
            </a:r>
          </a:p>
        </p:txBody>
      </p:sp>
      <p:sp>
        <p:nvSpPr>
          <p:cNvPr id="6" name="Footer Placeholder 4"/>
          <p:cNvSpPr txBox="1">
            <a:spLocks/>
          </p:cNvSpPr>
          <p:nvPr/>
        </p:nvSpPr>
        <p:spPr>
          <a:xfrm>
            <a:off x="0" y="649287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Standard Practice Manual </a:t>
            </a:r>
          </a:p>
        </p:txBody>
      </p:sp>
    </p:spTree>
    <p:extLst>
      <p:ext uri="{BB962C8B-B14F-4D97-AF65-F5344CB8AC3E}">
        <p14:creationId xmlns:p14="http://schemas.microsoft.com/office/powerpoint/2010/main" val="1666680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579415"/>
            <a:ext cx="7886700" cy="937654"/>
          </a:xfrm>
        </p:spPr>
        <p:txBody>
          <a:bodyPr>
            <a:normAutofit/>
          </a:bodyPr>
          <a:lstStyle/>
          <a:p>
            <a:r>
              <a:rPr lang="en-US" sz="2800" dirty="0"/>
              <a:t>Appendix C</a:t>
            </a:r>
            <a:br>
              <a:rPr lang="en-US" sz="2800" dirty="0"/>
            </a:br>
            <a:r>
              <a:rPr lang="en-US" dirty="0"/>
              <a:t>Limitations of the Rate Impact Measure Test</a:t>
            </a:r>
          </a:p>
        </p:txBody>
      </p:sp>
      <p:sp>
        <p:nvSpPr>
          <p:cNvPr id="4" name="Content Placeholder 3"/>
          <p:cNvSpPr>
            <a:spLocks noGrp="1"/>
          </p:cNvSpPr>
          <p:nvPr>
            <p:ph idx="1"/>
          </p:nvPr>
        </p:nvSpPr>
        <p:spPr>
          <a:xfrm>
            <a:off x="628650" y="1690690"/>
            <a:ext cx="7886700" cy="4710110"/>
          </a:xfrm>
        </p:spPr>
        <p:txBody>
          <a:bodyPr>
            <a:normAutofit/>
          </a:bodyPr>
          <a:lstStyle/>
          <a:p>
            <a:pPr>
              <a:lnSpc>
                <a:spcPct val="100000"/>
              </a:lnSpc>
              <a:spcAft>
                <a:spcPts val="1200"/>
              </a:spcAft>
            </a:pPr>
            <a:r>
              <a:rPr lang="en-US" dirty="0"/>
              <a:t>The RIM Test not appropriate for cost-effectiveness analyses:</a:t>
            </a:r>
          </a:p>
          <a:p>
            <a:pPr marL="571500" lvl="1" indent="-228600">
              <a:lnSpc>
                <a:spcPct val="100000"/>
              </a:lnSpc>
              <a:spcAft>
                <a:spcPts val="1200"/>
              </a:spcAft>
              <a:buFont typeface="Courier New" panose="02070309020205020404" pitchFamily="49" charset="0"/>
              <a:buChar char="o"/>
            </a:pPr>
            <a:r>
              <a:rPr lang="en-US" dirty="0"/>
              <a:t>Does not provide meaningful information about the magnitude of rate impacts, or customer equity</a:t>
            </a:r>
          </a:p>
          <a:p>
            <a:pPr marL="571500" lvl="1" indent="-228600">
              <a:lnSpc>
                <a:spcPct val="100000"/>
              </a:lnSpc>
              <a:spcAft>
                <a:spcPts val="1200"/>
              </a:spcAft>
              <a:buFont typeface="Courier New" panose="02070309020205020404" pitchFamily="49" charset="0"/>
              <a:buChar char="o"/>
            </a:pPr>
            <a:r>
              <a:rPr lang="en-US" dirty="0"/>
              <a:t>Will not result in lowest costs to customers</a:t>
            </a:r>
          </a:p>
          <a:p>
            <a:pPr marL="571500" lvl="1" indent="-228600">
              <a:lnSpc>
                <a:spcPct val="100000"/>
              </a:lnSpc>
              <a:spcAft>
                <a:spcPts val="1200"/>
              </a:spcAft>
              <a:buFont typeface="Courier New" panose="02070309020205020404" pitchFamily="49" charset="0"/>
              <a:buChar char="o"/>
            </a:pPr>
            <a:r>
              <a:rPr lang="en-US" dirty="0"/>
              <a:t>Is inconsistent with economic theory. The RIM test includes sunk costs, which should not be used for choosing new investments</a:t>
            </a:r>
          </a:p>
          <a:p>
            <a:pPr marL="571500" lvl="1" indent="-228600">
              <a:lnSpc>
                <a:spcPct val="100000"/>
              </a:lnSpc>
              <a:spcAft>
                <a:spcPts val="1200"/>
              </a:spcAft>
              <a:buFont typeface="Courier New" panose="02070309020205020404" pitchFamily="49" charset="0"/>
              <a:buChar char="o"/>
            </a:pPr>
            <a:r>
              <a:rPr lang="en-US" dirty="0"/>
              <a:t>Can lead to perverse outcomes, where large benefits are rejected to avoid de </a:t>
            </a:r>
            <a:r>
              <a:rPr lang="en-US" dirty="0" err="1"/>
              <a:t>minimus</a:t>
            </a:r>
            <a:r>
              <a:rPr lang="en-US" dirty="0"/>
              <a:t> rate impacts</a:t>
            </a:r>
          </a:p>
          <a:p>
            <a:pPr marL="571500" lvl="1" indent="-228600">
              <a:lnSpc>
                <a:spcPct val="100000"/>
              </a:lnSpc>
              <a:spcAft>
                <a:spcPts val="1200"/>
              </a:spcAft>
              <a:buFont typeface="Courier New" panose="02070309020205020404" pitchFamily="49" charset="0"/>
              <a:buChar char="o"/>
            </a:pPr>
            <a:r>
              <a:rPr lang="en-US" dirty="0"/>
              <a:t>Can be misleading. Results suggest that customers will be exposed to new costs, which is not true</a:t>
            </a:r>
          </a:p>
          <a:p>
            <a:pPr>
              <a:lnSpc>
                <a:spcPct val="100000"/>
              </a:lnSpc>
              <a:spcAft>
                <a:spcPts val="1200"/>
              </a:spcAft>
            </a:pPr>
            <a:r>
              <a:rPr lang="en-US" dirty="0"/>
              <a:t>Other approaches should be used to assess rate and equity issues.</a:t>
            </a:r>
          </a:p>
        </p:txBody>
      </p:sp>
      <p:sp>
        <p:nvSpPr>
          <p:cNvPr id="2" name="Slide Number Placeholder 1"/>
          <p:cNvSpPr>
            <a:spLocks noGrp="1"/>
          </p:cNvSpPr>
          <p:nvPr>
            <p:ph type="sldNum" sz="quarter" idx="12"/>
          </p:nvPr>
        </p:nvSpPr>
        <p:spPr/>
        <p:txBody>
          <a:bodyPr/>
          <a:lstStyle/>
          <a:p>
            <a:r>
              <a:rPr lang="en-US"/>
              <a:t>Slide </a:t>
            </a:r>
            <a:fld id="{1B79225A-044F-47AC-A466-ADAA88F41AF1}" type="slidenum">
              <a:rPr lang="en-US" smtClean="0"/>
              <a:pPr/>
              <a:t>50</a:t>
            </a:fld>
            <a:endParaRPr lang="en-US" dirty="0"/>
          </a:p>
        </p:txBody>
      </p:sp>
    </p:spTree>
    <p:extLst>
      <p:ext uri="{BB962C8B-B14F-4D97-AF65-F5344CB8AC3E}">
        <p14:creationId xmlns:p14="http://schemas.microsoft.com/office/powerpoint/2010/main" val="1868128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516413"/>
            <a:ext cx="7886700" cy="937654"/>
          </a:xfrm>
        </p:spPr>
        <p:txBody>
          <a:bodyPr>
            <a:normAutofit/>
          </a:bodyPr>
          <a:lstStyle/>
          <a:p>
            <a:r>
              <a:rPr lang="en-US" sz="2800" dirty="0"/>
              <a:t>Appendix C</a:t>
            </a:r>
            <a:br>
              <a:rPr lang="en-US" sz="2800" dirty="0"/>
            </a:br>
            <a:r>
              <a:rPr lang="en-US" dirty="0"/>
              <a:t>Better Options for Assessing Rate Impacts</a:t>
            </a:r>
          </a:p>
        </p:txBody>
      </p:sp>
      <p:sp>
        <p:nvSpPr>
          <p:cNvPr id="4" name="Content Placeholder 3"/>
          <p:cNvSpPr>
            <a:spLocks noGrp="1"/>
          </p:cNvSpPr>
          <p:nvPr>
            <p:ph idx="1"/>
          </p:nvPr>
        </p:nvSpPr>
        <p:spPr>
          <a:xfrm>
            <a:off x="741285" y="5091810"/>
            <a:ext cx="7967285" cy="69531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en-US" dirty="0">
                <a:solidFill>
                  <a:schemeClr val="accent1">
                    <a:lumMod val="50000"/>
                  </a:schemeClr>
                </a:solidFill>
              </a:rPr>
              <a:t>Participation impacts are also key to understanding the extent to which energy efficiency resources are being adopted over time.</a:t>
            </a:r>
          </a:p>
        </p:txBody>
      </p:sp>
      <p:sp>
        <p:nvSpPr>
          <p:cNvPr id="2" name="Slide Number Placeholder 1"/>
          <p:cNvSpPr>
            <a:spLocks noGrp="1"/>
          </p:cNvSpPr>
          <p:nvPr>
            <p:ph type="sldNum" sz="quarter" idx="12"/>
          </p:nvPr>
        </p:nvSpPr>
        <p:spPr/>
        <p:txBody>
          <a:bodyPr/>
          <a:lstStyle/>
          <a:p>
            <a:r>
              <a:rPr lang="en-US" dirty="0"/>
              <a:t>Slide </a:t>
            </a:r>
            <a:fld id="{1B79225A-044F-47AC-A466-ADAA88F41AF1}" type="slidenum">
              <a:rPr lang="en-US" smtClean="0"/>
              <a:pPr/>
              <a:t>51</a:t>
            </a:fld>
            <a:endParaRPr lang="en-US" dirty="0"/>
          </a:p>
        </p:txBody>
      </p:sp>
      <p:sp>
        <p:nvSpPr>
          <p:cNvPr id="7" name="Rectangle: Rounded Corners 6"/>
          <p:cNvSpPr/>
          <p:nvPr/>
        </p:nvSpPr>
        <p:spPr>
          <a:xfrm>
            <a:off x="741285" y="1619668"/>
            <a:ext cx="7967285" cy="71508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solidFill>
                  <a:schemeClr val="accent1">
                    <a:lumMod val="50000"/>
                  </a:schemeClr>
                </a:solidFill>
              </a:rPr>
              <a:t>A thorough understanding of rate impacts requires a comprehensive analysis of three important factors:</a:t>
            </a:r>
          </a:p>
        </p:txBody>
      </p:sp>
      <p:sp>
        <p:nvSpPr>
          <p:cNvPr id="8" name="Rectangle 7"/>
          <p:cNvSpPr/>
          <p:nvPr/>
        </p:nvSpPr>
        <p:spPr>
          <a:xfrm>
            <a:off x="741285" y="2417315"/>
            <a:ext cx="7774064" cy="167225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lvl="1" indent="-285750">
              <a:spcAft>
                <a:spcPts val="400"/>
              </a:spcAft>
              <a:buFont typeface="Arial" panose="020B0604020202020204" pitchFamily="34" charset="0"/>
              <a:buChar char="•"/>
            </a:pPr>
            <a:r>
              <a:rPr lang="en-US" sz="1600" dirty="0">
                <a:solidFill>
                  <a:schemeClr val="accent1">
                    <a:lumMod val="75000"/>
                  </a:schemeClr>
                </a:solidFill>
              </a:rPr>
              <a:t>Rate impacts, to provide an indication of the extent to which rates for all customers might increase. </a:t>
            </a:r>
          </a:p>
          <a:p>
            <a:pPr marL="285750" lvl="1" indent="-285750">
              <a:spcAft>
                <a:spcPts val="400"/>
              </a:spcAft>
              <a:buFont typeface="Arial" panose="020B0604020202020204" pitchFamily="34" charset="0"/>
              <a:buChar char="•"/>
            </a:pPr>
            <a:r>
              <a:rPr lang="en-US" sz="1600" dirty="0">
                <a:solidFill>
                  <a:schemeClr val="accent1">
                    <a:lumMod val="75000"/>
                  </a:schemeClr>
                </a:solidFill>
              </a:rPr>
              <a:t>Bill impacts, to provide an indication of the extent to which customer bills might be reduced for those customers that install distributed energy resources. </a:t>
            </a:r>
          </a:p>
          <a:p>
            <a:pPr marL="285750" lvl="1" indent="-285750">
              <a:spcAft>
                <a:spcPts val="400"/>
              </a:spcAft>
              <a:buFont typeface="Arial" panose="020B0604020202020204" pitchFamily="34" charset="0"/>
              <a:buChar char="•"/>
            </a:pPr>
            <a:r>
              <a:rPr lang="en-US" sz="1600" dirty="0">
                <a:solidFill>
                  <a:schemeClr val="accent1">
                    <a:lumMod val="75000"/>
                  </a:schemeClr>
                </a:solidFill>
              </a:rPr>
              <a:t>Participation impacts, to provide an indication of the portion of customers that will experience bill reductions or bill increases. </a:t>
            </a:r>
          </a:p>
        </p:txBody>
      </p:sp>
      <p:sp>
        <p:nvSpPr>
          <p:cNvPr id="9" name="Rectangle: Rounded Corners 8"/>
          <p:cNvSpPr/>
          <p:nvPr/>
        </p:nvSpPr>
        <p:spPr>
          <a:xfrm>
            <a:off x="741285" y="4145675"/>
            <a:ext cx="7967286" cy="71508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solidFill>
                  <a:schemeClr val="accent1">
                    <a:lumMod val="50000"/>
                  </a:schemeClr>
                </a:solidFill>
              </a:rPr>
              <a:t>Taken together, these three factors indicate the extent to which customers will benefit from energy efficiency resources.</a:t>
            </a:r>
          </a:p>
        </p:txBody>
      </p:sp>
    </p:spTree>
    <p:extLst>
      <p:ext uri="{BB962C8B-B14F-4D97-AF65-F5344CB8AC3E}">
        <p14:creationId xmlns:p14="http://schemas.microsoft.com/office/powerpoint/2010/main" val="2234659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28650" y="2197954"/>
            <a:ext cx="7886700" cy="2670208"/>
          </a:xfrm>
        </p:spPr>
        <p:txBody>
          <a:bodyPr>
            <a:normAutofit/>
          </a:bodyPr>
          <a:lstStyle/>
          <a:p>
            <a:pPr marL="0" indent="0" algn="ctr">
              <a:buNone/>
            </a:pPr>
            <a:r>
              <a:rPr lang="en-US" sz="2400" dirty="0">
                <a:solidFill>
                  <a:schemeClr val="tx2"/>
                </a:solidFill>
                <a:latin typeface="+mj-lt"/>
                <a:ea typeface="+mj-ea"/>
                <a:cs typeface="+mj-cs"/>
              </a:rPr>
              <a:t>For more information visit: </a:t>
            </a:r>
            <a:r>
              <a:rPr lang="en-US" sz="2400" dirty="0">
                <a:hlinkClick r:id="rId2"/>
              </a:rPr>
              <a:t>http://www.nationalefficiencyscreening.org/</a:t>
            </a:r>
            <a:r>
              <a:rPr lang="en-US" sz="2400" dirty="0"/>
              <a:t/>
            </a:r>
            <a:br>
              <a:rPr lang="en-US" sz="2400" dirty="0"/>
            </a:br>
            <a:endParaRPr lang="en-US" sz="2400" dirty="0">
              <a:solidFill>
                <a:schemeClr val="tx2"/>
              </a:solidFill>
              <a:latin typeface="+mj-lt"/>
              <a:ea typeface="+mj-ea"/>
              <a:cs typeface="+mj-cs"/>
            </a:endParaRPr>
          </a:p>
          <a:p>
            <a:pPr marL="0" indent="0" algn="ctr">
              <a:buNone/>
            </a:pPr>
            <a:r>
              <a:rPr lang="en-US" dirty="0"/>
              <a:t/>
            </a:r>
            <a:br>
              <a:rPr lang="en-US" dirty="0"/>
            </a:br>
            <a:endParaRPr lang="en-US" dirty="0"/>
          </a:p>
        </p:txBody>
      </p:sp>
      <p:sp>
        <p:nvSpPr>
          <p:cNvPr id="2" name="Slide Number Placeholder 1">
            <a:extLst>
              <a:ext uri="{FF2B5EF4-FFF2-40B4-BE49-F238E27FC236}">
                <a16:creationId xmlns:a16="http://schemas.microsoft.com/office/drawing/2014/main" xmlns="" id="{288D9055-D525-42D1-81EE-2049F927CB4E}"/>
              </a:ext>
            </a:extLst>
          </p:cNvPr>
          <p:cNvSpPr>
            <a:spLocks noGrp="1"/>
          </p:cNvSpPr>
          <p:nvPr>
            <p:ph type="sldNum" sz="quarter" idx="12"/>
          </p:nvPr>
        </p:nvSpPr>
        <p:spPr/>
        <p:txBody>
          <a:bodyPr/>
          <a:lstStyle/>
          <a:p>
            <a:r>
              <a:rPr lang="en-US" dirty="0"/>
              <a:t>Slide </a:t>
            </a:r>
            <a:fld id="{49428E3E-090C-411A-A663-16FA5027569F}" type="slidenum">
              <a:rPr lang="en-US" smtClean="0"/>
              <a:pPr/>
              <a:t>52</a:t>
            </a:fld>
            <a:endParaRPr lang="en-US" dirty="0"/>
          </a:p>
        </p:txBody>
      </p:sp>
    </p:spTree>
    <p:extLst>
      <p:ext uri="{BB962C8B-B14F-4D97-AF65-F5344CB8AC3E}">
        <p14:creationId xmlns:p14="http://schemas.microsoft.com/office/powerpoint/2010/main" val="205028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62B6DB-CA2A-4CA4-A210-D6A59E6ABBED}" type="slidenum">
              <a:rPr lang="en-US" smtClean="0">
                <a:latin typeface="+mj-lt"/>
              </a:rPr>
              <a:pPr>
                <a:defRPr/>
              </a:pPr>
              <a:t>6</a:t>
            </a:fld>
            <a:endParaRPr lang="en-US">
              <a:latin typeface="+mj-lt"/>
            </a:endParaRPr>
          </a:p>
        </p:txBody>
      </p:sp>
      <p:sp>
        <p:nvSpPr>
          <p:cNvPr id="3" name="Rectangle 2"/>
          <p:cNvSpPr/>
          <p:nvPr/>
        </p:nvSpPr>
        <p:spPr>
          <a:xfrm>
            <a:off x="1" y="1304365"/>
            <a:ext cx="9143999" cy="4959059"/>
          </a:xfrm>
          <a:prstGeom prst="rect">
            <a:avLst/>
          </a:prstGeom>
          <a:solidFill>
            <a:srgbClr val="005DAA"/>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4" name="TextBox 3"/>
          <p:cNvSpPr txBox="1"/>
          <p:nvPr/>
        </p:nvSpPr>
        <p:spPr>
          <a:xfrm>
            <a:off x="370437" y="1286437"/>
            <a:ext cx="8457039" cy="4800600"/>
          </a:xfrm>
          <a:prstGeom prst="rect">
            <a:avLst/>
          </a:prstGeom>
          <a:noFill/>
          <a:ln>
            <a:noFill/>
          </a:ln>
          <a:effectLst/>
        </p:spPr>
        <p:txBody>
          <a:bodyPr spcFirstLastPara="0" vert="horz" wrap="square" lIns="171450" tIns="171450" rIns="171450" bIns="171450" numCol="1" spcCol="1270" anchor="t" anchorCtr="0">
            <a:noAutofit/>
          </a:bodyPr>
          <a:lstStyle/>
          <a:p>
            <a:pPr marL="457200" indent="-457200">
              <a:buFont typeface="Wingdings" panose="05000000000000000000" pitchFamily="2" charset="2"/>
              <a:buChar char="§"/>
            </a:pPr>
            <a:r>
              <a:rPr lang="en-US" sz="2600" dirty="0">
                <a:solidFill>
                  <a:schemeClr val="bg1"/>
                </a:solidFill>
                <a:latin typeface="+mj-lt"/>
                <a:cs typeface="Calibri" panose="020F0502020204030204" pitchFamily="34" charset="0"/>
              </a:rPr>
              <a:t>Focus is on utility customer-funded energy efficiency resources.</a:t>
            </a:r>
          </a:p>
          <a:p>
            <a:pPr marL="457200" indent="-457200">
              <a:buFont typeface="Wingdings" panose="05000000000000000000" pitchFamily="2" charset="2"/>
              <a:buChar char="§"/>
            </a:pPr>
            <a:r>
              <a:rPr lang="en-US" sz="2600" dirty="0">
                <a:solidFill>
                  <a:schemeClr val="bg1"/>
                </a:solidFill>
                <a:latin typeface="+mj-lt"/>
                <a:cs typeface="Calibri" panose="020F0502020204030204" pitchFamily="34" charset="0"/>
              </a:rPr>
              <a:t>Addresses 1</a:t>
            </a:r>
            <a:r>
              <a:rPr lang="en-US" sz="2600" baseline="30000" dirty="0">
                <a:solidFill>
                  <a:schemeClr val="bg1"/>
                </a:solidFill>
                <a:latin typeface="+mj-lt"/>
                <a:cs typeface="Calibri" panose="020F0502020204030204" pitchFamily="34" charset="0"/>
              </a:rPr>
              <a:t>st</a:t>
            </a:r>
            <a:r>
              <a:rPr lang="en-US" sz="2600" dirty="0">
                <a:solidFill>
                  <a:schemeClr val="bg1"/>
                </a:solidFill>
                <a:latin typeface="+mj-lt"/>
                <a:cs typeface="Calibri" panose="020F0502020204030204" pitchFamily="34" charset="0"/>
              </a:rPr>
              <a:t> order question: “which EE resources merit acquisition?”</a:t>
            </a:r>
          </a:p>
          <a:p>
            <a:pPr lvl="1" indent="-457200">
              <a:buFont typeface="Wingdings" panose="05000000000000000000" pitchFamily="2" charset="2"/>
              <a:buChar char="§"/>
            </a:pPr>
            <a:r>
              <a:rPr lang="en-US" sz="2600" dirty="0">
                <a:solidFill>
                  <a:schemeClr val="bg1"/>
                </a:solidFill>
                <a:latin typeface="+mj-lt"/>
              </a:rPr>
              <a:t>Principles and framework apply to all other resources (including other types of distributed energy resources).</a:t>
            </a:r>
          </a:p>
          <a:p>
            <a:endParaRPr lang="en-US" sz="1800" dirty="0">
              <a:solidFill>
                <a:schemeClr val="bg1"/>
              </a:solidFill>
              <a:latin typeface="+mj-lt"/>
              <a:cs typeface="Calibri" panose="020F0502020204030204" pitchFamily="34" charset="0"/>
            </a:endParaRPr>
          </a:p>
          <a:p>
            <a:pPr marL="457200" indent="-457200">
              <a:buFont typeface="Wingdings" panose="05000000000000000000" pitchFamily="2" charset="2"/>
              <a:buChar char="Ø"/>
            </a:pPr>
            <a:r>
              <a:rPr lang="en-US" sz="2600" i="1" dirty="0">
                <a:solidFill>
                  <a:schemeClr val="bg1"/>
                </a:solidFill>
                <a:latin typeface="+mj-lt"/>
                <a:cs typeface="Calibri" panose="020F0502020204030204" pitchFamily="34" charset="0"/>
              </a:rPr>
              <a:t>NSPM provides a foundation on which jurisdictions can develop and administer a cost-effectiveness test, but does not prescribe “the answer”</a:t>
            </a:r>
          </a:p>
          <a:p>
            <a:endParaRPr lang="en-US" sz="2600" dirty="0">
              <a:solidFill>
                <a:schemeClr val="bg1"/>
              </a:solidFill>
              <a:latin typeface="+mj-lt"/>
              <a:cs typeface="Calibri" panose="020F0502020204030204" pitchFamily="34" charset="0"/>
            </a:endParaRPr>
          </a:p>
        </p:txBody>
      </p:sp>
      <p:sp>
        <p:nvSpPr>
          <p:cNvPr id="5" name="Title 2"/>
          <p:cNvSpPr txBox="1">
            <a:spLocks/>
          </p:cNvSpPr>
          <p:nvPr/>
        </p:nvSpPr>
        <p:spPr>
          <a:xfrm>
            <a:off x="457200" y="574123"/>
            <a:ext cx="8229600" cy="5007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lang="en-US" sz="3600" b="1" kern="1200" dirty="0">
                <a:solidFill>
                  <a:srgbClr val="2A498B"/>
                </a:solidFill>
                <a:latin typeface="+mj-lt"/>
                <a:ea typeface="+mj-ea"/>
                <a:cs typeface="+mj-cs"/>
              </a:defRPr>
            </a:lvl1pPr>
          </a:lstStyle>
          <a:p>
            <a:pPr>
              <a:lnSpc>
                <a:spcPct val="120000"/>
              </a:lnSpc>
              <a:defRPr/>
            </a:pPr>
            <a:r>
              <a:rPr lang="en-US" sz="2800" b="0" dirty="0">
                <a:solidFill>
                  <a:srgbClr val="1F497D"/>
                </a:solidFill>
                <a:latin typeface="Arial" panose="020B0604020202020204"/>
              </a:rPr>
              <a:t>NSPM: Scope</a:t>
            </a:r>
          </a:p>
        </p:txBody>
      </p:sp>
      <p:sp>
        <p:nvSpPr>
          <p:cNvPr id="6" name="Footer Placeholder 4"/>
          <p:cNvSpPr txBox="1">
            <a:spLocks/>
          </p:cNvSpPr>
          <p:nvPr/>
        </p:nvSpPr>
        <p:spPr>
          <a:xfrm>
            <a:off x="0" y="649287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Standard Practice Manual </a:t>
            </a:r>
          </a:p>
        </p:txBody>
      </p:sp>
    </p:spTree>
    <p:extLst>
      <p:ext uri="{BB962C8B-B14F-4D97-AF65-F5344CB8AC3E}">
        <p14:creationId xmlns:p14="http://schemas.microsoft.com/office/powerpoint/2010/main" val="42605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90" y="94194"/>
            <a:ext cx="7886700" cy="1325563"/>
          </a:xfrm>
        </p:spPr>
        <p:txBody>
          <a:bodyPr/>
          <a:lstStyle/>
          <a:p>
            <a:r>
              <a:rPr lang="en-US" dirty="0"/>
              <a:t>What’s Covered -- NSPM Outline</a:t>
            </a:r>
          </a:p>
        </p:txBody>
      </p:sp>
      <p:sp>
        <p:nvSpPr>
          <p:cNvPr id="4" name="Content Placeholder 3"/>
          <p:cNvSpPr>
            <a:spLocks noGrp="1"/>
          </p:cNvSpPr>
          <p:nvPr>
            <p:ph sz="half" idx="2"/>
          </p:nvPr>
        </p:nvSpPr>
        <p:spPr>
          <a:xfrm>
            <a:off x="477309" y="1419757"/>
            <a:ext cx="4181475" cy="2915178"/>
          </a:xfrm>
        </p:spPr>
        <p:txBody>
          <a:bodyPr/>
          <a:lstStyle/>
          <a:p>
            <a:pPr marL="0" indent="0">
              <a:buNone/>
            </a:pPr>
            <a:r>
              <a:rPr lang="en-US" sz="2000" b="1" dirty="0"/>
              <a:t>Executive Summary</a:t>
            </a:r>
          </a:p>
          <a:p>
            <a:pPr marL="0" indent="0">
              <a:buNone/>
            </a:pPr>
            <a:r>
              <a:rPr lang="en-US" sz="2000" b="1" dirty="0"/>
              <a:t>Introduction</a:t>
            </a:r>
          </a:p>
          <a:p>
            <a:pPr marL="0" indent="0">
              <a:buNone/>
            </a:pPr>
            <a:r>
              <a:rPr lang="en-US" sz="2000" b="1" dirty="0"/>
              <a:t>Part 1:  Developing Your Test</a:t>
            </a:r>
          </a:p>
          <a:p>
            <a:pPr marL="514350" indent="-285750">
              <a:buFont typeface="+mj-lt"/>
              <a:buAutoNum type="arabicPeriod"/>
            </a:pPr>
            <a:r>
              <a:rPr lang="en-US" sz="1800" dirty="0"/>
              <a:t>Principles</a:t>
            </a:r>
          </a:p>
          <a:p>
            <a:pPr marL="514350" indent="-285750">
              <a:buFont typeface="+mj-lt"/>
              <a:buAutoNum type="arabicPeriod"/>
            </a:pPr>
            <a:r>
              <a:rPr lang="en-US" sz="1800" dirty="0"/>
              <a:t>Resource Value Framework</a:t>
            </a:r>
          </a:p>
          <a:p>
            <a:pPr marL="514350" indent="-285750">
              <a:buFont typeface="+mj-lt"/>
              <a:buAutoNum type="arabicPeriod"/>
            </a:pPr>
            <a:r>
              <a:rPr lang="en-US" sz="1800" dirty="0"/>
              <a:t>Developing Resource Value Test</a:t>
            </a:r>
          </a:p>
          <a:p>
            <a:pPr marL="514350" indent="-285750">
              <a:buFont typeface="+mj-lt"/>
              <a:buAutoNum type="arabicPeriod"/>
            </a:pPr>
            <a:r>
              <a:rPr lang="en-US" sz="1800" dirty="0"/>
              <a:t>Relationship to Traditional Tests</a:t>
            </a:r>
          </a:p>
          <a:p>
            <a:pPr marL="514350" indent="-285750">
              <a:buFont typeface="+mj-lt"/>
              <a:buAutoNum type="arabicPeriod"/>
            </a:pPr>
            <a:r>
              <a:rPr lang="en-US" sz="1800" dirty="0"/>
              <a:t>Secondary Tests</a:t>
            </a:r>
          </a:p>
          <a:p>
            <a:pPr marL="514350" indent="-285750">
              <a:buFont typeface="+mj-lt"/>
              <a:buAutoNum type="arabicPeriod" startAt="6"/>
            </a:pPr>
            <a:endParaRPr lang="en-US" sz="1800" dirty="0"/>
          </a:p>
          <a:p>
            <a:pPr marL="514350" indent="-285750">
              <a:buFont typeface="+mj-lt"/>
              <a:buAutoNum type="arabicPeriod" startAt="6"/>
            </a:pPr>
            <a:endParaRPr lang="en-US" sz="1800" dirty="0"/>
          </a:p>
          <a:p>
            <a:pPr marL="0" indent="0">
              <a:buNone/>
            </a:pPr>
            <a:endParaRPr lang="en-US" dirty="0"/>
          </a:p>
        </p:txBody>
      </p:sp>
      <p:sp>
        <p:nvSpPr>
          <p:cNvPr id="6" name="Content Placeholder 5"/>
          <p:cNvSpPr>
            <a:spLocks noGrp="1"/>
          </p:cNvSpPr>
          <p:nvPr>
            <p:ph sz="quarter" idx="4"/>
          </p:nvPr>
        </p:nvSpPr>
        <p:spPr>
          <a:xfrm>
            <a:off x="4743450" y="1343556"/>
            <a:ext cx="4152900" cy="3550178"/>
          </a:xfrm>
        </p:spPr>
        <p:txBody>
          <a:bodyPr>
            <a:normAutofit/>
          </a:bodyPr>
          <a:lstStyle/>
          <a:p>
            <a:pPr marL="228600" indent="-228600">
              <a:buNone/>
            </a:pPr>
            <a:r>
              <a:rPr lang="en-US" sz="2000" b="1" dirty="0"/>
              <a:t>Part 2:  Developing Test Inputs</a:t>
            </a:r>
          </a:p>
          <a:p>
            <a:pPr>
              <a:buFont typeface="+mj-lt"/>
              <a:buAutoNum type="arabicPeriod" startAt="6"/>
            </a:pPr>
            <a:r>
              <a:rPr lang="en-US" sz="1800" dirty="0"/>
              <a:t>Efficiency Costs &amp; Benefits</a:t>
            </a:r>
          </a:p>
          <a:p>
            <a:pPr>
              <a:buFont typeface="+mj-lt"/>
              <a:buAutoNum type="arabicPeriod" startAt="6"/>
            </a:pPr>
            <a:r>
              <a:rPr lang="en-US" sz="1800" dirty="0"/>
              <a:t>Methods to Account for Costs &amp; Benefits</a:t>
            </a:r>
          </a:p>
          <a:p>
            <a:pPr>
              <a:buFont typeface="+mj-lt"/>
              <a:buAutoNum type="arabicPeriod" startAt="6"/>
            </a:pPr>
            <a:r>
              <a:rPr lang="en-US" sz="1800" dirty="0"/>
              <a:t>Participant Impacts</a:t>
            </a:r>
          </a:p>
          <a:p>
            <a:pPr>
              <a:buFont typeface="+mj-lt"/>
              <a:buAutoNum type="arabicPeriod" startAt="6"/>
            </a:pPr>
            <a:r>
              <a:rPr lang="en-US" sz="1800" dirty="0"/>
              <a:t>Discount Rates</a:t>
            </a:r>
          </a:p>
          <a:p>
            <a:pPr>
              <a:buFont typeface="+mj-lt"/>
              <a:buAutoNum type="arabicPeriod" startAt="6"/>
            </a:pPr>
            <a:r>
              <a:rPr lang="en-US" sz="1800" dirty="0"/>
              <a:t>Assessment Level</a:t>
            </a:r>
          </a:p>
          <a:p>
            <a:pPr>
              <a:buFont typeface="+mj-lt"/>
              <a:buAutoNum type="arabicPeriod" startAt="6"/>
            </a:pPr>
            <a:r>
              <a:rPr lang="en-US" sz="1800" dirty="0"/>
              <a:t>Analysis Period &amp; End Effects</a:t>
            </a:r>
          </a:p>
          <a:p>
            <a:pPr>
              <a:buFont typeface="+mj-lt"/>
              <a:buAutoNum type="arabicPeriod" startAt="6"/>
            </a:pPr>
            <a:r>
              <a:rPr lang="en-US" sz="1800" dirty="0"/>
              <a:t>Analysis of Early Retirement</a:t>
            </a:r>
          </a:p>
          <a:p>
            <a:pPr>
              <a:buFont typeface="+mj-lt"/>
              <a:buAutoNum type="arabicPeriod" startAt="6"/>
            </a:pPr>
            <a:r>
              <a:rPr lang="en-US" sz="1800" dirty="0"/>
              <a:t>Free Rider &amp; Spillover Effects</a:t>
            </a:r>
          </a:p>
          <a:p>
            <a:pPr marL="285750" indent="0">
              <a:buNone/>
            </a:pPr>
            <a:endParaRPr lang="en-US" sz="1800" dirty="0"/>
          </a:p>
        </p:txBody>
      </p:sp>
      <p:sp>
        <p:nvSpPr>
          <p:cNvPr id="3" name="TextBox 2"/>
          <p:cNvSpPr txBox="1"/>
          <p:nvPr/>
        </p:nvSpPr>
        <p:spPr>
          <a:xfrm>
            <a:off x="1960034" y="5037667"/>
            <a:ext cx="5029200" cy="1508105"/>
          </a:xfrm>
          <a:prstGeom prst="rect">
            <a:avLst/>
          </a:prstGeom>
          <a:noFill/>
        </p:spPr>
        <p:txBody>
          <a:bodyPr wrap="square" rtlCol="0">
            <a:spAutoFit/>
          </a:bodyPr>
          <a:lstStyle/>
          <a:p>
            <a:pPr marL="285750" indent="-285750">
              <a:buNone/>
            </a:pPr>
            <a:r>
              <a:rPr lang="en-US" sz="2000" b="1" dirty="0"/>
              <a:t>Appendices</a:t>
            </a:r>
          </a:p>
          <a:p>
            <a:pPr marL="514350">
              <a:buFont typeface="+mj-lt"/>
              <a:buAutoNum type="alphaUcPeriod"/>
            </a:pPr>
            <a:r>
              <a:rPr lang="en-US" dirty="0"/>
              <a:t> Summary of Traditional Tests</a:t>
            </a:r>
          </a:p>
          <a:p>
            <a:pPr marL="514350">
              <a:buFont typeface="+mj-lt"/>
              <a:buAutoNum type="alphaUcPeriod"/>
            </a:pPr>
            <a:r>
              <a:rPr lang="en-US" dirty="0"/>
              <a:t> Cost-Effectiveness of Other DERs</a:t>
            </a:r>
          </a:p>
          <a:p>
            <a:pPr marL="514350">
              <a:buFont typeface="+mj-lt"/>
              <a:buAutoNum type="alphaUcPeriod"/>
            </a:pPr>
            <a:r>
              <a:rPr lang="en-US" dirty="0"/>
              <a:t> Accounting for Rate &amp; Bill Impacts</a:t>
            </a:r>
          </a:p>
          <a:p>
            <a:pPr marL="514350">
              <a:buFont typeface="+mj-lt"/>
              <a:buAutoNum type="alphaUcPeriod"/>
            </a:pPr>
            <a:r>
              <a:rPr lang="en-US" dirty="0"/>
              <a:t> Glossary</a:t>
            </a:r>
          </a:p>
        </p:txBody>
      </p:sp>
      <p:sp>
        <p:nvSpPr>
          <p:cNvPr id="5" name="Slide Number Placeholder 4">
            <a:extLst>
              <a:ext uri="{FF2B5EF4-FFF2-40B4-BE49-F238E27FC236}">
                <a16:creationId xmlns:a16="http://schemas.microsoft.com/office/drawing/2014/main" xmlns="" id="{5A016FB2-63F4-4CFD-9F1E-36467A15C282}"/>
              </a:ext>
            </a:extLst>
          </p:cNvPr>
          <p:cNvSpPr>
            <a:spLocks noGrp="1"/>
          </p:cNvSpPr>
          <p:nvPr>
            <p:ph type="sldNum" sz="quarter" idx="12"/>
          </p:nvPr>
        </p:nvSpPr>
        <p:spPr/>
        <p:txBody>
          <a:bodyPr/>
          <a:lstStyle/>
          <a:p>
            <a:fld id="{49428E3E-090C-411A-A663-16FA5027569F}" type="slidenum">
              <a:rPr lang="en-US" sz="1100" smtClean="0"/>
              <a:t>7</a:t>
            </a:fld>
            <a:endParaRPr lang="en-US" sz="1100" dirty="0"/>
          </a:p>
        </p:txBody>
      </p:sp>
    </p:spTree>
    <p:extLst>
      <p:ext uri="{BB962C8B-B14F-4D97-AF65-F5344CB8AC3E}">
        <p14:creationId xmlns:p14="http://schemas.microsoft.com/office/powerpoint/2010/main" val="52062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79225A-044F-47AC-A466-ADAA88F41AF1}" type="slidenum">
              <a:rPr lang="en-US" sz="1100" smtClean="0"/>
              <a:pPr/>
              <a:t>8</a:t>
            </a:fld>
            <a:endParaRPr lang="en-US" sz="1100" dirty="0"/>
          </a:p>
        </p:txBody>
      </p:sp>
      <p:graphicFrame>
        <p:nvGraphicFramePr>
          <p:cNvPr id="7" name="Diagram 6">
            <a:extLst>
              <a:ext uri="{FF2B5EF4-FFF2-40B4-BE49-F238E27FC236}">
                <a16:creationId xmlns:a16="http://schemas.microsoft.com/office/drawing/2014/main" xmlns="" id="{19706E09-A471-4615-ACCB-09B8E065A309}"/>
              </a:ext>
            </a:extLst>
          </p:cNvPr>
          <p:cNvGraphicFramePr/>
          <p:nvPr>
            <p:extLst>
              <p:ext uri="{D42A27DB-BD31-4B8C-83A1-F6EECF244321}">
                <p14:modId xmlns:p14="http://schemas.microsoft.com/office/powerpoint/2010/main" val="2351642906"/>
              </p:ext>
            </p:extLst>
          </p:nvPr>
        </p:nvGraphicFramePr>
        <p:xfrm>
          <a:off x="907439" y="2830914"/>
          <a:ext cx="6985285" cy="3027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a:extLst>
              <a:ext uri="{FF2B5EF4-FFF2-40B4-BE49-F238E27FC236}">
                <a16:creationId xmlns:a16="http://schemas.microsoft.com/office/drawing/2014/main" xmlns="" id="{47E341C4-7504-4D65-91B2-A4E0C1F55BC6}"/>
              </a:ext>
            </a:extLst>
          </p:cNvPr>
          <p:cNvSpPr txBox="1">
            <a:spLocks/>
          </p:cNvSpPr>
          <p:nvPr/>
        </p:nvSpPr>
        <p:spPr>
          <a:xfrm>
            <a:off x="829815" y="1804087"/>
            <a:ext cx="7140532" cy="1026827"/>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300"/>
              </a:spcBef>
              <a:buNone/>
            </a:pPr>
            <a:r>
              <a:rPr lang="en-US" sz="2400" b="1" dirty="0"/>
              <a:t>Developing the Primary Cost-Effectiveness Test Using the Resource Value Framework</a:t>
            </a:r>
          </a:p>
        </p:txBody>
      </p:sp>
      <p:sp>
        <p:nvSpPr>
          <p:cNvPr id="11" name="Title 2">
            <a:extLst>
              <a:ext uri="{FF2B5EF4-FFF2-40B4-BE49-F238E27FC236}">
                <a16:creationId xmlns:a16="http://schemas.microsoft.com/office/drawing/2014/main" xmlns="" id="{E6706DAD-8732-487A-920A-BB09EA2387AA}"/>
              </a:ext>
            </a:extLst>
          </p:cNvPr>
          <p:cNvSpPr txBox="1">
            <a:spLocks/>
          </p:cNvSpPr>
          <p:nvPr/>
        </p:nvSpPr>
        <p:spPr>
          <a:xfrm>
            <a:off x="907439" y="1086395"/>
            <a:ext cx="6858000" cy="8207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tx1"/>
                </a:solidFill>
              </a:rPr>
              <a:t>Part I</a:t>
            </a:r>
            <a:r>
              <a:rPr lang="en-US" sz="4000" dirty="0"/>
              <a:t> </a:t>
            </a:r>
          </a:p>
        </p:txBody>
      </p:sp>
    </p:spTree>
    <p:extLst>
      <p:ext uri="{BB962C8B-B14F-4D97-AF65-F5344CB8AC3E}">
        <p14:creationId xmlns:p14="http://schemas.microsoft.com/office/powerpoint/2010/main" val="28291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581" y="347422"/>
            <a:ext cx="7886700" cy="937654"/>
          </a:xfrm>
        </p:spPr>
        <p:txBody>
          <a:bodyPr>
            <a:normAutofit/>
          </a:bodyPr>
          <a:lstStyle/>
          <a:p>
            <a:r>
              <a:rPr lang="en-US" sz="3300" dirty="0"/>
              <a:t>NSPM Principles</a:t>
            </a:r>
          </a:p>
        </p:txBody>
      </p:sp>
      <p:sp>
        <p:nvSpPr>
          <p:cNvPr id="4" name="Content Placeholder 3"/>
          <p:cNvSpPr>
            <a:spLocks noGrp="1"/>
          </p:cNvSpPr>
          <p:nvPr>
            <p:ph idx="1"/>
          </p:nvPr>
        </p:nvSpPr>
        <p:spPr>
          <a:xfrm>
            <a:off x="628650" y="1380854"/>
            <a:ext cx="7886700" cy="5016243"/>
          </a:xfrm>
        </p:spPr>
        <p:txBody>
          <a:bodyPr>
            <a:noAutofit/>
          </a:bodyPr>
          <a:lstStyle/>
          <a:p>
            <a:pPr>
              <a:lnSpc>
                <a:spcPct val="100000"/>
              </a:lnSpc>
              <a:spcAft>
                <a:spcPts val="1200"/>
              </a:spcAft>
              <a:buFont typeface="+mj-lt"/>
              <a:buAutoNum type="arabicPeriod"/>
            </a:pPr>
            <a:r>
              <a:rPr lang="en-US" sz="2400" dirty="0"/>
              <a:t>Recognize that energy efficiency is a resource.</a:t>
            </a:r>
          </a:p>
          <a:p>
            <a:pPr>
              <a:lnSpc>
                <a:spcPct val="100000"/>
              </a:lnSpc>
              <a:spcAft>
                <a:spcPts val="1200"/>
              </a:spcAft>
              <a:buFont typeface="+mj-lt"/>
              <a:buAutoNum type="arabicPeriod"/>
            </a:pPr>
            <a:r>
              <a:rPr lang="en-US" sz="2400" dirty="0"/>
              <a:t>Account for applicable policy goals.</a:t>
            </a:r>
          </a:p>
          <a:p>
            <a:pPr>
              <a:lnSpc>
                <a:spcPct val="100000"/>
              </a:lnSpc>
              <a:spcAft>
                <a:spcPts val="1200"/>
              </a:spcAft>
              <a:buFont typeface="+mj-lt"/>
              <a:buAutoNum type="arabicPeriod"/>
            </a:pPr>
            <a:r>
              <a:rPr lang="en-US" sz="2400" dirty="0"/>
              <a:t>Account for all relevant costs &amp; benefits, even if hard to quantify impacts.</a:t>
            </a:r>
          </a:p>
          <a:p>
            <a:pPr>
              <a:lnSpc>
                <a:spcPct val="100000"/>
              </a:lnSpc>
              <a:spcAft>
                <a:spcPts val="1200"/>
              </a:spcAft>
              <a:buFont typeface="+mj-lt"/>
              <a:buAutoNum type="arabicPeriod"/>
            </a:pPr>
            <a:r>
              <a:rPr lang="en-US" sz="2400" dirty="0"/>
              <a:t>Ensure symmetry across all relevant costs and benefits.</a:t>
            </a:r>
          </a:p>
          <a:p>
            <a:pPr>
              <a:lnSpc>
                <a:spcPct val="100000"/>
              </a:lnSpc>
              <a:spcAft>
                <a:spcPts val="1200"/>
              </a:spcAft>
              <a:buFont typeface="+mj-lt"/>
              <a:buAutoNum type="arabicPeriod"/>
            </a:pPr>
            <a:r>
              <a:rPr lang="en-US" sz="2400" dirty="0"/>
              <a:t>Conduct a forward-looking, long-term analysis that captures incremental impacts of energy efficiency.</a:t>
            </a:r>
          </a:p>
          <a:p>
            <a:pPr>
              <a:lnSpc>
                <a:spcPct val="100000"/>
              </a:lnSpc>
              <a:spcAft>
                <a:spcPts val="1200"/>
              </a:spcAft>
              <a:buFont typeface="+mj-lt"/>
              <a:buAutoNum type="arabicPeriod"/>
            </a:pPr>
            <a:r>
              <a:rPr lang="en-US" sz="2400" dirty="0"/>
              <a:t>Ensure transparency in presenting the analysis and the results.</a:t>
            </a:r>
          </a:p>
        </p:txBody>
      </p:sp>
      <p:sp>
        <p:nvSpPr>
          <p:cNvPr id="5" name="Slide Number Placeholder 4">
            <a:extLst>
              <a:ext uri="{FF2B5EF4-FFF2-40B4-BE49-F238E27FC236}">
                <a16:creationId xmlns:a16="http://schemas.microsoft.com/office/drawing/2014/main" xmlns="" id="{A465B6D7-7E40-463F-AE7E-6D1235C5F6BC}"/>
              </a:ext>
            </a:extLst>
          </p:cNvPr>
          <p:cNvSpPr>
            <a:spLocks noGrp="1"/>
          </p:cNvSpPr>
          <p:nvPr>
            <p:ph type="sldNum" sz="quarter" idx="12"/>
          </p:nvPr>
        </p:nvSpPr>
        <p:spPr/>
        <p:txBody>
          <a:bodyPr/>
          <a:lstStyle/>
          <a:p>
            <a:r>
              <a:rPr lang="en-US"/>
              <a:t>Slide </a:t>
            </a:r>
            <a:fld id="{49428E3E-090C-411A-A663-16FA5027569F}" type="slidenum">
              <a:rPr lang="en-US" smtClean="0"/>
              <a:pPr/>
              <a:t>9</a:t>
            </a:fld>
            <a:endParaRPr lang="en-US" dirty="0"/>
          </a:p>
        </p:txBody>
      </p:sp>
    </p:spTree>
    <p:extLst>
      <p:ext uri="{BB962C8B-B14F-4D97-AF65-F5344CB8AC3E}">
        <p14:creationId xmlns:p14="http://schemas.microsoft.com/office/powerpoint/2010/main" val="14696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NSPM">
  <a:themeElements>
    <a:clrScheme name="Custom NSPM">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NSPM</Template>
  <TotalTime>4989</TotalTime>
  <Words>4227</Words>
  <Application>Microsoft Office PowerPoint</Application>
  <PresentationFormat>On-screen Show (4:3)</PresentationFormat>
  <Paragraphs>762</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Courier New</vt:lpstr>
      <vt:lpstr>Lucida Sans Unicode</vt:lpstr>
      <vt:lpstr>Symbol</vt:lpstr>
      <vt:lpstr>Times New Roman</vt:lpstr>
      <vt:lpstr>Wingdings</vt:lpstr>
      <vt:lpstr>NSPM</vt:lpstr>
      <vt:lpstr>National Standard Practice Manual for  Energy Efficiency Cost-Effectiveness</vt:lpstr>
      <vt:lpstr>PowerPoint Presentation</vt:lpstr>
      <vt:lpstr>PowerPoint Presentation</vt:lpstr>
      <vt:lpstr>PowerPoint Presentation</vt:lpstr>
      <vt:lpstr>PowerPoint Presentation</vt:lpstr>
      <vt:lpstr>PowerPoint Presentation</vt:lpstr>
      <vt:lpstr>What’s Covered -- NSPM Outline</vt:lpstr>
      <vt:lpstr>PowerPoint Presentation</vt:lpstr>
      <vt:lpstr>NSPM Principles</vt:lpstr>
      <vt:lpstr>Implementing the Resource Value Framework Involves Seven Steps</vt:lpstr>
      <vt:lpstr>Cost-Effectiveness Perspectives</vt:lpstr>
      <vt:lpstr>Identify and Articulate Applicable Policy Goals</vt:lpstr>
      <vt:lpstr>Include All Utility System Costs and Benefits</vt:lpstr>
      <vt:lpstr>Market Price Suppression Impacts (aka DRIPE)</vt:lpstr>
      <vt:lpstr>Include Non-Utility System Impacts Based on Jurisdiction's Applicable Policy Goals</vt:lpstr>
      <vt:lpstr>Illustrative Non-Utility System Impacts</vt:lpstr>
      <vt:lpstr>Whether to Include Participant Impacts</vt:lpstr>
      <vt:lpstr>Implications of Including Participant Impacts</vt:lpstr>
      <vt:lpstr>Reasons for Including Participant Impacts</vt:lpstr>
      <vt:lpstr>Impacts on the Utility + Participants?</vt:lpstr>
      <vt:lpstr>Avoiding Uneconomic Outcomes</vt:lpstr>
      <vt:lpstr>Impacts on Low-Income Customers</vt:lpstr>
      <vt:lpstr>Treatment of Low-Income Impacts:  States using TRC Test</vt:lpstr>
      <vt:lpstr>Treatment of LI Impacts:  States with Utility Cost Test</vt:lpstr>
      <vt:lpstr>Other Fuel Impacts</vt:lpstr>
      <vt:lpstr>Participant Non-Energy Impacts</vt:lpstr>
      <vt:lpstr>Participant Non-Energy Impacts</vt:lpstr>
      <vt:lpstr>Economic Development and Job Impacts</vt:lpstr>
      <vt:lpstr>Ensure Symmetry Across Benefits and Costs</vt:lpstr>
      <vt:lpstr>Conduct Incremental, Forward Looking and Long-Term Analysis</vt:lpstr>
      <vt:lpstr>Limitations of the Rate Impact Measure Test</vt:lpstr>
      <vt:lpstr>Better Options for Assessing Rate Impacts</vt:lpstr>
      <vt:lpstr>Example Bill Impact Analysis – Rhode Island</vt:lpstr>
      <vt:lpstr>Rhode Island EE Participation - Annual</vt:lpstr>
      <vt:lpstr>Rhode Island EE Participation - Cumulative</vt:lpstr>
      <vt:lpstr>Participation Can be Increased  by Program Design</vt:lpstr>
      <vt:lpstr>Participation Can Be Increased  by Policy Directives</vt:lpstr>
      <vt:lpstr>Develop Methodologies and Inputs to Account for All Impacts, Including Hard-to-Quantify Impacts </vt:lpstr>
      <vt:lpstr>Ensure Transparency in Reporting</vt:lpstr>
      <vt:lpstr>Ensure Transparency in Decisions on Which Non-Utility System Impacts To Include</vt:lpstr>
      <vt:lpstr>Relationship of Resource Value Test (RVT) to  Traditional Tests – Results May Align or Not</vt:lpstr>
      <vt:lpstr>Relationship of RVT to Traditional Tests (2)</vt:lpstr>
      <vt:lpstr>Part II</vt:lpstr>
      <vt:lpstr>Part II</vt:lpstr>
      <vt:lpstr>Steps for Choosing a Discount Rate</vt:lpstr>
      <vt:lpstr>Additional Foundational Information</vt:lpstr>
      <vt:lpstr>Appendix A The Traditional Cost-Effectiveness Tests</vt:lpstr>
      <vt:lpstr> </vt:lpstr>
      <vt:lpstr>Appendix B EE vs Distributed Energy Resources Non-Utility System Impacts</vt:lpstr>
      <vt:lpstr>Appendix C Limitations of the Rate Impact Measure Test</vt:lpstr>
      <vt:lpstr>Appendix C Better Options for Assessing Rate Impacts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Harley</dc:creator>
  <cp:lastModifiedBy>Tim Woolf</cp:lastModifiedBy>
  <cp:revision>198</cp:revision>
  <dcterms:created xsi:type="dcterms:W3CDTF">2017-03-07T17:58:09Z</dcterms:created>
  <dcterms:modified xsi:type="dcterms:W3CDTF">2018-03-19T15:43:16Z</dcterms:modified>
</cp:coreProperties>
</file>