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2" r:id="rId1"/>
  </p:sldMasterIdLst>
  <p:notesMasterIdLst>
    <p:notesMasterId r:id="rId64"/>
  </p:notesMasterIdLst>
  <p:handoutMasterIdLst>
    <p:handoutMasterId r:id="rId65"/>
  </p:handoutMasterIdLst>
  <p:sldIdLst>
    <p:sldId id="650" r:id="rId2"/>
    <p:sldId id="373" r:id="rId3"/>
    <p:sldId id="651" r:id="rId4"/>
    <p:sldId id="325" r:id="rId5"/>
    <p:sldId id="270" r:id="rId6"/>
    <p:sldId id="271" r:id="rId7"/>
    <p:sldId id="348" r:id="rId8"/>
    <p:sldId id="309" r:id="rId9"/>
    <p:sldId id="377" r:id="rId10"/>
    <p:sldId id="314" r:id="rId11"/>
    <p:sldId id="652" r:id="rId12"/>
    <p:sldId id="390" r:id="rId13"/>
    <p:sldId id="409" r:id="rId14"/>
    <p:sldId id="316" r:id="rId15"/>
    <p:sldId id="317" r:id="rId16"/>
    <p:sldId id="412" r:id="rId17"/>
    <p:sldId id="413" r:id="rId18"/>
    <p:sldId id="417" r:id="rId19"/>
    <p:sldId id="416" r:id="rId20"/>
    <p:sldId id="418" r:id="rId21"/>
    <p:sldId id="389" r:id="rId22"/>
    <p:sldId id="387" r:id="rId23"/>
    <p:sldId id="384" r:id="rId24"/>
    <p:sldId id="648" r:id="rId25"/>
    <p:sldId id="615" r:id="rId26"/>
    <p:sldId id="587" r:id="rId27"/>
    <p:sldId id="588" r:id="rId28"/>
    <p:sldId id="634" r:id="rId29"/>
    <p:sldId id="614" r:id="rId30"/>
    <p:sldId id="590" r:id="rId31"/>
    <p:sldId id="591" r:id="rId32"/>
    <p:sldId id="570" r:id="rId33"/>
    <p:sldId id="613" r:id="rId34"/>
    <p:sldId id="602" r:id="rId35"/>
    <p:sldId id="573" r:id="rId36"/>
    <p:sldId id="654" r:id="rId37"/>
    <p:sldId id="655" r:id="rId38"/>
    <p:sldId id="594" r:id="rId39"/>
    <p:sldId id="595" r:id="rId40"/>
    <p:sldId id="583" r:id="rId41"/>
    <p:sldId id="636" r:id="rId42"/>
    <p:sldId id="644" r:id="rId43"/>
    <p:sldId id="399" r:id="rId44"/>
    <p:sldId id="391" r:id="rId45"/>
    <p:sldId id="630" r:id="rId46"/>
    <p:sldId id="297" r:id="rId47"/>
    <p:sldId id="632" r:id="rId48"/>
    <p:sldId id="637" r:id="rId49"/>
    <p:sldId id="638" r:id="rId50"/>
    <p:sldId id="396" r:id="rId51"/>
    <p:sldId id="872" r:id="rId52"/>
    <p:sldId id="656" r:id="rId53"/>
    <p:sldId id="318" r:id="rId54"/>
    <p:sldId id="397" r:id="rId55"/>
    <p:sldId id="649" r:id="rId56"/>
    <p:sldId id="640" r:id="rId57"/>
    <p:sldId id="641" r:id="rId58"/>
    <p:sldId id="392" r:id="rId59"/>
    <p:sldId id="621" r:id="rId60"/>
    <p:sldId id="625" r:id="rId61"/>
    <p:sldId id="398" r:id="rId62"/>
    <p:sldId id="653" r:id="rId6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9BA52F1-3268-4DD5-AA00-4F9A315D4AE6}">
          <p14:sldIdLst>
            <p14:sldId id="650"/>
            <p14:sldId id="373"/>
            <p14:sldId id="651"/>
          </p14:sldIdLst>
        </p14:section>
        <p14:section name="NSPM overview" id="{D0BFF070-24F7-4375-AEAC-A3E59C0F168A}">
          <p14:sldIdLst>
            <p14:sldId id="325"/>
            <p14:sldId id="270"/>
            <p14:sldId id="271"/>
            <p14:sldId id="348"/>
            <p14:sldId id="309"/>
            <p14:sldId id="377"/>
            <p14:sldId id="314"/>
          </p14:sldIdLst>
        </p14:section>
        <p14:section name="Case Studies" id="{14BC7890-0526-416C-B37C-836E01C0825E}">
          <p14:sldIdLst>
            <p14:sldId id="652"/>
          </p14:sldIdLst>
        </p14:section>
        <p14:section name="Arkansas" id="{4F214A58-0BDC-4D6A-AE2E-C24736E76F9A}">
          <p14:sldIdLst>
            <p14:sldId id="390"/>
            <p14:sldId id="409"/>
            <p14:sldId id="316"/>
            <p14:sldId id="317"/>
            <p14:sldId id="412"/>
            <p14:sldId id="413"/>
            <p14:sldId id="417"/>
            <p14:sldId id="416"/>
            <p14:sldId id="418"/>
          </p14:sldIdLst>
        </p14:section>
        <p14:section name="Minnesota" id="{538CA5E0-363E-4F3D-9E84-1BAB679B5C0A}">
          <p14:sldIdLst>
            <p14:sldId id="389"/>
            <p14:sldId id="387"/>
            <p14:sldId id="384"/>
            <p14:sldId id="648"/>
            <p14:sldId id="615"/>
            <p14:sldId id="587"/>
            <p14:sldId id="588"/>
            <p14:sldId id="634"/>
            <p14:sldId id="614"/>
            <p14:sldId id="590"/>
            <p14:sldId id="591"/>
            <p14:sldId id="570"/>
            <p14:sldId id="613"/>
            <p14:sldId id="602"/>
            <p14:sldId id="573"/>
            <p14:sldId id="654"/>
            <p14:sldId id="655"/>
            <p14:sldId id="594"/>
            <p14:sldId id="595"/>
            <p14:sldId id="583"/>
            <p14:sldId id="636"/>
            <p14:sldId id="644"/>
            <p14:sldId id="399"/>
          </p14:sldIdLst>
        </p14:section>
        <p14:section name="Rhode Island" id="{7B6D94B2-BC82-4FDC-8DFB-EEF422A83DAD}">
          <p14:sldIdLst>
            <p14:sldId id="391"/>
            <p14:sldId id="630"/>
            <p14:sldId id="297"/>
            <p14:sldId id="632"/>
            <p14:sldId id="637"/>
            <p14:sldId id="638"/>
          </p14:sldIdLst>
        </p14:section>
        <p14:section name="Resources" id="{BFB60060-29F4-4B3F-B259-FC761E6897A5}">
          <p14:sldIdLst>
            <p14:sldId id="396"/>
            <p14:sldId id="872"/>
            <p14:sldId id="656"/>
            <p14:sldId id="318"/>
            <p14:sldId id="397"/>
            <p14:sldId id="649"/>
            <p14:sldId id="640"/>
            <p14:sldId id="641"/>
            <p14:sldId id="392"/>
            <p14:sldId id="621"/>
            <p14:sldId id="625"/>
          </p14:sldIdLst>
        </p14:section>
        <p14:section name="Fin" id="{66C2754A-766E-4B9E-AD81-45661C7E1386}">
          <p14:sldIdLst>
            <p14:sldId id="398"/>
            <p14:sldId id="65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ichals" initials="JM" lastIdx="12" clrIdx="0">
    <p:extLst/>
  </p:cmAuthor>
  <p:cmAuthor id="2" name="Alaina Boyle" initials="AB" lastIdx="17" clrIdx="1">
    <p:extLst>
      <p:ext uri="{19B8F6BF-5375-455C-9EA6-DF929625EA0E}">
        <p15:presenceInfo xmlns:p15="http://schemas.microsoft.com/office/powerpoint/2012/main" userId="S-1-5-21-1992026710-2363948728-2321219387-1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658" autoAdjust="0"/>
    <p:restoredTop sz="94660"/>
  </p:normalViewPr>
  <p:slideViewPr>
    <p:cSldViewPr snapToGrid="0" showGuides="1">
      <p:cViewPr varScale="1">
        <p:scale>
          <a:sx n="110" d="100"/>
          <a:sy n="110" d="100"/>
        </p:scale>
        <p:origin x="1164"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192"/>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3802079232283466"/>
          <c:y val="8.8281121537824719E-2"/>
          <c:w val="0.54895853838582676"/>
          <c:h val="0.82343775692435062"/>
        </c:manualLayout>
      </c:layout>
      <c:doughnutChart>
        <c:varyColors val="1"/>
        <c:ser>
          <c:idx val="0"/>
          <c:order val="0"/>
          <c:tx>
            <c:strRef>
              <c:f>Sheet1!$B$1</c:f>
              <c:strCache>
                <c:ptCount val="1"/>
                <c:pt idx="0">
                  <c:v>Size</c:v>
                </c:pt>
              </c:strCache>
            </c:strRef>
          </c:tx>
          <c:spPr>
            <a:solidFill>
              <a:srgbClr val="BDD7EE"/>
            </a:solidFill>
            <a:ln w="19050">
              <a:solidFill>
                <a:schemeClr val="accent5"/>
              </a:solidFill>
            </a:ln>
            <a:effectLst/>
          </c:spPr>
          <c:dPt>
            <c:idx val="0"/>
            <c:bubble3D val="0"/>
            <c:spPr>
              <a:solidFill>
                <a:srgbClr val="BDD7EE"/>
              </a:solidFill>
              <a:ln w="19050">
                <a:solidFill>
                  <a:schemeClr val="accent5"/>
                </a:solidFill>
              </a:ln>
              <a:effectLst/>
            </c:spPr>
            <c:extLst>
              <c:ext xmlns:c16="http://schemas.microsoft.com/office/drawing/2014/chart" uri="{C3380CC4-5D6E-409C-BE32-E72D297353CC}">
                <c16:uniqueId val="{00000001-34E0-4BFE-B1DD-527104286D1B}"/>
              </c:ext>
            </c:extLst>
          </c:dPt>
          <c:dPt>
            <c:idx val="1"/>
            <c:bubble3D val="0"/>
            <c:spPr>
              <a:noFill/>
              <a:ln w="19050">
                <a:solidFill>
                  <a:schemeClr val="accent5"/>
                </a:solidFill>
              </a:ln>
              <a:effectLst/>
            </c:spPr>
            <c:extLst>
              <c:ext xmlns:c16="http://schemas.microsoft.com/office/drawing/2014/chart" uri="{C3380CC4-5D6E-409C-BE32-E72D297353CC}">
                <c16:uniqueId val="{00000003-34E0-4BFE-B1DD-527104286D1B}"/>
              </c:ext>
            </c:extLst>
          </c:dPt>
          <c:dPt>
            <c:idx val="2"/>
            <c:bubble3D val="0"/>
            <c:spPr>
              <a:noFill/>
              <a:ln w="19050">
                <a:solidFill>
                  <a:schemeClr val="accent5"/>
                </a:solidFill>
              </a:ln>
              <a:effectLst/>
            </c:spPr>
            <c:extLst>
              <c:ext xmlns:c16="http://schemas.microsoft.com/office/drawing/2014/chart" uri="{C3380CC4-5D6E-409C-BE32-E72D297353CC}">
                <c16:uniqueId val="{00000005-34E0-4BFE-B1DD-527104286D1B}"/>
              </c:ext>
            </c:extLst>
          </c:dPt>
          <c:dPt>
            <c:idx val="3"/>
            <c:bubble3D val="0"/>
            <c:spPr>
              <a:pattFill prst="dkUpDiag">
                <a:fgClr>
                  <a:srgbClr val="BDD7EE"/>
                </a:fgClr>
                <a:bgClr>
                  <a:schemeClr val="bg1"/>
                </a:bgClr>
              </a:pattFill>
              <a:ln w="19050">
                <a:solidFill>
                  <a:schemeClr val="accent5"/>
                </a:solidFill>
              </a:ln>
              <a:effectLst/>
            </c:spPr>
            <c:extLst>
              <c:ext xmlns:c16="http://schemas.microsoft.com/office/drawing/2014/chart" uri="{C3380CC4-5D6E-409C-BE32-E72D297353CC}">
                <c16:uniqueId val="{00000007-34E0-4BFE-B1DD-527104286D1B}"/>
              </c:ext>
            </c:extLst>
          </c:dPt>
          <c:dPt>
            <c:idx val="4"/>
            <c:bubble3D val="0"/>
            <c:spPr>
              <a:pattFill prst="dkDnDiag">
                <a:fgClr>
                  <a:srgbClr val="BDD7EE"/>
                </a:fgClr>
                <a:bgClr>
                  <a:schemeClr val="bg1"/>
                </a:bgClr>
              </a:pattFill>
              <a:ln w="19050">
                <a:solidFill>
                  <a:schemeClr val="accent5"/>
                </a:solidFill>
              </a:ln>
              <a:effectLst/>
            </c:spPr>
            <c:extLst>
              <c:ext xmlns:c16="http://schemas.microsoft.com/office/drawing/2014/chart" uri="{C3380CC4-5D6E-409C-BE32-E72D297353CC}">
                <c16:uniqueId val="{00000009-34E0-4BFE-B1DD-527104286D1B}"/>
              </c:ext>
            </c:extLst>
          </c:dPt>
          <c:dPt>
            <c:idx val="5"/>
            <c:bubble3D val="0"/>
            <c:spPr>
              <a:pattFill prst="dkDnDiag">
                <a:fgClr>
                  <a:srgbClr val="BDD7EE"/>
                </a:fgClr>
                <a:bgClr>
                  <a:schemeClr val="bg1"/>
                </a:bgClr>
              </a:pattFill>
              <a:ln w="19050">
                <a:solidFill>
                  <a:schemeClr val="accent5"/>
                </a:solidFill>
              </a:ln>
              <a:effectLst/>
            </c:spPr>
            <c:extLst>
              <c:ext xmlns:c16="http://schemas.microsoft.com/office/drawing/2014/chart" uri="{C3380CC4-5D6E-409C-BE32-E72D297353CC}">
                <c16:uniqueId val="{0000000B-34E0-4BFE-B1DD-527104286D1B}"/>
              </c:ext>
            </c:extLst>
          </c:dPt>
          <c:dPt>
            <c:idx val="6"/>
            <c:bubble3D val="0"/>
            <c:spPr>
              <a:solidFill>
                <a:srgbClr val="BDD7EE"/>
              </a:solidFill>
              <a:ln w="19050">
                <a:solidFill>
                  <a:schemeClr val="accent5"/>
                </a:solidFill>
              </a:ln>
              <a:effectLst/>
            </c:spPr>
            <c:extLst>
              <c:ext xmlns:c16="http://schemas.microsoft.com/office/drawing/2014/chart" uri="{C3380CC4-5D6E-409C-BE32-E72D297353CC}">
                <c16:uniqueId val="{0000000D-34E0-4BFE-B1DD-527104286D1B}"/>
              </c:ext>
            </c:extLst>
          </c:dPt>
          <c:dPt>
            <c:idx val="7"/>
            <c:bubble3D val="0"/>
            <c:spPr>
              <a:noFill/>
              <a:ln w="19050">
                <a:solidFill>
                  <a:schemeClr val="accent5"/>
                </a:solidFill>
              </a:ln>
              <a:effectLst/>
            </c:spPr>
            <c:extLst>
              <c:ext xmlns:c16="http://schemas.microsoft.com/office/drawing/2014/chart" uri="{C3380CC4-5D6E-409C-BE32-E72D297353CC}">
                <c16:uniqueId val="{0000000F-34E0-4BFE-B1DD-527104286D1B}"/>
              </c:ext>
            </c:extLst>
          </c:dPt>
          <c:dPt>
            <c:idx val="8"/>
            <c:bubble3D val="0"/>
            <c:spPr>
              <a:noFill/>
              <a:ln w="19050">
                <a:solidFill>
                  <a:schemeClr val="accent5"/>
                </a:solidFill>
              </a:ln>
              <a:effectLst/>
            </c:spPr>
            <c:extLst>
              <c:ext xmlns:c16="http://schemas.microsoft.com/office/drawing/2014/chart" uri="{C3380CC4-5D6E-409C-BE32-E72D297353CC}">
                <c16:uniqueId val="{00000011-34E0-4BFE-B1DD-527104286D1B}"/>
              </c:ext>
            </c:extLst>
          </c:dPt>
          <c:dPt>
            <c:idx val="9"/>
            <c:bubble3D val="0"/>
            <c:spPr>
              <a:noFill/>
              <a:ln w="19050">
                <a:solidFill>
                  <a:schemeClr val="accent5"/>
                </a:solidFill>
              </a:ln>
              <a:effectLst/>
            </c:spPr>
            <c:extLst>
              <c:ext xmlns:c16="http://schemas.microsoft.com/office/drawing/2014/chart" uri="{C3380CC4-5D6E-409C-BE32-E72D297353CC}">
                <c16:uniqueId val="{00000013-34E0-4BFE-B1DD-527104286D1B}"/>
              </c:ext>
            </c:extLst>
          </c:dPt>
          <c:dLbls>
            <c:dLbl>
              <c:idx val="0"/>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3CE6E321-602D-4E5D-958C-9F2A7B23E1D8}" type="CATEGORYNAME">
                      <a:rPr lang="en-US" sz="1300" b="1" baseline="0" smtClean="0">
                        <a:solidFill>
                          <a:schemeClr val="tx1"/>
                        </a:solidFill>
                      </a:rPr>
                      <a:pPr>
                        <a:defRPr sz="1300">
                          <a:solidFill>
                            <a:schemeClr val="tx1"/>
                          </a:solidFill>
                        </a:defRPr>
                      </a:pPr>
                      <a:t>[CATEGORY NAME]</a:t>
                    </a:fld>
                    <a:endParaRPr lang="en-US"/>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34E0-4BFE-B1DD-527104286D1B}"/>
                </c:ext>
              </c:extLst>
            </c:dLbl>
            <c:dLbl>
              <c:idx val="1"/>
              <c:layout>
                <c:manualLayout>
                  <c:x val="7.8125E-3"/>
                  <c:y val="-3.046874812569219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2D197CA5-57B7-4B73-B075-07A0FEE168DA}" type="CATEGORYNAME">
                      <a:rPr lang="en-US" sz="1300" b="1" baseline="0">
                        <a:solidFill>
                          <a:schemeClr val="tx1"/>
                        </a:solidFill>
                      </a:rPr>
                      <a:pPr>
                        <a:defRPr sz="1300">
                          <a:solidFill>
                            <a:schemeClr val="tx1"/>
                          </a:solidFill>
                        </a:defRPr>
                      </a:pPr>
                      <a:t>[CATEGORY NAME]</a:t>
                    </a:fld>
                    <a:r>
                      <a:rPr lang="en-US" sz="1300" b="1"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2611134350393702"/>
                      <c:h val="0.11051149664668451"/>
                    </c:manualLayout>
                  </c15:layout>
                  <c15:dlblFieldTable/>
                  <c15:showDataLabelsRange val="0"/>
                </c:ext>
                <c:ext xmlns:c16="http://schemas.microsoft.com/office/drawing/2014/chart" uri="{C3380CC4-5D6E-409C-BE32-E72D297353CC}">
                  <c16:uniqueId val="{00000003-34E0-4BFE-B1DD-527104286D1B}"/>
                </c:ext>
              </c:extLst>
            </c:dLbl>
            <c:dLbl>
              <c:idx val="2"/>
              <c:layout>
                <c:manualLayout>
                  <c:x val="4.6874999999999998E-3"/>
                  <c:y val="2.1093933249634968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r>
                      <a:rPr lang="en-US" sz="1300" baseline="0" dirty="0">
                        <a:solidFill>
                          <a:schemeClr val="tx1"/>
                        </a:solidFill>
                      </a:rPr>
                      <a:t>Water Impacts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295287893700788"/>
                      <c:h val="9.9879915115654833E-2"/>
                    </c:manualLayout>
                  </c15:layout>
                </c:ext>
                <c:ext xmlns:c16="http://schemas.microsoft.com/office/drawing/2014/chart" uri="{C3380CC4-5D6E-409C-BE32-E72D297353CC}">
                  <c16:uniqueId val="{00000005-34E0-4BFE-B1DD-527104286D1B}"/>
                </c:ext>
              </c:extLst>
            </c:dLbl>
            <c:dLbl>
              <c:idx val="3"/>
              <c:layout>
                <c:manualLayout>
                  <c:x val="6.1515747916914054E-8"/>
                  <c:y val="1.6406248990757322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8804D5D0-4F92-4AB4-A2AE-6F0EB85F8368}" type="CATEGORYNAME">
                      <a:rPr lang="en-US" sz="1300" baseline="0">
                        <a:solidFill>
                          <a:schemeClr val="tx1"/>
                        </a:solidFill>
                      </a:rPr>
                      <a:pPr>
                        <a:defRPr sz="1300">
                          <a:solidFill>
                            <a:schemeClr val="tx1"/>
                          </a:solidFill>
                        </a:defRPr>
                      </a:pPr>
                      <a:t>[CATEGORY NAME]</a:t>
                    </a:fld>
                    <a:r>
                      <a:rPr lang="en-US" sz="1300"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360728346456691"/>
                      <c:h val="0.14332399462819914"/>
                    </c:manualLayout>
                  </c15:layout>
                  <c15:dlblFieldTable/>
                  <c15:showDataLabelsRange val="0"/>
                </c:ext>
                <c:ext xmlns:c16="http://schemas.microsoft.com/office/drawing/2014/chart" uri="{C3380CC4-5D6E-409C-BE32-E72D297353CC}">
                  <c16:uniqueId val="{00000007-34E0-4BFE-B1DD-527104286D1B}"/>
                </c:ext>
              </c:extLst>
            </c:dLbl>
            <c:dLbl>
              <c:idx val="4"/>
              <c:layout>
                <c:manualLayout>
                  <c:x val="1.5625615157479169E-3"/>
                  <c:y val="3.6328122765248438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r>
                      <a:rPr lang="en-US" sz="1300" baseline="0" dirty="0">
                        <a:solidFill>
                          <a:schemeClr val="tx1"/>
                        </a:solidFill>
                      </a:rPr>
                      <a:t>Low Income Participant Impacts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784018208661416"/>
                      <c:h val="0.18611366965344059"/>
                    </c:manualLayout>
                  </c15:layout>
                </c:ext>
                <c:ext xmlns:c16="http://schemas.microsoft.com/office/drawing/2014/chart" uri="{C3380CC4-5D6E-409C-BE32-E72D297353CC}">
                  <c16:uniqueId val="{00000009-34E0-4BFE-B1DD-527104286D1B}"/>
                </c:ext>
              </c:extLst>
            </c:dLbl>
            <c:dLbl>
              <c:idx val="5"/>
              <c:layout>
                <c:manualLayout>
                  <c:x val="6.151574797420506E-8"/>
                  <c:y val="8.2033090426114879E-3"/>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DCD8160F-0293-4F33-A311-E629D072CAC7}" type="CATEGORYNAME">
                      <a:rPr lang="en-US" sz="1300" baseline="0" smtClean="0">
                        <a:solidFill>
                          <a:schemeClr val="tx1"/>
                        </a:solidFill>
                      </a:rPr>
                      <a:pPr>
                        <a:defRPr sz="1300">
                          <a:solidFill>
                            <a:schemeClr val="tx1"/>
                          </a:solidFill>
                        </a:defRPr>
                      </a:pPr>
                      <a:t>[CATEGORY NAME]</a:t>
                    </a:fld>
                    <a:endParaRPr lang="en-US"/>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998400590551178"/>
                      <c:h val="0.15378616179957175"/>
                    </c:manualLayout>
                  </c15:layout>
                  <c15:dlblFieldTable/>
                  <c15:showDataLabelsRange val="0"/>
                </c:ext>
                <c:ext xmlns:c16="http://schemas.microsoft.com/office/drawing/2014/chart" uri="{C3380CC4-5D6E-409C-BE32-E72D297353CC}">
                  <c16:uniqueId val="{0000000B-34E0-4BFE-B1DD-527104286D1B}"/>
                </c:ext>
              </c:extLst>
            </c:dLbl>
            <c:dLbl>
              <c:idx val="6"/>
              <c:layout>
                <c:manualLayout>
                  <c:x val="-1.5625000000000287E-3"/>
                  <c:y val="-9.3749071496735271E-3"/>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CB707B5D-FE9C-4305-96D0-9AFB863FA265}" type="CATEGORYNAME">
                      <a:rPr lang="en-US" sz="1300" baseline="0">
                        <a:solidFill>
                          <a:schemeClr val="tx1"/>
                        </a:solidFill>
                      </a:rPr>
                      <a:pPr>
                        <a:defRPr sz="1300">
                          <a:solidFill>
                            <a:schemeClr val="tx1"/>
                          </a:solidFill>
                        </a:defRPr>
                      </a:pPr>
                      <a:t>[CATEGORY NAME]</a:t>
                    </a:fld>
                    <a:r>
                      <a:rPr lang="en-US" sz="1300"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29501722440945"/>
                      <c:h val="8.5817415980719972E-2"/>
                    </c:manualLayout>
                  </c15:layout>
                  <c15:dlblFieldTable/>
                  <c15:showDataLabelsRange val="0"/>
                </c:ext>
                <c:ext xmlns:c16="http://schemas.microsoft.com/office/drawing/2014/chart" uri="{C3380CC4-5D6E-409C-BE32-E72D297353CC}">
                  <c16:uniqueId val="{0000000D-34E0-4BFE-B1DD-527104286D1B}"/>
                </c:ext>
              </c:extLst>
            </c:dLbl>
            <c:dLbl>
              <c:idx val="7"/>
              <c:layout>
                <c:manualLayout>
                  <c:x val="-1.5625000000000001E-3"/>
                  <c:y val="1.1718749279112329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48CCD279-9E3B-4F8B-9037-96276E6130AE}" type="CATEGORYNAME">
                      <a:rPr lang="en-US" sz="1300" b="1" baseline="0">
                        <a:solidFill>
                          <a:schemeClr val="tx1"/>
                        </a:solidFill>
                      </a:rPr>
                      <a:pPr>
                        <a:defRPr sz="1300">
                          <a:solidFill>
                            <a:schemeClr val="tx1"/>
                          </a:solidFill>
                        </a:defRPr>
                      </a:pPr>
                      <a:t>[CATEGORY NAME]</a:t>
                    </a:fld>
                    <a:r>
                      <a:rPr lang="en-US" sz="1300" b="1"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408403051181103"/>
                      <c:h val="0.14698301261177335"/>
                    </c:manualLayout>
                  </c15:layout>
                  <c15:dlblFieldTable/>
                  <c15:showDataLabelsRange val="0"/>
                </c:ext>
                <c:ext xmlns:c16="http://schemas.microsoft.com/office/drawing/2014/chart" uri="{C3380CC4-5D6E-409C-BE32-E72D297353CC}">
                  <c16:uniqueId val="{0000000F-34E0-4BFE-B1DD-527104286D1B}"/>
                </c:ext>
              </c:extLst>
            </c:dLbl>
            <c:dLbl>
              <c:idx val="8"/>
              <c:layout>
                <c:manualLayout>
                  <c:x val="-1.1718688484252025E-2"/>
                  <c:y val="1.9922058321723776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CCCC2D9F-7DC9-42F5-A5D9-4992D3A9A805}" type="CATEGORYNAME">
                      <a:rPr lang="en-US" sz="1300" baseline="0">
                        <a:solidFill>
                          <a:schemeClr val="tx1"/>
                        </a:solidFill>
                      </a:rPr>
                      <a:pPr>
                        <a:defRPr sz="1300">
                          <a:solidFill>
                            <a:schemeClr val="tx1"/>
                          </a:solidFill>
                        </a:defRPr>
                      </a:pPr>
                      <a:t>[CATEGORY NAME]</a:t>
                    </a:fld>
                    <a:r>
                      <a:rPr lang="en-US" sz="1300"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687278543307083"/>
                      <c:h val="0.12566116352970205"/>
                    </c:manualLayout>
                  </c15:layout>
                  <c15:dlblFieldTable/>
                  <c15:showDataLabelsRange val="0"/>
                </c:ext>
                <c:ext xmlns:c16="http://schemas.microsoft.com/office/drawing/2014/chart" uri="{C3380CC4-5D6E-409C-BE32-E72D297353CC}">
                  <c16:uniqueId val="{00000011-34E0-4BFE-B1DD-527104286D1B}"/>
                </c:ext>
              </c:extLst>
            </c:dLbl>
            <c:dLbl>
              <c:idx val="9"/>
              <c:layout>
                <c:manualLayout>
                  <c:x val="-9.3749999999999997E-3"/>
                  <c:y val="-1.289062420702361E-2"/>
                </c:manualLayout>
              </c:layout>
              <c:tx>
                <c:rich>
                  <a:bodyPr rot="0" spcFirstLastPara="1" vertOverflow="clip" horzOverflow="clip"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fld id="{A2D38C14-FDE1-4BE6-9FDC-8A179DD838A2}" type="CATEGORYNAME">
                      <a:rPr lang="en-US" smtClean="0"/>
                      <a:pPr>
                        <a:defRPr sz="1300">
                          <a:solidFill>
                            <a:schemeClr val="tx1"/>
                          </a:solidFill>
                        </a:defRPr>
                      </a:pPr>
                      <a:t>[CATEGORY NAME]</a:t>
                    </a:fld>
                    <a:endParaRPr lang="en-US"/>
                  </a:p>
                </c:rich>
              </c:tx>
              <c:spPr>
                <a:noFill/>
                <a:ln>
                  <a:noFill/>
                </a:ln>
                <a:effectLst/>
              </c:spPr>
              <c:txPr>
                <a:bodyPr rot="0" spcFirstLastPara="1" vertOverflow="clip" horzOverflow="clip"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6730"/>
                        <a:gd name="adj2" fmla="val -17403"/>
                      </a:avLst>
                    </a:prstGeom>
                    <a:noFill/>
                    <a:ln>
                      <a:noFill/>
                    </a:ln>
                  </c15:spPr>
                  <c15:layout>
                    <c:manualLayout>
                      <c:w val="0.12506373031496062"/>
                      <c:h val="0.1220608315661398"/>
                    </c:manualLayout>
                  </c15:layout>
                  <c15:dlblFieldTable/>
                  <c15:showDataLabelsRange val="0"/>
                </c:ext>
                <c:ext xmlns:c16="http://schemas.microsoft.com/office/drawing/2014/chart" uri="{C3380CC4-5D6E-409C-BE32-E72D297353CC}">
                  <c16:uniqueId val="{00000013-34E0-4BFE-B1DD-527104286D1B}"/>
                </c:ext>
              </c:extLst>
            </c:dLbl>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Sheet1!$A$2:$A$11</c:f>
              <c:strCache>
                <c:ptCount val="10"/>
                <c:pt idx="1">
                  <c:v>Other Fuel Impacts</c:v>
                </c:pt>
                <c:pt idx="2">
                  <c:v>Water Impacts</c:v>
                </c:pt>
                <c:pt idx="3">
                  <c:v>Participant Impacts</c:v>
                </c:pt>
                <c:pt idx="4">
                  <c:v>Low Income Participant Impacts</c:v>
                </c:pt>
                <c:pt idx="5">
                  <c:v>Low Income Societal Impacts</c:v>
                </c:pt>
                <c:pt idx="6">
                  <c:v>Environmental Impacts</c:v>
                </c:pt>
                <c:pt idx="7">
                  <c:v>Public Health Impacts</c:v>
                </c:pt>
                <c:pt idx="8">
                  <c:v>Jobs &amp; Econ Development Impacts</c:v>
                </c:pt>
                <c:pt idx="9">
                  <c:v>Energy Security Impacts</c:v>
                </c:pt>
              </c:strCache>
            </c:strRef>
          </c:cat>
          <c:val>
            <c:numRef>
              <c:f>Sheet1!$B$2:$B$11</c:f>
              <c:numCache>
                <c:formatCode>General</c:formatCode>
                <c:ptCount val="10"/>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34E0-4BFE-B1DD-527104286D1B}"/>
            </c:ext>
          </c:extLst>
        </c:ser>
        <c:dLbls>
          <c:showLegendKey val="0"/>
          <c:showVal val="0"/>
          <c:showCatName val="0"/>
          <c:showSerName val="0"/>
          <c:showPercent val="0"/>
          <c:showBubbleSize val="0"/>
          <c:showLeaderLines val="0"/>
        </c:dLbls>
        <c:firstSliceAng val="0"/>
        <c:holeSize val="42"/>
      </c:doughnutChart>
      <c:spPr>
        <a:solidFill>
          <a:prstClr val="white"/>
        </a:solidFill>
        <a:ln>
          <a:noFill/>
        </a:ln>
        <a:effectLst/>
      </c:spPr>
    </c:plotArea>
    <c:plotVisOnly val="1"/>
    <c:dispBlanksAs val="gap"/>
    <c:showDLblsOverMax val="0"/>
  </c:chart>
  <c:spPr>
    <a:solidFill>
      <a:prstClr val="white"/>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3802079232283466"/>
          <c:y val="8.8281121537824719E-2"/>
          <c:w val="0.54895853838582676"/>
          <c:h val="0.82343775692435062"/>
        </c:manualLayout>
      </c:layout>
      <c:doughnutChart>
        <c:varyColors val="1"/>
        <c:ser>
          <c:idx val="0"/>
          <c:order val="0"/>
          <c:tx>
            <c:strRef>
              <c:f>Sheet1!$B$1</c:f>
              <c:strCache>
                <c:ptCount val="1"/>
                <c:pt idx="0">
                  <c:v>Size</c:v>
                </c:pt>
              </c:strCache>
            </c:strRef>
          </c:tx>
          <c:spPr>
            <a:noFill/>
            <a:ln w="19050">
              <a:solidFill>
                <a:schemeClr val="accent5"/>
              </a:solidFill>
            </a:ln>
            <a:effectLst/>
          </c:spPr>
          <c:dPt>
            <c:idx val="0"/>
            <c:bubble3D val="0"/>
            <c:spPr>
              <a:noFill/>
              <a:ln w="19050">
                <a:solidFill>
                  <a:schemeClr val="accent5"/>
                </a:solidFill>
              </a:ln>
              <a:effectLst/>
            </c:spPr>
            <c:extLst>
              <c:ext xmlns:c16="http://schemas.microsoft.com/office/drawing/2014/chart" uri="{C3380CC4-5D6E-409C-BE32-E72D297353CC}">
                <c16:uniqueId val="{00000001-4ABD-42B1-B3BE-E38CA992BE76}"/>
              </c:ext>
            </c:extLst>
          </c:dPt>
          <c:dPt>
            <c:idx val="1"/>
            <c:bubble3D val="0"/>
            <c:spPr>
              <a:noFill/>
              <a:ln w="19050">
                <a:solidFill>
                  <a:schemeClr val="accent5"/>
                </a:solidFill>
              </a:ln>
              <a:effectLst/>
            </c:spPr>
            <c:extLst>
              <c:ext xmlns:c16="http://schemas.microsoft.com/office/drawing/2014/chart" uri="{C3380CC4-5D6E-409C-BE32-E72D297353CC}">
                <c16:uniqueId val="{00000003-4ABD-42B1-B3BE-E38CA992BE76}"/>
              </c:ext>
            </c:extLst>
          </c:dPt>
          <c:dPt>
            <c:idx val="2"/>
            <c:bubble3D val="0"/>
            <c:spPr>
              <a:noFill/>
              <a:ln w="19050">
                <a:solidFill>
                  <a:schemeClr val="accent5"/>
                </a:solidFill>
              </a:ln>
              <a:effectLst/>
            </c:spPr>
            <c:extLst>
              <c:ext xmlns:c16="http://schemas.microsoft.com/office/drawing/2014/chart" uri="{C3380CC4-5D6E-409C-BE32-E72D297353CC}">
                <c16:uniqueId val="{00000005-4ABD-42B1-B3BE-E38CA992BE76}"/>
              </c:ext>
            </c:extLst>
          </c:dPt>
          <c:dPt>
            <c:idx val="3"/>
            <c:bubble3D val="0"/>
            <c:spPr>
              <a:noFill/>
              <a:ln w="19050">
                <a:solidFill>
                  <a:schemeClr val="accent5"/>
                </a:solidFill>
              </a:ln>
              <a:effectLst/>
            </c:spPr>
            <c:extLst>
              <c:ext xmlns:c16="http://schemas.microsoft.com/office/drawing/2014/chart" uri="{C3380CC4-5D6E-409C-BE32-E72D297353CC}">
                <c16:uniqueId val="{00000007-4ABD-42B1-B3BE-E38CA992BE76}"/>
              </c:ext>
            </c:extLst>
          </c:dPt>
          <c:dPt>
            <c:idx val="4"/>
            <c:bubble3D val="0"/>
            <c:spPr>
              <a:noFill/>
              <a:ln w="19050">
                <a:solidFill>
                  <a:schemeClr val="accent5"/>
                </a:solidFill>
              </a:ln>
              <a:effectLst/>
            </c:spPr>
            <c:extLst>
              <c:ext xmlns:c16="http://schemas.microsoft.com/office/drawing/2014/chart" uri="{C3380CC4-5D6E-409C-BE32-E72D297353CC}">
                <c16:uniqueId val="{00000009-4ABD-42B1-B3BE-E38CA992BE76}"/>
              </c:ext>
            </c:extLst>
          </c:dPt>
          <c:dPt>
            <c:idx val="5"/>
            <c:bubble3D val="0"/>
            <c:spPr>
              <a:noFill/>
              <a:ln w="19050">
                <a:solidFill>
                  <a:schemeClr val="accent5"/>
                </a:solidFill>
              </a:ln>
              <a:effectLst/>
            </c:spPr>
            <c:extLst>
              <c:ext xmlns:c16="http://schemas.microsoft.com/office/drawing/2014/chart" uri="{C3380CC4-5D6E-409C-BE32-E72D297353CC}">
                <c16:uniqueId val="{0000000B-4ABD-42B1-B3BE-E38CA992BE76}"/>
              </c:ext>
            </c:extLst>
          </c:dPt>
          <c:dPt>
            <c:idx val="6"/>
            <c:bubble3D val="0"/>
            <c:spPr>
              <a:noFill/>
              <a:ln w="19050">
                <a:solidFill>
                  <a:schemeClr val="accent5"/>
                </a:solidFill>
              </a:ln>
              <a:effectLst/>
            </c:spPr>
            <c:extLst>
              <c:ext xmlns:c16="http://schemas.microsoft.com/office/drawing/2014/chart" uri="{C3380CC4-5D6E-409C-BE32-E72D297353CC}">
                <c16:uniqueId val="{0000000D-4ABD-42B1-B3BE-E38CA992BE76}"/>
              </c:ext>
            </c:extLst>
          </c:dPt>
          <c:dPt>
            <c:idx val="7"/>
            <c:bubble3D val="0"/>
            <c:spPr>
              <a:noFill/>
              <a:ln w="19050">
                <a:solidFill>
                  <a:schemeClr val="accent5"/>
                </a:solidFill>
              </a:ln>
              <a:effectLst/>
            </c:spPr>
            <c:extLst>
              <c:ext xmlns:c16="http://schemas.microsoft.com/office/drawing/2014/chart" uri="{C3380CC4-5D6E-409C-BE32-E72D297353CC}">
                <c16:uniqueId val="{0000000F-4ABD-42B1-B3BE-E38CA992BE76}"/>
              </c:ext>
            </c:extLst>
          </c:dPt>
          <c:dPt>
            <c:idx val="8"/>
            <c:bubble3D val="0"/>
            <c:spPr>
              <a:noFill/>
              <a:ln w="19050">
                <a:solidFill>
                  <a:schemeClr val="accent5"/>
                </a:solidFill>
              </a:ln>
              <a:effectLst/>
            </c:spPr>
            <c:extLst>
              <c:ext xmlns:c16="http://schemas.microsoft.com/office/drawing/2014/chart" uri="{C3380CC4-5D6E-409C-BE32-E72D297353CC}">
                <c16:uniqueId val="{00000011-4ABD-42B1-B3BE-E38CA992BE76}"/>
              </c:ext>
            </c:extLst>
          </c:dPt>
          <c:dPt>
            <c:idx val="9"/>
            <c:bubble3D val="0"/>
            <c:spPr>
              <a:noFill/>
              <a:ln w="19050">
                <a:solidFill>
                  <a:schemeClr val="accent5"/>
                </a:solidFill>
              </a:ln>
              <a:effectLst/>
            </c:spPr>
            <c:extLst>
              <c:ext xmlns:c16="http://schemas.microsoft.com/office/drawing/2014/chart" uri="{C3380CC4-5D6E-409C-BE32-E72D297353CC}">
                <c16:uniqueId val="{00000013-4ABD-42B1-B3BE-E38CA992BE76}"/>
              </c:ext>
            </c:extLst>
          </c:dPt>
          <c:dLbls>
            <c:dLbl>
              <c:idx val="0"/>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3CE6E321-602D-4E5D-958C-9F2A7B23E1D8}" type="CATEGORYNAME">
                      <a:rPr lang="en-US" sz="1300" b="1" baseline="0" smtClean="0">
                        <a:solidFill>
                          <a:schemeClr val="tx1"/>
                        </a:solidFill>
                      </a:rPr>
                      <a:pPr>
                        <a:defRPr sz="1300">
                          <a:solidFill>
                            <a:schemeClr val="tx1"/>
                          </a:solidFill>
                        </a:defRPr>
                      </a:pPr>
                      <a:t>[CATEGORY NAME]</a:t>
                    </a:fld>
                    <a:endParaRPr lang="en-US"/>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4ABD-42B1-B3BE-E38CA992BE76}"/>
                </c:ext>
              </c:extLst>
            </c:dLbl>
            <c:dLbl>
              <c:idx val="1"/>
              <c:layout>
                <c:manualLayout>
                  <c:x val="7.8125E-3"/>
                  <c:y val="-3.046874812569219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2D197CA5-57B7-4B73-B075-07A0FEE168DA}" type="CATEGORYNAME">
                      <a:rPr lang="en-US" sz="1300" b="1" baseline="0">
                        <a:solidFill>
                          <a:schemeClr val="tx1"/>
                        </a:solidFill>
                      </a:rPr>
                      <a:pPr>
                        <a:defRPr sz="1300">
                          <a:solidFill>
                            <a:schemeClr val="tx1"/>
                          </a:solidFill>
                        </a:defRPr>
                      </a:pPr>
                      <a:t>[CATEGORY NAME]</a:t>
                    </a:fld>
                    <a:r>
                      <a:rPr lang="en-US" sz="1300" b="1"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2611134350393702"/>
                      <c:h val="0.11051149664668451"/>
                    </c:manualLayout>
                  </c15:layout>
                  <c15:dlblFieldTable/>
                  <c15:showDataLabelsRange val="0"/>
                </c:ext>
                <c:ext xmlns:c16="http://schemas.microsoft.com/office/drawing/2014/chart" uri="{C3380CC4-5D6E-409C-BE32-E72D297353CC}">
                  <c16:uniqueId val="{00000003-4ABD-42B1-B3BE-E38CA992BE76}"/>
                </c:ext>
              </c:extLst>
            </c:dLbl>
            <c:dLbl>
              <c:idx val="2"/>
              <c:layout>
                <c:manualLayout>
                  <c:x val="4.6874999999999998E-3"/>
                  <c:y val="2.1093933249634968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r>
                      <a:rPr lang="en-US" sz="1300" baseline="0" dirty="0">
                        <a:solidFill>
                          <a:schemeClr val="tx1"/>
                        </a:solidFill>
                      </a:rPr>
                      <a:t>Water Impacts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295287893700788"/>
                      <c:h val="9.9879915115654833E-2"/>
                    </c:manualLayout>
                  </c15:layout>
                </c:ext>
                <c:ext xmlns:c16="http://schemas.microsoft.com/office/drawing/2014/chart" uri="{C3380CC4-5D6E-409C-BE32-E72D297353CC}">
                  <c16:uniqueId val="{00000005-4ABD-42B1-B3BE-E38CA992BE76}"/>
                </c:ext>
              </c:extLst>
            </c:dLbl>
            <c:dLbl>
              <c:idx val="3"/>
              <c:layout>
                <c:manualLayout>
                  <c:x val="6.1515747916914054E-8"/>
                  <c:y val="1.6406248990757322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8804D5D0-4F92-4AB4-A2AE-6F0EB85F8368}" type="CATEGORYNAME">
                      <a:rPr lang="en-US" sz="1300" baseline="0">
                        <a:solidFill>
                          <a:schemeClr val="tx1"/>
                        </a:solidFill>
                      </a:rPr>
                      <a:pPr>
                        <a:defRPr sz="1300">
                          <a:solidFill>
                            <a:schemeClr val="tx1"/>
                          </a:solidFill>
                        </a:defRPr>
                      </a:pPr>
                      <a:t>[CATEGORY NAME]</a:t>
                    </a:fld>
                    <a:r>
                      <a:rPr lang="en-US" sz="1300"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360728346456691"/>
                      <c:h val="0.14332399462819914"/>
                    </c:manualLayout>
                  </c15:layout>
                  <c15:dlblFieldTable/>
                  <c15:showDataLabelsRange val="0"/>
                </c:ext>
                <c:ext xmlns:c16="http://schemas.microsoft.com/office/drawing/2014/chart" uri="{C3380CC4-5D6E-409C-BE32-E72D297353CC}">
                  <c16:uniqueId val="{00000007-4ABD-42B1-B3BE-E38CA992BE76}"/>
                </c:ext>
              </c:extLst>
            </c:dLbl>
            <c:dLbl>
              <c:idx val="4"/>
              <c:layout>
                <c:manualLayout>
                  <c:x val="1.5625615157479169E-3"/>
                  <c:y val="3.6328122765248438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r>
                      <a:rPr lang="en-US" sz="1300" baseline="0" dirty="0">
                        <a:solidFill>
                          <a:schemeClr val="tx1"/>
                        </a:solidFill>
                      </a:rPr>
                      <a:t>Low Income Participant Impacts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784018208661416"/>
                      <c:h val="0.18611366965344059"/>
                    </c:manualLayout>
                  </c15:layout>
                </c:ext>
                <c:ext xmlns:c16="http://schemas.microsoft.com/office/drawing/2014/chart" uri="{C3380CC4-5D6E-409C-BE32-E72D297353CC}">
                  <c16:uniqueId val="{00000009-4ABD-42B1-B3BE-E38CA992BE76}"/>
                </c:ext>
              </c:extLst>
            </c:dLbl>
            <c:dLbl>
              <c:idx val="5"/>
              <c:layout>
                <c:manualLayout>
                  <c:x val="6.151574797420506E-8"/>
                  <c:y val="8.2033090426114879E-3"/>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DCD8160F-0293-4F33-A311-E629D072CAC7}" type="CATEGORYNAME">
                      <a:rPr lang="en-US" sz="1300" baseline="0" smtClean="0">
                        <a:solidFill>
                          <a:schemeClr val="tx1"/>
                        </a:solidFill>
                      </a:rPr>
                      <a:pPr>
                        <a:defRPr sz="1300">
                          <a:solidFill>
                            <a:schemeClr val="tx1"/>
                          </a:solidFill>
                        </a:defRPr>
                      </a:pPr>
                      <a:t>[CATEGORY NAME]</a:t>
                    </a:fld>
                    <a:endParaRPr lang="en-US"/>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998400590551178"/>
                      <c:h val="0.15378616179957175"/>
                    </c:manualLayout>
                  </c15:layout>
                  <c15:dlblFieldTable/>
                  <c15:showDataLabelsRange val="0"/>
                </c:ext>
                <c:ext xmlns:c16="http://schemas.microsoft.com/office/drawing/2014/chart" uri="{C3380CC4-5D6E-409C-BE32-E72D297353CC}">
                  <c16:uniqueId val="{0000000B-4ABD-42B1-B3BE-E38CA992BE76}"/>
                </c:ext>
              </c:extLst>
            </c:dLbl>
            <c:dLbl>
              <c:idx val="6"/>
              <c:layout>
                <c:manualLayout>
                  <c:x val="-1.5625000000000287E-3"/>
                  <c:y val="-9.3749071496735271E-3"/>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CB707B5D-FE9C-4305-96D0-9AFB863FA265}" type="CATEGORYNAME">
                      <a:rPr lang="en-US" sz="1300" baseline="0">
                        <a:solidFill>
                          <a:schemeClr val="tx1"/>
                        </a:solidFill>
                      </a:rPr>
                      <a:pPr>
                        <a:defRPr sz="1300">
                          <a:solidFill>
                            <a:schemeClr val="tx1"/>
                          </a:solidFill>
                        </a:defRPr>
                      </a:pPr>
                      <a:t>[CATEGORY NAME]</a:t>
                    </a:fld>
                    <a:r>
                      <a:rPr lang="en-US" sz="1300"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29501722440945"/>
                      <c:h val="8.5817415980719972E-2"/>
                    </c:manualLayout>
                  </c15:layout>
                  <c15:dlblFieldTable/>
                  <c15:showDataLabelsRange val="0"/>
                </c:ext>
                <c:ext xmlns:c16="http://schemas.microsoft.com/office/drawing/2014/chart" uri="{C3380CC4-5D6E-409C-BE32-E72D297353CC}">
                  <c16:uniqueId val="{0000000D-4ABD-42B1-B3BE-E38CA992BE76}"/>
                </c:ext>
              </c:extLst>
            </c:dLbl>
            <c:dLbl>
              <c:idx val="7"/>
              <c:layout>
                <c:manualLayout>
                  <c:x val="-1.5625000000000001E-3"/>
                  <c:y val="1.1718749279112329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48CCD279-9E3B-4F8B-9037-96276E6130AE}" type="CATEGORYNAME">
                      <a:rPr lang="en-US" sz="1300" b="1" baseline="0">
                        <a:solidFill>
                          <a:schemeClr val="tx1"/>
                        </a:solidFill>
                      </a:rPr>
                      <a:pPr>
                        <a:defRPr sz="1300">
                          <a:solidFill>
                            <a:schemeClr val="tx1"/>
                          </a:solidFill>
                        </a:defRPr>
                      </a:pPr>
                      <a:t>[CATEGORY NAME]</a:t>
                    </a:fld>
                    <a:r>
                      <a:rPr lang="en-US" sz="1300" b="1"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408403051181103"/>
                      <c:h val="0.14698301261177335"/>
                    </c:manualLayout>
                  </c15:layout>
                  <c15:dlblFieldTable/>
                  <c15:showDataLabelsRange val="0"/>
                </c:ext>
                <c:ext xmlns:c16="http://schemas.microsoft.com/office/drawing/2014/chart" uri="{C3380CC4-5D6E-409C-BE32-E72D297353CC}">
                  <c16:uniqueId val="{0000000F-4ABD-42B1-B3BE-E38CA992BE76}"/>
                </c:ext>
              </c:extLst>
            </c:dLbl>
            <c:dLbl>
              <c:idx val="8"/>
              <c:layout>
                <c:manualLayout>
                  <c:x val="-1.1718688484252025E-2"/>
                  <c:y val="1.9922058321723776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CCCC2D9F-7DC9-42F5-A5D9-4992D3A9A805}" type="CATEGORYNAME">
                      <a:rPr lang="en-US" sz="1300" baseline="0">
                        <a:solidFill>
                          <a:schemeClr val="tx1"/>
                        </a:solidFill>
                      </a:rPr>
                      <a:pPr>
                        <a:defRPr sz="1300">
                          <a:solidFill>
                            <a:schemeClr val="tx1"/>
                          </a:solidFill>
                        </a:defRPr>
                      </a:pPr>
                      <a:t>[CATEGORY NAME]</a:t>
                    </a:fld>
                    <a:r>
                      <a:rPr lang="en-US" sz="1300"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687278543307083"/>
                      <c:h val="0.12566116352970205"/>
                    </c:manualLayout>
                  </c15:layout>
                  <c15:dlblFieldTable/>
                  <c15:showDataLabelsRange val="0"/>
                </c:ext>
                <c:ext xmlns:c16="http://schemas.microsoft.com/office/drawing/2014/chart" uri="{C3380CC4-5D6E-409C-BE32-E72D297353CC}">
                  <c16:uniqueId val="{00000011-4ABD-42B1-B3BE-E38CA992BE76}"/>
                </c:ext>
              </c:extLst>
            </c:dLbl>
            <c:dLbl>
              <c:idx val="9"/>
              <c:layout>
                <c:manualLayout>
                  <c:x val="-9.3749999999999997E-3"/>
                  <c:y val="-1.289062420702361E-2"/>
                </c:manualLayout>
              </c:layout>
              <c:tx>
                <c:rich>
                  <a:bodyPr rot="0" spcFirstLastPara="1" vertOverflow="clip" horzOverflow="clip"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fld id="{A2D38C14-FDE1-4BE6-9FDC-8A179DD838A2}" type="CATEGORYNAME">
                      <a:rPr lang="en-US" smtClean="0"/>
                      <a:pPr>
                        <a:defRPr sz="1300">
                          <a:solidFill>
                            <a:schemeClr val="tx1"/>
                          </a:solidFill>
                        </a:defRPr>
                      </a:pPr>
                      <a:t>[CATEGORY NAME]</a:t>
                    </a:fld>
                    <a:endParaRPr lang="en-US"/>
                  </a:p>
                </c:rich>
              </c:tx>
              <c:spPr>
                <a:noFill/>
                <a:ln>
                  <a:noFill/>
                </a:ln>
                <a:effectLst/>
              </c:spPr>
              <c:txPr>
                <a:bodyPr rot="0" spcFirstLastPara="1" vertOverflow="clip" horzOverflow="clip"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6730"/>
                        <a:gd name="adj2" fmla="val -17403"/>
                      </a:avLst>
                    </a:prstGeom>
                    <a:noFill/>
                    <a:ln>
                      <a:noFill/>
                    </a:ln>
                  </c15:spPr>
                  <c15:layout>
                    <c:manualLayout>
                      <c:w val="0.12506373031496062"/>
                      <c:h val="0.1220608315661398"/>
                    </c:manualLayout>
                  </c15:layout>
                  <c15:dlblFieldTable/>
                  <c15:showDataLabelsRange val="0"/>
                </c:ext>
                <c:ext xmlns:c16="http://schemas.microsoft.com/office/drawing/2014/chart" uri="{C3380CC4-5D6E-409C-BE32-E72D297353CC}">
                  <c16:uniqueId val="{00000013-4ABD-42B1-B3BE-E38CA992BE76}"/>
                </c:ext>
              </c:extLst>
            </c:dLbl>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Sheet1!$A$2:$A$11</c:f>
              <c:strCache>
                <c:ptCount val="10"/>
                <c:pt idx="1">
                  <c:v>Other Fuel Impacts</c:v>
                </c:pt>
                <c:pt idx="2">
                  <c:v>Water Impacts</c:v>
                </c:pt>
                <c:pt idx="3">
                  <c:v>Participant Impacts</c:v>
                </c:pt>
                <c:pt idx="4">
                  <c:v>Low Income Participant Impacts</c:v>
                </c:pt>
                <c:pt idx="5">
                  <c:v>Low Income Societal Impacts</c:v>
                </c:pt>
                <c:pt idx="6">
                  <c:v>Environmental Impacts</c:v>
                </c:pt>
                <c:pt idx="7">
                  <c:v>Public Health Impacts</c:v>
                </c:pt>
                <c:pt idx="8">
                  <c:v>Jobs &amp; Econ Development Impacts</c:v>
                </c:pt>
                <c:pt idx="9">
                  <c:v>Energy Security Impacts</c:v>
                </c:pt>
              </c:strCache>
            </c:strRef>
          </c:cat>
          <c:val>
            <c:numRef>
              <c:f>Sheet1!$B$2:$B$11</c:f>
              <c:numCache>
                <c:formatCode>General</c:formatCode>
                <c:ptCount val="10"/>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4ABD-42B1-B3BE-E38CA992BE76}"/>
            </c:ext>
          </c:extLst>
        </c:ser>
        <c:dLbls>
          <c:showLegendKey val="0"/>
          <c:showVal val="0"/>
          <c:showCatName val="0"/>
          <c:showSerName val="0"/>
          <c:showPercent val="0"/>
          <c:showBubbleSize val="0"/>
          <c:showLeaderLines val="0"/>
        </c:dLbls>
        <c:firstSliceAng val="0"/>
        <c:holeSize val="42"/>
      </c:doughnutChart>
      <c:spPr>
        <a:solidFill>
          <a:prstClr val="white"/>
        </a:solidFill>
        <a:ln>
          <a:noFill/>
        </a:ln>
        <a:effectLst/>
      </c:spPr>
    </c:plotArea>
    <c:plotVisOnly val="1"/>
    <c:dispBlanksAs val="gap"/>
    <c:showDLblsOverMax val="0"/>
  </c:chart>
  <c:spPr>
    <a:solidFill>
      <a:prstClr val="white"/>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3802079232283466"/>
          <c:y val="8.8281121537824719E-2"/>
          <c:w val="0.54895853838582676"/>
          <c:h val="0.82343775692435062"/>
        </c:manualLayout>
      </c:layout>
      <c:doughnutChart>
        <c:varyColors val="1"/>
        <c:ser>
          <c:idx val="0"/>
          <c:order val="0"/>
          <c:tx>
            <c:strRef>
              <c:f>Sheet1!$B$1</c:f>
              <c:strCache>
                <c:ptCount val="1"/>
                <c:pt idx="0">
                  <c:v>Size</c:v>
                </c:pt>
              </c:strCache>
            </c:strRef>
          </c:tx>
          <c:spPr>
            <a:solidFill>
              <a:srgbClr val="BDD7EE"/>
            </a:solidFill>
            <a:ln w="19050">
              <a:solidFill>
                <a:schemeClr val="accent5"/>
              </a:solidFill>
            </a:ln>
            <a:effectLst/>
          </c:spPr>
          <c:dPt>
            <c:idx val="0"/>
            <c:bubble3D val="0"/>
            <c:spPr>
              <a:solidFill>
                <a:srgbClr val="BDD7EE"/>
              </a:solidFill>
              <a:ln w="19050">
                <a:solidFill>
                  <a:schemeClr val="accent5"/>
                </a:solidFill>
              </a:ln>
              <a:effectLst/>
            </c:spPr>
            <c:extLst>
              <c:ext xmlns:c16="http://schemas.microsoft.com/office/drawing/2014/chart" uri="{C3380CC4-5D6E-409C-BE32-E72D297353CC}">
                <c16:uniqueId val="{00000001-F1BC-4D8F-A26D-91754E4C5920}"/>
              </c:ext>
            </c:extLst>
          </c:dPt>
          <c:dPt>
            <c:idx val="1"/>
            <c:bubble3D val="0"/>
            <c:spPr>
              <a:solidFill>
                <a:srgbClr val="BDD7EE"/>
              </a:solidFill>
              <a:ln w="19050">
                <a:solidFill>
                  <a:schemeClr val="accent5"/>
                </a:solidFill>
              </a:ln>
              <a:effectLst/>
            </c:spPr>
            <c:extLst>
              <c:ext xmlns:c16="http://schemas.microsoft.com/office/drawing/2014/chart" uri="{C3380CC4-5D6E-409C-BE32-E72D297353CC}">
                <c16:uniqueId val="{00000003-F1BC-4D8F-A26D-91754E4C5920}"/>
              </c:ext>
            </c:extLst>
          </c:dPt>
          <c:dPt>
            <c:idx val="2"/>
            <c:bubble3D val="0"/>
            <c:spPr>
              <a:solidFill>
                <a:srgbClr val="BDD7EE"/>
              </a:solidFill>
              <a:ln w="19050">
                <a:solidFill>
                  <a:schemeClr val="accent5"/>
                </a:solidFill>
              </a:ln>
              <a:effectLst/>
            </c:spPr>
            <c:extLst>
              <c:ext xmlns:c16="http://schemas.microsoft.com/office/drawing/2014/chart" uri="{C3380CC4-5D6E-409C-BE32-E72D297353CC}">
                <c16:uniqueId val="{00000005-F1BC-4D8F-A26D-91754E4C5920}"/>
              </c:ext>
            </c:extLst>
          </c:dPt>
          <c:dPt>
            <c:idx val="3"/>
            <c:bubble3D val="0"/>
            <c:spPr>
              <a:noFill/>
              <a:ln w="19050">
                <a:solidFill>
                  <a:schemeClr val="accent5"/>
                </a:solidFill>
              </a:ln>
              <a:effectLst/>
            </c:spPr>
            <c:extLst>
              <c:ext xmlns:c16="http://schemas.microsoft.com/office/drawing/2014/chart" uri="{C3380CC4-5D6E-409C-BE32-E72D297353CC}">
                <c16:uniqueId val="{00000007-F1BC-4D8F-A26D-91754E4C5920}"/>
              </c:ext>
            </c:extLst>
          </c:dPt>
          <c:dPt>
            <c:idx val="4"/>
            <c:bubble3D val="0"/>
            <c:spPr>
              <a:solidFill>
                <a:srgbClr val="BDD7EE"/>
              </a:solidFill>
              <a:ln w="19050">
                <a:solidFill>
                  <a:schemeClr val="accent5"/>
                </a:solidFill>
              </a:ln>
              <a:effectLst/>
            </c:spPr>
            <c:extLst>
              <c:ext xmlns:c16="http://schemas.microsoft.com/office/drawing/2014/chart" uri="{C3380CC4-5D6E-409C-BE32-E72D297353CC}">
                <c16:uniqueId val="{00000009-F1BC-4D8F-A26D-91754E4C5920}"/>
              </c:ext>
            </c:extLst>
          </c:dPt>
          <c:dPt>
            <c:idx val="5"/>
            <c:bubble3D val="0"/>
            <c:spPr>
              <a:solidFill>
                <a:srgbClr val="BDD7EE"/>
              </a:solidFill>
              <a:ln w="19050">
                <a:solidFill>
                  <a:schemeClr val="accent5"/>
                </a:solidFill>
              </a:ln>
              <a:effectLst/>
            </c:spPr>
            <c:extLst>
              <c:ext xmlns:c16="http://schemas.microsoft.com/office/drawing/2014/chart" uri="{C3380CC4-5D6E-409C-BE32-E72D297353CC}">
                <c16:uniqueId val="{0000000B-F1BC-4D8F-A26D-91754E4C5920}"/>
              </c:ext>
            </c:extLst>
          </c:dPt>
          <c:dPt>
            <c:idx val="6"/>
            <c:bubble3D val="0"/>
            <c:spPr>
              <a:solidFill>
                <a:srgbClr val="BDD7EE"/>
              </a:solidFill>
              <a:ln w="19050">
                <a:solidFill>
                  <a:schemeClr val="accent5"/>
                </a:solidFill>
              </a:ln>
              <a:effectLst/>
            </c:spPr>
            <c:extLst>
              <c:ext xmlns:c16="http://schemas.microsoft.com/office/drawing/2014/chart" uri="{C3380CC4-5D6E-409C-BE32-E72D297353CC}">
                <c16:uniqueId val="{0000000D-F1BC-4D8F-A26D-91754E4C5920}"/>
              </c:ext>
            </c:extLst>
          </c:dPt>
          <c:dPt>
            <c:idx val="7"/>
            <c:bubble3D val="0"/>
            <c:spPr>
              <a:solidFill>
                <a:srgbClr val="BDD7EE"/>
              </a:solidFill>
              <a:ln w="19050">
                <a:solidFill>
                  <a:schemeClr val="accent5"/>
                </a:solidFill>
              </a:ln>
              <a:effectLst/>
            </c:spPr>
            <c:extLst>
              <c:ext xmlns:c16="http://schemas.microsoft.com/office/drawing/2014/chart" uri="{C3380CC4-5D6E-409C-BE32-E72D297353CC}">
                <c16:uniqueId val="{0000000F-F1BC-4D8F-A26D-91754E4C5920}"/>
              </c:ext>
            </c:extLst>
          </c:dPt>
          <c:dPt>
            <c:idx val="8"/>
            <c:bubble3D val="0"/>
            <c:spPr>
              <a:solidFill>
                <a:srgbClr val="BDD7EE"/>
              </a:solidFill>
              <a:ln w="19050">
                <a:solidFill>
                  <a:schemeClr val="accent5"/>
                </a:solidFill>
              </a:ln>
              <a:effectLst/>
            </c:spPr>
            <c:extLst>
              <c:ext xmlns:c16="http://schemas.microsoft.com/office/drawing/2014/chart" uri="{C3380CC4-5D6E-409C-BE32-E72D297353CC}">
                <c16:uniqueId val="{00000011-F1BC-4D8F-A26D-91754E4C5920}"/>
              </c:ext>
            </c:extLst>
          </c:dPt>
          <c:dPt>
            <c:idx val="9"/>
            <c:bubble3D val="0"/>
            <c:spPr>
              <a:solidFill>
                <a:srgbClr val="BDD7EE"/>
              </a:solidFill>
              <a:ln w="19050">
                <a:solidFill>
                  <a:schemeClr val="accent5"/>
                </a:solidFill>
              </a:ln>
              <a:effectLst/>
            </c:spPr>
            <c:extLst>
              <c:ext xmlns:c16="http://schemas.microsoft.com/office/drawing/2014/chart" uri="{C3380CC4-5D6E-409C-BE32-E72D297353CC}">
                <c16:uniqueId val="{00000013-F1BC-4D8F-A26D-91754E4C5920}"/>
              </c:ext>
            </c:extLst>
          </c:dPt>
          <c:dLbls>
            <c:dLbl>
              <c:idx val="0"/>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3CE6E321-602D-4E5D-958C-9F2A7B23E1D8}" type="CATEGORYNAME">
                      <a:rPr lang="en-US" sz="1300" b="1" baseline="0" smtClean="0">
                        <a:solidFill>
                          <a:schemeClr val="tx1"/>
                        </a:solidFill>
                      </a:rPr>
                      <a:pPr>
                        <a:defRPr sz="1300">
                          <a:solidFill>
                            <a:schemeClr val="tx1"/>
                          </a:solidFill>
                        </a:defRPr>
                      </a:pPr>
                      <a:t>[CATEGORY NAME]</a:t>
                    </a:fld>
                    <a:endParaRPr lang="en-US"/>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F1BC-4D8F-A26D-91754E4C5920}"/>
                </c:ext>
              </c:extLst>
            </c:dLbl>
            <c:dLbl>
              <c:idx val="1"/>
              <c:layout>
                <c:manualLayout>
                  <c:x val="7.8125E-3"/>
                  <c:y val="-3.046874812569219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2D197CA5-57B7-4B73-B075-07A0FEE168DA}" type="CATEGORYNAME">
                      <a:rPr lang="en-US" sz="1300" b="1" baseline="0">
                        <a:solidFill>
                          <a:schemeClr val="tx1"/>
                        </a:solidFill>
                      </a:rPr>
                      <a:pPr>
                        <a:defRPr sz="1300">
                          <a:solidFill>
                            <a:schemeClr val="tx1"/>
                          </a:solidFill>
                        </a:defRPr>
                      </a:pPr>
                      <a:t>[CATEGORY NAME]</a:t>
                    </a:fld>
                    <a:r>
                      <a:rPr lang="en-US" sz="1300" b="1"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2611134350393702"/>
                      <c:h val="0.11051149664668451"/>
                    </c:manualLayout>
                  </c15:layout>
                  <c15:dlblFieldTable/>
                  <c15:showDataLabelsRange val="0"/>
                </c:ext>
                <c:ext xmlns:c16="http://schemas.microsoft.com/office/drawing/2014/chart" uri="{C3380CC4-5D6E-409C-BE32-E72D297353CC}">
                  <c16:uniqueId val="{00000003-F1BC-4D8F-A26D-91754E4C5920}"/>
                </c:ext>
              </c:extLst>
            </c:dLbl>
            <c:dLbl>
              <c:idx val="2"/>
              <c:layout>
                <c:manualLayout>
                  <c:x val="4.6874999999999998E-3"/>
                  <c:y val="2.1093933249634968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r>
                      <a:rPr lang="en-US" sz="1300" baseline="0" dirty="0">
                        <a:solidFill>
                          <a:schemeClr val="tx1"/>
                        </a:solidFill>
                      </a:rPr>
                      <a:t>Water Impacts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295287893700788"/>
                      <c:h val="9.9879915115654833E-2"/>
                    </c:manualLayout>
                  </c15:layout>
                </c:ext>
                <c:ext xmlns:c16="http://schemas.microsoft.com/office/drawing/2014/chart" uri="{C3380CC4-5D6E-409C-BE32-E72D297353CC}">
                  <c16:uniqueId val="{00000005-F1BC-4D8F-A26D-91754E4C5920}"/>
                </c:ext>
              </c:extLst>
            </c:dLbl>
            <c:dLbl>
              <c:idx val="3"/>
              <c:layout>
                <c:manualLayout>
                  <c:x val="6.1515747916914054E-8"/>
                  <c:y val="1.6406248990757322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8804D5D0-4F92-4AB4-A2AE-6F0EB85F8368}" type="CATEGORYNAME">
                      <a:rPr lang="en-US" sz="1300" baseline="0">
                        <a:solidFill>
                          <a:schemeClr val="tx1"/>
                        </a:solidFill>
                      </a:rPr>
                      <a:pPr>
                        <a:defRPr sz="1300">
                          <a:solidFill>
                            <a:schemeClr val="tx1"/>
                          </a:solidFill>
                        </a:defRPr>
                      </a:pPr>
                      <a:t>[CATEGORY NAME]</a:t>
                    </a:fld>
                    <a:r>
                      <a:rPr lang="en-US" sz="1300"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360728346456691"/>
                      <c:h val="0.14332399462819914"/>
                    </c:manualLayout>
                  </c15:layout>
                  <c15:dlblFieldTable/>
                  <c15:showDataLabelsRange val="0"/>
                </c:ext>
                <c:ext xmlns:c16="http://schemas.microsoft.com/office/drawing/2014/chart" uri="{C3380CC4-5D6E-409C-BE32-E72D297353CC}">
                  <c16:uniqueId val="{00000007-F1BC-4D8F-A26D-91754E4C5920}"/>
                </c:ext>
              </c:extLst>
            </c:dLbl>
            <c:dLbl>
              <c:idx val="4"/>
              <c:layout>
                <c:manualLayout>
                  <c:x val="1.5625615157479169E-3"/>
                  <c:y val="3.6328122765248438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r>
                      <a:rPr lang="en-US" sz="1300" baseline="0" dirty="0">
                        <a:solidFill>
                          <a:schemeClr val="tx1"/>
                        </a:solidFill>
                      </a:rPr>
                      <a:t>Low Income Participant Impacts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784018208661416"/>
                      <c:h val="0.18611366965344059"/>
                    </c:manualLayout>
                  </c15:layout>
                </c:ext>
                <c:ext xmlns:c16="http://schemas.microsoft.com/office/drawing/2014/chart" uri="{C3380CC4-5D6E-409C-BE32-E72D297353CC}">
                  <c16:uniqueId val="{00000009-F1BC-4D8F-A26D-91754E4C5920}"/>
                </c:ext>
              </c:extLst>
            </c:dLbl>
            <c:dLbl>
              <c:idx val="5"/>
              <c:layout>
                <c:manualLayout>
                  <c:x val="6.151574797420506E-8"/>
                  <c:y val="8.2033090426114879E-3"/>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DCD8160F-0293-4F33-A311-E629D072CAC7}" type="CATEGORYNAME">
                      <a:rPr lang="en-US" sz="1300" baseline="0" smtClean="0">
                        <a:solidFill>
                          <a:schemeClr val="tx1"/>
                        </a:solidFill>
                      </a:rPr>
                      <a:pPr>
                        <a:defRPr sz="1300">
                          <a:solidFill>
                            <a:schemeClr val="tx1"/>
                          </a:solidFill>
                        </a:defRPr>
                      </a:pPr>
                      <a:t>[CATEGORY NAME]</a:t>
                    </a:fld>
                    <a:endParaRPr lang="en-US"/>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998400590551178"/>
                      <c:h val="0.15378616179957175"/>
                    </c:manualLayout>
                  </c15:layout>
                  <c15:dlblFieldTable/>
                  <c15:showDataLabelsRange val="0"/>
                </c:ext>
                <c:ext xmlns:c16="http://schemas.microsoft.com/office/drawing/2014/chart" uri="{C3380CC4-5D6E-409C-BE32-E72D297353CC}">
                  <c16:uniqueId val="{0000000B-F1BC-4D8F-A26D-91754E4C5920}"/>
                </c:ext>
              </c:extLst>
            </c:dLbl>
            <c:dLbl>
              <c:idx val="6"/>
              <c:layout>
                <c:manualLayout>
                  <c:x val="-1.5625000000000287E-3"/>
                  <c:y val="-9.3749071496735271E-3"/>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CB707B5D-FE9C-4305-96D0-9AFB863FA265}" type="CATEGORYNAME">
                      <a:rPr lang="en-US" sz="1300" baseline="0">
                        <a:solidFill>
                          <a:schemeClr val="tx1"/>
                        </a:solidFill>
                      </a:rPr>
                      <a:pPr>
                        <a:defRPr sz="1300">
                          <a:solidFill>
                            <a:schemeClr val="tx1"/>
                          </a:solidFill>
                        </a:defRPr>
                      </a:pPr>
                      <a:t>[CATEGORY NAME]</a:t>
                    </a:fld>
                    <a:r>
                      <a:rPr lang="en-US" sz="1300"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329501722440945"/>
                      <c:h val="8.5817415980719972E-2"/>
                    </c:manualLayout>
                  </c15:layout>
                  <c15:dlblFieldTable/>
                  <c15:showDataLabelsRange val="0"/>
                </c:ext>
                <c:ext xmlns:c16="http://schemas.microsoft.com/office/drawing/2014/chart" uri="{C3380CC4-5D6E-409C-BE32-E72D297353CC}">
                  <c16:uniqueId val="{0000000D-F1BC-4D8F-A26D-91754E4C5920}"/>
                </c:ext>
              </c:extLst>
            </c:dLbl>
            <c:dLbl>
              <c:idx val="7"/>
              <c:layout>
                <c:manualLayout>
                  <c:x val="-1.5625000000000001E-3"/>
                  <c:y val="1.1718749279112329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48CCD279-9E3B-4F8B-9037-96276E6130AE}" type="CATEGORYNAME">
                      <a:rPr lang="en-US" sz="1300" b="1" baseline="0">
                        <a:solidFill>
                          <a:schemeClr val="tx1"/>
                        </a:solidFill>
                      </a:rPr>
                      <a:pPr>
                        <a:defRPr sz="1300">
                          <a:solidFill>
                            <a:schemeClr val="tx1"/>
                          </a:solidFill>
                        </a:defRPr>
                      </a:pPr>
                      <a:t>[CATEGORY NAME]</a:t>
                    </a:fld>
                    <a:r>
                      <a:rPr lang="en-US" sz="1300" b="1" baseline="0" dirty="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408403051181103"/>
                      <c:h val="0.14698301261177335"/>
                    </c:manualLayout>
                  </c15:layout>
                  <c15:dlblFieldTable/>
                  <c15:showDataLabelsRange val="0"/>
                </c:ext>
                <c:ext xmlns:c16="http://schemas.microsoft.com/office/drawing/2014/chart" uri="{C3380CC4-5D6E-409C-BE32-E72D297353CC}">
                  <c16:uniqueId val="{0000000F-F1BC-4D8F-A26D-91754E4C5920}"/>
                </c:ext>
              </c:extLst>
            </c:dLbl>
            <c:dLbl>
              <c:idx val="8"/>
              <c:layout>
                <c:manualLayout>
                  <c:x val="-1.1718688484252025E-2"/>
                  <c:y val="1.9922058321723776E-2"/>
                </c:manualLayout>
              </c:layout>
              <c:tx>
                <c:rich>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CCCC2D9F-7DC9-42F5-A5D9-4992D3A9A805}" type="CATEGORYNAME">
                      <a:rPr lang="en-US" sz="1300" baseline="0">
                        <a:solidFill>
                          <a:schemeClr val="tx1"/>
                        </a:solidFill>
                      </a:rPr>
                      <a:pPr>
                        <a:defRPr sz="1300">
                          <a:solidFill>
                            <a:schemeClr val="tx1"/>
                          </a:solidFill>
                        </a:defRPr>
                      </a:pPr>
                      <a:t>[CATEGORY NAME]</a:t>
                    </a:fld>
                    <a:r>
                      <a:rPr lang="en-US" sz="1300" baseline="0">
                        <a:solidFill>
                          <a:schemeClr val="tx1"/>
                        </a:solidFill>
                      </a:rPr>
                      <a:t>
</a:t>
                    </a:r>
                  </a:p>
                </c:rich>
              </c:tx>
              <c:spPr>
                <a:noFill/>
                <a:ln>
                  <a:noFill/>
                </a:ln>
                <a:effectLst/>
              </c:spPr>
              <c:txPr>
                <a:bodyPr rot="0" spcFirstLastPara="1" vertOverflow="clip" horzOverflow="clip"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687278543307083"/>
                      <c:h val="0.12566116352970205"/>
                    </c:manualLayout>
                  </c15:layout>
                  <c15:dlblFieldTable/>
                  <c15:showDataLabelsRange val="0"/>
                </c:ext>
                <c:ext xmlns:c16="http://schemas.microsoft.com/office/drawing/2014/chart" uri="{C3380CC4-5D6E-409C-BE32-E72D297353CC}">
                  <c16:uniqueId val="{00000011-F1BC-4D8F-A26D-91754E4C5920}"/>
                </c:ext>
              </c:extLst>
            </c:dLbl>
            <c:dLbl>
              <c:idx val="9"/>
              <c:layout>
                <c:manualLayout>
                  <c:x val="-9.3749999999999997E-3"/>
                  <c:y val="-1.289062420702361E-2"/>
                </c:manualLayout>
              </c:layout>
              <c:tx>
                <c:rich>
                  <a:bodyPr rot="0" spcFirstLastPara="1" vertOverflow="clip" horzOverflow="clip"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fld id="{A2D38C14-FDE1-4BE6-9FDC-8A179DD838A2}" type="CATEGORYNAME">
                      <a:rPr lang="en-US" smtClean="0"/>
                      <a:pPr>
                        <a:defRPr sz="1300">
                          <a:solidFill>
                            <a:schemeClr val="tx1"/>
                          </a:solidFill>
                        </a:defRPr>
                      </a:pPr>
                      <a:t>[CATEGORY NAME]</a:t>
                    </a:fld>
                    <a:endParaRPr lang="en-US"/>
                  </a:p>
                </c:rich>
              </c:tx>
              <c:spPr>
                <a:noFill/>
                <a:ln>
                  <a:noFill/>
                </a:ln>
                <a:effectLst/>
              </c:spPr>
              <c:txPr>
                <a:bodyPr rot="0" spcFirstLastPara="1" vertOverflow="clip" horzOverflow="clip"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6730"/>
                        <a:gd name="adj2" fmla="val -17403"/>
                      </a:avLst>
                    </a:prstGeom>
                    <a:noFill/>
                    <a:ln>
                      <a:noFill/>
                    </a:ln>
                  </c15:spPr>
                  <c15:layout>
                    <c:manualLayout>
                      <c:w val="0.12506373031496062"/>
                      <c:h val="0.1220608315661398"/>
                    </c:manualLayout>
                  </c15:layout>
                  <c15:dlblFieldTable/>
                  <c15:showDataLabelsRange val="0"/>
                </c:ext>
                <c:ext xmlns:c16="http://schemas.microsoft.com/office/drawing/2014/chart" uri="{C3380CC4-5D6E-409C-BE32-E72D297353CC}">
                  <c16:uniqueId val="{00000013-F1BC-4D8F-A26D-91754E4C5920}"/>
                </c:ext>
              </c:extLst>
            </c:dLbl>
            <c:spPr>
              <a:solidFill>
                <a:prstClr val="white"/>
              </a:solidFill>
              <a:ln>
                <a:noFill/>
              </a:ln>
              <a:effectLst/>
            </c:spPr>
            <c:txPr>
              <a:bodyPr rot="0" spcFirstLastPara="1" vertOverflow="clip" horzOverflow="clip"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Sheet1!$A$2:$A$11</c:f>
              <c:strCache>
                <c:ptCount val="10"/>
                <c:pt idx="1">
                  <c:v>Other Fuel Impacts</c:v>
                </c:pt>
                <c:pt idx="2">
                  <c:v>Water Impacts</c:v>
                </c:pt>
                <c:pt idx="3">
                  <c:v>Participant Impacts</c:v>
                </c:pt>
                <c:pt idx="4">
                  <c:v>Low Income Participant Impacts</c:v>
                </c:pt>
                <c:pt idx="5">
                  <c:v>Low Income Societal Impacts</c:v>
                </c:pt>
                <c:pt idx="6">
                  <c:v>Environmental Impacts</c:v>
                </c:pt>
                <c:pt idx="7">
                  <c:v>Public Health Impacts</c:v>
                </c:pt>
                <c:pt idx="8">
                  <c:v>Jobs &amp; Econ Development Impacts</c:v>
                </c:pt>
                <c:pt idx="9">
                  <c:v>Energy Security Impacts</c:v>
                </c:pt>
              </c:strCache>
            </c:strRef>
          </c:cat>
          <c:val>
            <c:numRef>
              <c:f>Sheet1!$B$2:$B$11</c:f>
              <c:numCache>
                <c:formatCode>General</c:formatCode>
                <c:ptCount val="10"/>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4-F1BC-4D8F-A26D-91754E4C5920}"/>
            </c:ext>
          </c:extLst>
        </c:ser>
        <c:dLbls>
          <c:showLegendKey val="0"/>
          <c:showVal val="0"/>
          <c:showCatName val="0"/>
          <c:showSerName val="0"/>
          <c:showPercent val="0"/>
          <c:showBubbleSize val="0"/>
          <c:showLeaderLines val="0"/>
        </c:dLbls>
        <c:firstSliceAng val="0"/>
        <c:holeSize val="42"/>
      </c:doughnutChart>
      <c:spPr>
        <a:solidFill>
          <a:prstClr val="white"/>
        </a:solidFill>
        <a:ln>
          <a:noFill/>
        </a:ln>
        <a:effectLst/>
      </c:spPr>
    </c:plotArea>
    <c:plotVisOnly val="1"/>
    <c:dispBlanksAs val="gap"/>
    <c:showDLblsOverMax val="0"/>
  </c:chart>
  <c:spPr>
    <a:solidFill>
      <a:prstClr val="white"/>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D3F56-4D36-4B21-8F63-BC713F24B8A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08A386D5-61F0-4519-B535-FD3994EE4384}">
      <dgm:prSet phldrT="[Text]" custT="1"/>
      <dgm:spPr/>
      <dgm:t>
        <a:bodyPr/>
        <a:lstStyle/>
        <a:p>
          <a:pPr>
            <a:lnSpc>
              <a:spcPct val="100000"/>
            </a:lnSpc>
            <a:spcBef>
              <a:spcPts val="0"/>
            </a:spcBef>
            <a:spcAft>
              <a:spcPts val="0"/>
            </a:spcAft>
          </a:pPr>
          <a:r>
            <a:rPr lang="en-US" sz="1400" b="1" dirty="0">
              <a:solidFill>
                <a:schemeClr val="accent1">
                  <a:lumMod val="75000"/>
                </a:schemeClr>
              </a:solidFill>
            </a:rPr>
            <a:t>CaSPM Perspectives</a:t>
          </a:r>
        </a:p>
      </dgm:t>
    </dgm:pt>
    <dgm:pt modelId="{1E45EA14-FFEE-4819-95F4-963226D657E6}" type="parTrans" cxnId="{3CA7E05B-C805-476F-B786-34A6CB521053}">
      <dgm:prSet/>
      <dgm:spPr/>
      <dgm:t>
        <a:bodyPr/>
        <a:lstStyle/>
        <a:p>
          <a:pPr>
            <a:lnSpc>
              <a:spcPct val="100000"/>
            </a:lnSpc>
            <a:spcBef>
              <a:spcPts val="0"/>
            </a:spcBef>
            <a:spcAft>
              <a:spcPts val="0"/>
            </a:spcAft>
          </a:pPr>
          <a:endParaRPr lang="en-US" sz="1400"/>
        </a:p>
      </dgm:t>
    </dgm:pt>
    <dgm:pt modelId="{F5423DD3-1446-4909-8179-0647BC116366}" type="sibTrans" cxnId="{3CA7E05B-C805-476F-B786-34A6CB521053}">
      <dgm:prSet/>
      <dgm:spPr/>
      <dgm:t>
        <a:bodyPr/>
        <a:lstStyle/>
        <a:p>
          <a:pPr>
            <a:lnSpc>
              <a:spcPct val="100000"/>
            </a:lnSpc>
            <a:spcBef>
              <a:spcPts val="0"/>
            </a:spcBef>
            <a:spcAft>
              <a:spcPts val="0"/>
            </a:spcAft>
          </a:pPr>
          <a:endParaRPr lang="en-US" sz="1400"/>
        </a:p>
      </dgm:t>
    </dgm:pt>
    <dgm:pt modelId="{6D7F4B1D-6B32-4BFD-A5DC-959596F79B59}">
      <dgm:prSet phldrT="[Text]" custT="1"/>
      <dgm:spPr/>
      <dgm:t>
        <a:bodyPr/>
        <a:lstStyle/>
        <a:p>
          <a:pPr>
            <a:lnSpc>
              <a:spcPct val="100000"/>
            </a:lnSpc>
            <a:spcBef>
              <a:spcPts val="0"/>
            </a:spcBef>
            <a:spcAft>
              <a:spcPts val="0"/>
            </a:spcAft>
          </a:pPr>
          <a:r>
            <a:rPr lang="en-US" sz="1400" b="1" dirty="0">
              <a:solidFill>
                <a:schemeClr val="accent1">
                  <a:lumMod val="75000"/>
                </a:schemeClr>
              </a:solidFill>
            </a:rPr>
            <a:t>Utility Cost Test</a:t>
          </a:r>
        </a:p>
        <a:p>
          <a:pPr>
            <a:lnSpc>
              <a:spcPct val="100000"/>
            </a:lnSpc>
            <a:spcBef>
              <a:spcPts val="0"/>
            </a:spcBef>
            <a:spcAft>
              <a:spcPts val="0"/>
            </a:spcAft>
          </a:pPr>
          <a:r>
            <a:rPr lang="en-US" sz="1400" dirty="0">
              <a:solidFill>
                <a:schemeClr val="accent1">
                  <a:lumMod val="75000"/>
                </a:schemeClr>
              </a:solidFill>
            </a:rPr>
            <a:t>Utility system</a:t>
          </a:r>
        </a:p>
        <a:p>
          <a:pPr>
            <a:lnSpc>
              <a:spcPct val="100000"/>
            </a:lnSpc>
            <a:spcBef>
              <a:spcPts val="0"/>
            </a:spcBef>
            <a:spcAft>
              <a:spcPts val="0"/>
            </a:spcAft>
          </a:pPr>
          <a:r>
            <a:rPr lang="en-US" sz="1400" dirty="0">
              <a:solidFill>
                <a:schemeClr val="accent1">
                  <a:lumMod val="75000"/>
                </a:schemeClr>
              </a:solidFill>
            </a:rPr>
            <a:t> perspective</a:t>
          </a:r>
        </a:p>
      </dgm:t>
    </dgm:pt>
    <dgm:pt modelId="{79BFDBED-74C2-4BB2-8280-C8DF2BC9B1B8}" type="parTrans" cxnId="{A64CDF08-711B-496F-A1A6-09123337337E}">
      <dgm:prSet/>
      <dgm:spPr/>
      <dgm:t>
        <a:bodyPr/>
        <a:lstStyle/>
        <a:p>
          <a:pPr>
            <a:lnSpc>
              <a:spcPct val="100000"/>
            </a:lnSpc>
            <a:spcBef>
              <a:spcPts val="0"/>
            </a:spcBef>
            <a:spcAft>
              <a:spcPts val="0"/>
            </a:spcAft>
          </a:pPr>
          <a:endParaRPr lang="en-US" sz="1400"/>
        </a:p>
      </dgm:t>
    </dgm:pt>
    <dgm:pt modelId="{4F8403CA-4138-41CE-BD62-B94C5DD8BED8}" type="sibTrans" cxnId="{A64CDF08-711B-496F-A1A6-09123337337E}">
      <dgm:prSet/>
      <dgm:spPr/>
      <dgm:t>
        <a:bodyPr/>
        <a:lstStyle/>
        <a:p>
          <a:pPr>
            <a:lnSpc>
              <a:spcPct val="100000"/>
            </a:lnSpc>
            <a:spcBef>
              <a:spcPts val="0"/>
            </a:spcBef>
            <a:spcAft>
              <a:spcPts val="0"/>
            </a:spcAft>
          </a:pPr>
          <a:endParaRPr lang="en-US" sz="1400"/>
        </a:p>
      </dgm:t>
    </dgm:pt>
    <dgm:pt modelId="{2B75A6BF-6A9A-4718-A71E-E6C294D7DED2}">
      <dgm:prSet phldrT="[Text]" custT="1"/>
      <dgm:spPr/>
      <dgm:t>
        <a:bodyPr/>
        <a:lstStyle/>
        <a:p>
          <a:pPr>
            <a:lnSpc>
              <a:spcPct val="100000"/>
            </a:lnSpc>
            <a:spcBef>
              <a:spcPts val="0"/>
            </a:spcBef>
            <a:spcAft>
              <a:spcPts val="0"/>
            </a:spcAft>
          </a:pPr>
          <a:r>
            <a:rPr lang="en-US" sz="1400" b="1" dirty="0">
              <a:solidFill>
                <a:schemeClr val="accent1">
                  <a:lumMod val="75000"/>
                </a:schemeClr>
              </a:solidFill>
            </a:rPr>
            <a:t>TRC Test</a:t>
          </a:r>
        </a:p>
        <a:p>
          <a:pPr>
            <a:lnSpc>
              <a:spcPct val="100000"/>
            </a:lnSpc>
            <a:spcBef>
              <a:spcPts val="0"/>
            </a:spcBef>
            <a:spcAft>
              <a:spcPts val="0"/>
            </a:spcAft>
          </a:pPr>
          <a:r>
            <a:rPr lang="en-US" sz="1400" b="0" dirty="0">
              <a:solidFill>
                <a:schemeClr val="accent1">
                  <a:lumMod val="75000"/>
                </a:schemeClr>
              </a:solidFill>
            </a:rPr>
            <a:t>Ut</a:t>
          </a:r>
          <a:r>
            <a:rPr lang="en-US" sz="1400" dirty="0">
              <a:solidFill>
                <a:schemeClr val="accent1">
                  <a:lumMod val="75000"/>
                </a:schemeClr>
              </a:solidFill>
            </a:rPr>
            <a:t>ility system plus the participant perspective</a:t>
          </a:r>
        </a:p>
      </dgm:t>
    </dgm:pt>
    <dgm:pt modelId="{0C0E0291-7A30-4C08-8A84-D49A477DC6DA}" type="parTrans" cxnId="{6D4E94D9-8138-4260-946C-9F5633E38E48}">
      <dgm:prSet/>
      <dgm:spPr/>
      <dgm:t>
        <a:bodyPr/>
        <a:lstStyle/>
        <a:p>
          <a:pPr>
            <a:lnSpc>
              <a:spcPct val="100000"/>
            </a:lnSpc>
            <a:spcBef>
              <a:spcPts val="0"/>
            </a:spcBef>
            <a:spcAft>
              <a:spcPts val="0"/>
            </a:spcAft>
          </a:pPr>
          <a:endParaRPr lang="en-US" sz="1400"/>
        </a:p>
      </dgm:t>
    </dgm:pt>
    <dgm:pt modelId="{A00319D4-02B7-454F-BB51-D79E4281DBE4}" type="sibTrans" cxnId="{6D4E94D9-8138-4260-946C-9F5633E38E48}">
      <dgm:prSet/>
      <dgm:spPr/>
      <dgm:t>
        <a:bodyPr/>
        <a:lstStyle/>
        <a:p>
          <a:pPr>
            <a:lnSpc>
              <a:spcPct val="100000"/>
            </a:lnSpc>
            <a:spcBef>
              <a:spcPts val="0"/>
            </a:spcBef>
            <a:spcAft>
              <a:spcPts val="0"/>
            </a:spcAft>
          </a:pPr>
          <a:endParaRPr lang="en-US" sz="1400"/>
        </a:p>
      </dgm:t>
    </dgm:pt>
    <dgm:pt modelId="{5BCE8C17-75C3-40F6-86D4-F72548704A8F}">
      <dgm:prSet phldrT="[Text]" custT="1"/>
      <dgm:spPr/>
      <dgm:t>
        <a:bodyPr/>
        <a:lstStyle/>
        <a:p>
          <a:pPr>
            <a:lnSpc>
              <a:spcPct val="100000"/>
            </a:lnSpc>
            <a:spcBef>
              <a:spcPts val="0"/>
            </a:spcBef>
            <a:spcAft>
              <a:spcPts val="0"/>
            </a:spcAft>
          </a:pPr>
          <a:r>
            <a:rPr lang="en-US" sz="1400" b="1" dirty="0">
              <a:solidFill>
                <a:schemeClr val="accent1">
                  <a:lumMod val="75000"/>
                </a:schemeClr>
              </a:solidFill>
            </a:rPr>
            <a:t>Societal Cost Test </a:t>
          </a:r>
          <a:r>
            <a:rPr lang="en-US" sz="1400" b="0" dirty="0">
              <a:solidFill>
                <a:schemeClr val="accent1">
                  <a:lumMod val="75000"/>
                </a:schemeClr>
              </a:solidFill>
            </a:rPr>
            <a:t>S</a:t>
          </a:r>
          <a:r>
            <a:rPr lang="en-US" sz="1400" dirty="0">
              <a:solidFill>
                <a:schemeClr val="accent1">
                  <a:lumMod val="75000"/>
                </a:schemeClr>
              </a:solidFill>
            </a:rPr>
            <a:t>ocietal perspective</a:t>
          </a:r>
        </a:p>
      </dgm:t>
    </dgm:pt>
    <dgm:pt modelId="{71146324-1127-4B5D-8C5D-8738897AE128}" type="parTrans" cxnId="{4B0AA248-C785-4732-9216-AFAA6BA0E6F2}">
      <dgm:prSet/>
      <dgm:spPr/>
      <dgm:t>
        <a:bodyPr/>
        <a:lstStyle/>
        <a:p>
          <a:pPr>
            <a:lnSpc>
              <a:spcPct val="100000"/>
            </a:lnSpc>
            <a:spcBef>
              <a:spcPts val="0"/>
            </a:spcBef>
            <a:spcAft>
              <a:spcPts val="0"/>
            </a:spcAft>
          </a:pPr>
          <a:endParaRPr lang="en-US" sz="1400"/>
        </a:p>
      </dgm:t>
    </dgm:pt>
    <dgm:pt modelId="{B90E3161-5132-434C-BAC3-5BE06D6150B1}" type="sibTrans" cxnId="{4B0AA248-C785-4732-9216-AFAA6BA0E6F2}">
      <dgm:prSet/>
      <dgm:spPr/>
      <dgm:t>
        <a:bodyPr/>
        <a:lstStyle/>
        <a:p>
          <a:pPr>
            <a:lnSpc>
              <a:spcPct val="100000"/>
            </a:lnSpc>
            <a:spcBef>
              <a:spcPts val="0"/>
            </a:spcBef>
            <a:spcAft>
              <a:spcPts val="0"/>
            </a:spcAft>
          </a:pPr>
          <a:endParaRPr lang="en-US" sz="1400"/>
        </a:p>
      </dgm:t>
    </dgm:pt>
    <dgm:pt modelId="{348F461F-2836-42A4-9AD3-F42CBAE744B2}" type="pres">
      <dgm:prSet presAssocID="{C20D3F56-4D36-4B21-8F63-BC713F24B8A5}" presName="Name0" presStyleCnt="0">
        <dgm:presLayoutVars>
          <dgm:orgChart val="1"/>
          <dgm:chPref val="1"/>
          <dgm:dir/>
          <dgm:animOne val="branch"/>
          <dgm:animLvl val="lvl"/>
          <dgm:resizeHandles/>
        </dgm:presLayoutVars>
      </dgm:prSet>
      <dgm:spPr/>
    </dgm:pt>
    <dgm:pt modelId="{6186CA87-F526-4256-A204-9D8DF125039C}" type="pres">
      <dgm:prSet presAssocID="{08A386D5-61F0-4519-B535-FD3994EE4384}" presName="hierRoot1" presStyleCnt="0">
        <dgm:presLayoutVars>
          <dgm:hierBranch val="init"/>
        </dgm:presLayoutVars>
      </dgm:prSet>
      <dgm:spPr/>
    </dgm:pt>
    <dgm:pt modelId="{8742E210-EB72-4B0B-857B-79EF0073B307}" type="pres">
      <dgm:prSet presAssocID="{08A386D5-61F0-4519-B535-FD3994EE4384}" presName="rootComposite1" presStyleCnt="0"/>
      <dgm:spPr/>
    </dgm:pt>
    <dgm:pt modelId="{79E3301E-3812-49DE-B64D-D4508B24D935}" type="pres">
      <dgm:prSet presAssocID="{08A386D5-61F0-4519-B535-FD3994EE4384}" presName="rootText1" presStyleLbl="alignAcc1" presStyleIdx="0" presStyleCnt="0">
        <dgm:presLayoutVars>
          <dgm:chPref val="3"/>
        </dgm:presLayoutVars>
      </dgm:prSet>
      <dgm:spPr/>
    </dgm:pt>
    <dgm:pt modelId="{441BE89B-7F4E-48EA-9159-A6A615034C4C}" type="pres">
      <dgm:prSet presAssocID="{08A386D5-61F0-4519-B535-FD3994EE4384}" presName="topArc1" presStyleLbl="parChTrans1D1" presStyleIdx="0" presStyleCnt="8"/>
      <dgm:spPr/>
    </dgm:pt>
    <dgm:pt modelId="{511BC73F-BA67-4528-947F-7092FB1BDAF5}" type="pres">
      <dgm:prSet presAssocID="{08A386D5-61F0-4519-B535-FD3994EE4384}" presName="bottomArc1" presStyleLbl="parChTrans1D1" presStyleIdx="1" presStyleCnt="8"/>
      <dgm:spPr/>
    </dgm:pt>
    <dgm:pt modelId="{41FF1791-B893-4F11-A99D-AADEDB8670AE}" type="pres">
      <dgm:prSet presAssocID="{08A386D5-61F0-4519-B535-FD3994EE4384}" presName="topConnNode1" presStyleLbl="node1" presStyleIdx="0" presStyleCnt="0"/>
      <dgm:spPr/>
    </dgm:pt>
    <dgm:pt modelId="{94ED536F-6AF8-4F41-B900-70DA1CC5E5CC}" type="pres">
      <dgm:prSet presAssocID="{08A386D5-61F0-4519-B535-FD3994EE4384}" presName="hierChild2" presStyleCnt="0"/>
      <dgm:spPr/>
    </dgm:pt>
    <dgm:pt modelId="{149DBF68-7A6E-4544-8230-46E4F6E0E19E}" type="pres">
      <dgm:prSet presAssocID="{79BFDBED-74C2-4BB2-8280-C8DF2BC9B1B8}" presName="Name28" presStyleLbl="parChTrans1D2" presStyleIdx="0" presStyleCnt="3"/>
      <dgm:spPr/>
    </dgm:pt>
    <dgm:pt modelId="{AC3D3366-BE07-4A47-8A69-A2BEAE136A93}" type="pres">
      <dgm:prSet presAssocID="{6D7F4B1D-6B32-4BFD-A5DC-959596F79B59}" presName="hierRoot2" presStyleCnt="0">
        <dgm:presLayoutVars>
          <dgm:hierBranch val="init"/>
        </dgm:presLayoutVars>
      </dgm:prSet>
      <dgm:spPr/>
    </dgm:pt>
    <dgm:pt modelId="{99691B6B-C9C2-488B-9705-D5D770D182C2}" type="pres">
      <dgm:prSet presAssocID="{6D7F4B1D-6B32-4BFD-A5DC-959596F79B59}" presName="rootComposite2" presStyleCnt="0"/>
      <dgm:spPr/>
    </dgm:pt>
    <dgm:pt modelId="{65AF8B55-8AD5-4D4E-81E8-38F859EFD578}" type="pres">
      <dgm:prSet presAssocID="{6D7F4B1D-6B32-4BFD-A5DC-959596F79B59}" presName="rootText2" presStyleLbl="alignAcc1" presStyleIdx="0" presStyleCnt="0">
        <dgm:presLayoutVars>
          <dgm:chPref val="3"/>
        </dgm:presLayoutVars>
      </dgm:prSet>
      <dgm:spPr/>
    </dgm:pt>
    <dgm:pt modelId="{44DA0976-65ED-416B-99AF-52AF452F31D4}" type="pres">
      <dgm:prSet presAssocID="{6D7F4B1D-6B32-4BFD-A5DC-959596F79B59}" presName="topArc2" presStyleLbl="parChTrans1D1" presStyleIdx="2" presStyleCnt="8"/>
      <dgm:spPr/>
    </dgm:pt>
    <dgm:pt modelId="{32B40133-B729-4D0B-B036-C94924386F29}" type="pres">
      <dgm:prSet presAssocID="{6D7F4B1D-6B32-4BFD-A5DC-959596F79B59}" presName="bottomArc2" presStyleLbl="parChTrans1D1" presStyleIdx="3" presStyleCnt="8"/>
      <dgm:spPr/>
    </dgm:pt>
    <dgm:pt modelId="{304B5AD8-27D4-4384-81A1-B7D86699F7F1}" type="pres">
      <dgm:prSet presAssocID="{6D7F4B1D-6B32-4BFD-A5DC-959596F79B59}" presName="topConnNode2" presStyleLbl="node2" presStyleIdx="0" presStyleCnt="0"/>
      <dgm:spPr/>
    </dgm:pt>
    <dgm:pt modelId="{402F3EBB-6084-444A-BE0E-0B2D3CEA0B9B}" type="pres">
      <dgm:prSet presAssocID="{6D7F4B1D-6B32-4BFD-A5DC-959596F79B59}" presName="hierChild4" presStyleCnt="0"/>
      <dgm:spPr/>
    </dgm:pt>
    <dgm:pt modelId="{67BBD198-CE42-454D-B2E0-037BCF0BD263}" type="pres">
      <dgm:prSet presAssocID="{6D7F4B1D-6B32-4BFD-A5DC-959596F79B59}" presName="hierChild5" presStyleCnt="0"/>
      <dgm:spPr/>
    </dgm:pt>
    <dgm:pt modelId="{9D4520CE-56CD-4560-9987-D74484194E65}" type="pres">
      <dgm:prSet presAssocID="{0C0E0291-7A30-4C08-8A84-D49A477DC6DA}" presName="Name28" presStyleLbl="parChTrans1D2" presStyleIdx="1" presStyleCnt="3"/>
      <dgm:spPr/>
    </dgm:pt>
    <dgm:pt modelId="{43E013FA-3A95-4180-BD8F-6AEE3E147E4C}" type="pres">
      <dgm:prSet presAssocID="{2B75A6BF-6A9A-4718-A71E-E6C294D7DED2}" presName="hierRoot2" presStyleCnt="0">
        <dgm:presLayoutVars>
          <dgm:hierBranch val="init"/>
        </dgm:presLayoutVars>
      </dgm:prSet>
      <dgm:spPr/>
    </dgm:pt>
    <dgm:pt modelId="{0664613D-042E-44C0-A15A-29235DF976A7}" type="pres">
      <dgm:prSet presAssocID="{2B75A6BF-6A9A-4718-A71E-E6C294D7DED2}" presName="rootComposite2" presStyleCnt="0"/>
      <dgm:spPr/>
    </dgm:pt>
    <dgm:pt modelId="{0CC7EF04-94C7-492C-927C-143776DBA287}" type="pres">
      <dgm:prSet presAssocID="{2B75A6BF-6A9A-4718-A71E-E6C294D7DED2}" presName="rootText2" presStyleLbl="alignAcc1" presStyleIdx="0" presStyleCnt="0">
        <dgm:presLayoutVars>
          <dgm:chPref val="3"/>
        </dgm:presLayoutVars>
      </dgm:prSet>
      <dgm:spPr/>
    </dgm:pt>
    <dgm:pt modelId="{31EF70F2-8C10-4719-8550-8299CDD967EC}" type="pres">
      <dgm:prSet presAssocID="{2B75A6BF-6A9A-4718-A71E-E6C294D7DED2}" presName="topArc2" presStyleLbl="parChTrans1D1" presStyleIdx="4" presStyleCnt="8"/>
      <dgm:spPr/>
    </dgm:pt>
    <dgm:pt modelId="{39B3A69F-E635-4E94-9CF1-D1A0C9CF963A}" type="pres">
      <dgm:prSet presAssocID="{2B75A6BF-6A9A-4718-A71E-E6C294D7DED2}" presName="bottomArc2" presStyleLbl="parChTrans1D1" presStyleIdx="5" presStyleCnt="8"/>
      <dgm:spPr/>
    </dgm:pt>
    <dgm:pt modelId="{13D5C4FD-5DA8-412A-8D61-7282478AD40D}" type="pres">
      <dgm:prSet presAssocID="{2B75A6BF-6A9A-4718-A71E-E6C294D7DED2}" presName="topConnNode2" presStyleLbl="node2" presStyleIdx="0" presStyleCnt="0"/>
      <dgm:spPr/>
    </dgm:pt>
    <dgm:pt modelId="{3888942E-3B4B-4D76-B8C0-D49251AF190D}" type="pres">
      <dgm:prSet presAssocID="{2B75A6BF-6A9A-4718-A71E-E6C294D7DED2}" presName="hierChild4" presStyleCnt="0"/>
      <dgm:spPr/>
    </dgm:pt>
    <dgm:pt modelId="{5811697E-C3DB-44FE-934A-B17B38819E3C}" type="pres">
      <dgm:prSet presAssocID="{2B75A6BF-6A9A-4718-A71E-E6C294D7DED2}" presName="hierChild5" presStyleCnt="0"/>
      <dgm:spPr/>
    </dgm:pt>
    <dgm:pt modelId="{1F9ECDA8-1186-4B98-B24C-97345B41537E}" type="pres">
      <dgm:prSet presAssocID="{71146324-1127-4B5D-8C5D-8738897AE128}" presName="Name28" presStyleLbl="parChTrans1D2" presStyleIdx="2" presStyleCnt="3"/>
      <dgm:spPr/>
    </dgm:pt>
    <dgm:pt modelId="{8A739402-283F-412F-8C64-2CF0CD3B4912}" type="pres">
      <dgm:prSet presAssocID="{5BCE8C17-75C3-40F6-86D4-F72548704A8F}" presName="hierRoot2" presStyleCnt="0">
        <dgm:presLayoutVars>
          <dgm:hierBranch val="init"/>
        </dgm:presLayoutVars>
      </dgm:prSet>
      <dgm:spPr/>
    </dgm:pt>
    <dgm:pt modelId="{F5E12810-4374-414D-B638-63393FC62BDF}" type="pres">
      <dgm:prSet presAssocID="{5BCE8C17-75C3-40F6-86D4-F72548704A8F}" presName="rootComposite2" presStyleCnt="0"/>
      <dgm:spPr/>
    </dgm:pt>
    <dgm:pt modelId="{42BE7709-BC5B-4020-BD24-6AE9E2F59366}" type="pres">
      <dgm:prSet presAssocID="{5BCE8C17-75C3-40F6-86D4-F72548704A8F}" presName="rootText2" presStyleLbl="alignAcc1" presStyleIdx="0" presStyleCnt="0">
        <dgm:presLayoutVars>
          <dgm:chPref val="3"/>
        </dgm:presLayoutVars>
      </dgm:prSet>
      <dgm:spPr/>
    </dgm:pt>
    <dgm:pt modelId="{BC1C4AF2-EDCC-4B92-A1E0-03F870CE3139}" type="pres">
      <dgm:prSet presAssocID="{5BCE8C17-75C3-40F6-86D4-F72548704A8F}" presName="topArc2" presStyleLbl="parChTrans1D1" presStyleIdx="6" presStyleCnt="8"/>
      <dgm:spPr/>
    </dgm:pt>
    <dgm:pt modelId="{CB9238BE-EE03-43E1-A235-55E0C44A4926}" type="pres">
      <dgm:prSet presAssocID="{5BCE8C17-75C3-40F6-86D4-F72548704A8F}" presName="bottomArc2" presStyleLbl="parChTrans1D1" presStyleIdx="7" presStyleCnt="8"/>
      <dgm:spPr/>
    </dgm:pt>
    <dgm:pt modelId="{5BD417A8-A06E-46CC-A5A9-D1EA8ACD264A}" type="pres">
      <dgm:prSet presAssocID="{5BCE8C17-75C3-40F6-86D4-F72548704A8F}" presName="topConnNode2" presStyleLbl="node2" presStyleIdx="0" presStyleCnt="0"/>
      <dgm:spPr/>
    </dgm:pt>
    <dgm:pt modelId="{79DAE4B7-BC7C-47D3-9416-A341C405ED72}" type="pres">
      <dgm:prSet presAssocID="{5BCE8C17-75C3-40F6-86D4-F72548704A8F}" presName="hierChild4" presStyleCnt="0"/>
      <dgm:spPr/>
    </dgm:pt>
    <dgm:pt modelId="{5AFCBED2-CF81-47BF-9BC5-F849305153BF}" type="pres">
      <dgm:prSet presAssocID="{5BCE8C17-75C3-40F6-86D4-F72548704A8F}" presName="hierChild5" presStyleCnt="0"/>
      <dgm:spPr/>
    </dgm:pt>
    <dgm:pt modelId="{499089F7-A2D1-47C9-BDD8-6B15225CFD0A}" type="pres">
      <dgm:prSet presAssocID="{08A386D5-61F0-4519-B535-FD3994EE4384}" presName="hierChild3" presStyleCnt="0"/>
      <dgm:spPr/>
    </dgm:pt>
  </dgm:ptLst>
  <dgm:cxnLst>
    <dgm:cxn modelId="{A64CDF08-711B-496F-A1A6-09123337337E}" srcId="{08A386D5-61F0-4519-B535-FD3994EE4384}" destId="{6D7F4B1D-6B32-4BFD-A5DC-959596F79B59}" srcOrd="0" destOrd="0" parTransId="{79BFDBED-74C2-4BB2-8280-C8DF2BC9B1B8}" sibTransId="{4F8403CA-4138-41CE-BD62-B94C5DD8BED8}"/>
    <dgm:cxn modelId="{521CB817-49B2-49D5-AB9F-298D31CB7809}" type="presOf" srcId="{08A386D5-61F0-4519-B535-FD3994EE4384}" destId="{79E3301E-3812-49DE-B64D-D4508B24D935}" srcOrd="0" destOrd="0" presId="urn:microsoft.com/office/officeart/2008/layout/HalfCircleOrganizationChart"/>
    <dgm:cxn modelId="{AE17D826-4638-4250-AD3D-EB96ECB94F79}" type="presOf" srcId="{6D7F4B1D-6B32-4BFD-A5DC-959596F79B59}" destId="{65AF8B55-8AD5-4D4E-81E8-38F859EFD578}" srcOrd="0" destOrd="0" presId="urn:microsoft.com/office/officeart/2008/layout/HalfCircleOrganizationChart"/>
    <dgm:cxn modelId="{3CA7E05B-C805-476F-B786-34A6CB521053}" srcId="{C20D3F56-4D36-4B21-8F63-BC713F24B8A5}" destId="{08A386D5-61F0-4519-B535-FD3994EE4384}" srcOrd="0" destOrd="0" parTransId="{1E45EA14-FFEE-4819-95F4-963226D657E6}" sibTransId="{F5423DD3-1446-4909-8179-0647BC116366}"/>
    <dgm:cxn modelId="{F6494845-D9E2-496C-A46E-B42F7438968D}" type="presOf" srcId="{C20D3F56-4D36-4B21-8F63-BC713F24B8A5}" destId="{348F461F-2836-42A4-9AD3-F42CBAE744B2}" srcOrd="0" destOrd="0" presId="urn:microsoft.com/office/officeart/2008/layout/HalfCircleOrganizationChart"/>
    <dgm:cxn modelId="{D2645C68-B8FE-4E62-AE2A-EE0D648F1F4D}" type="presOf" srcId="{5BCE8C17-75C3-40F6-86D4-F72548704A8F}" destId="{5BD417A8-A06E-46CC-A5A9-D1EA8ACD264A}" srcOrd="1" destOrd="0" presId="urn:microsoft.com/office/officeart/2008/layout/HalfCircleOrganizationChart"/>
    <dgm:cxn modelId="{4B0AA248-C785-4732-9216-AFAA6BA0E6F2}" srcId="{08A386D5-61F0-4519-B535-FD3994EE4384}" destId="{5BCE8C17-75C3-40F6-86D4-F72548704A8F}" srcOrd="2" destOrd="0" parTransId="{71146324-1127-4B5D-8C5D-8738897AE128}" sibTransId="{B90E3161-5132-434C-BAC3-5BE06D6150B1}"/>
    <dgm:cxn modelId="{E1CE836A-B844-482C-812B-AEB2014F27E6}" type="presOf" srcId="{2B75A6BF-6A9A-4718-A71E-E6C294D7DED2}" destId="{13D5C4FD-5DA8-412A-8D61-7282478AD40D}" srcOrd="1" destOrd="0" presId="urn:microsoft.com/office/officeart/2008/layout/HalfCircleOrganizationChart"/>
    <dgm:cxn modelId="{2B74B55A-AF0B-4B75-BCF5-A488EC35426C}" type="presOf" srcId="{0C0E0291-7A30-4C08-8A84-D49A477DC6DA}" destId="{9D4520CE-56CD-4560-9987-D74484194E65}" srcOrd="0" destOrd="0" presId="urn:microsoft.com/office/officeart/2008/layout/HalfCircleOrganizationChart"/>
    <dgm:cxn modelId="{3E4C9992-9B17-4ED8-8C45-F088FFCC9956}" type="presOf" srcId="{71146324-1127-4B5D-8C5D-8738897AE128}" destId="{1F9ECDA8-1186-4B98-B24C-97345B41537E}" srcOrd="0" destOrd="0" presId="urn:microsoft.com/office/officeart/2008/layout/HalfCircleOrganizationChart"/>
    <dgm:cxn modelId="{C89DB4A5-8822-4F33-B8B5-2962D0595C81}" type="presOf" srcId="{08A386D5-61F0-4519-B535-FD3994EE4384}" destId="{41FF1791-B893-4F11-A99D-AADEDB8670AE}" srcOrd="1" destOrd="0" presId="urn:microsoft.com/office/officeart/2008/layout/HalfCircleOrganizationChart"/>
    <dgm:cxn modelId="{4253E1BD-F626-4E76-ABB1-DDC542D801B7}" type="presOf" srcId="{79BFDBED-74C2-4BB2-8280-C8DF2BC9B1B8}" destId="{149DBF68-7A6E-4544-8230-46E4F6E0E19E}" srcOrd="0" destOrd="0" presId="urn:microsoft.com/office/officeart/2008/layout/HalfCircleOrganizationChart"/>
    <dgm:cxn modelId="{AB1591C9-9199-451F-BE7E-0C15619A5767}" type="presOf" srcId="{5BCE8C17-75C3-40F6-86D4-F72548704A8F}" destId="{42BE7709-BC5B-4020-BD24-6AE9E2F59366}" srcOrd="0" destOrd="0" presId="urn:microsoft.com/office/officeart/2008/layout/HalfCircleOrganizationChart"/>
    <dgm:cxn modelId="{35D7FAD8-C2B4-462B-ABF0-CF1EFDC875C5}" type="presOf" srcId="{6D7F4B1D-6B32-4BFD-A5DC-959596F79B59}" destId="{304B5AD8-27D4-4384-81A1-B7D86699F7F1}" srcOrd="1" destOrd="0" presId="urn:microsoft.com/office/officeart/2008/layout/HalfCircleOrganizationChart"/>
    <dgm:cxn modelId="{6D4E94D9-8138-4260-946C-9F5633E38E48}" srcId="{08A386D5-61F0-4519-B535-FD3994EE4384}" destId="{2B75A6BF-6A9A-4718-A71E-E6C294D7DED2}" srcOrd="1" destOrd="0" parTransId="{0C0E0291-7A30-4C08-8A84-D49A477DC6DA}" sibTransId="{A00319D4-02B7-454F-BB51-D79E4281DBE4}"/>
    <dgm:cxn modelId="{31A622DB-537F-45CF-AE5C-64ACA01233AB}" type="presOf" srcId="{2B75A6BF-6A9A-4718-A71E-E6C294D7DED2}" destId="{0CC7EF04-94C7-492C-927C-143776DBA287}" srcOrd="0" destOrd="0" presId="urn:microsoft.com/office/officeart/2008/layout/HalfCircleOrganizationChart"/>
    <dgm:cxn modelId="{D166BFA9-4F6B-481F-A774-8829D7309BCE}" type="presParOf" srcId="{348F461F-2836-42A4-9AD3-F42CBAE744B2}" destId="{6186CA87-F526-4256-A204-9D8DF125039C}" srcOrd="0" destOrd="0" presId="urn:microsoft.com/office/officeart/2008/layout/HalfCircleOrganizationChart"/>
    <dgm:cxn modelId="{CDDC67D8-E5B0-4CDC-A5D2-772B3D24E98C}" type="presParOf" srcId="{6186CA87-F526-4256-A204-9D8DF125039C}" destId="{8742E210-EB72-4B0B-857B-79EF0073B307}" srcOrd="0" destOrd="0" presId="urn:microsoft.com/office/officeart/2008/layout/HalfCircleOrganizationChart"/>
    <dgm:cxn modelId="{9DB26CFE-9445-4763-B511-B9281E040ADC}" type="presParOf" srcId="{8742E210-EB72-4B0B-857B-79EF0073B307}" destId="{79E3301E-3812-49DE-B64D-D4508B24D935}" srcOrd="0" destOrd="0" presId="urn:microsoft.com/office/officeart/2008/layout/HalfCircleOrganizationChart"/>
    <dgm:cxn modelId="{C6F90A1D-53E0-4501-8762-413529F7E8CE}" type="presParOf" srcId="{8742E210-EB72-4B0B-857B-79EF0073B307}" destId="{441BE89B-7F4E-48EA-9159-A6A615034C4C}" srcOrd="1" destOrd="0" presId="urn:microsoft.com/office/officeart/2008/layout/HalfCircleOrganizationChart"/>
    <dgm:cxn modelId="{1257D78C-109D-4681-97CB-309F6D3D2955}" type="presParOf" srcId="{8742E210-EB72-4B0B-857B-79EF0073B307}" destId="{511BC73F-BA67-4528-947F-7092FB1BDAF5}" srcOrd="2" destOrd="0" presId="urn:microsoft.com/office/officeart/2008/layout/HalfCircleOrganizationChart"/>
    <dgm:cxn modelId="{0A86EA2E-6D65-421B-8834-BDE0066DE105}" type="presParOf" srcId="{8742E210-EB72-4B0B-857B-79EF0073B307}" destId="{41FF1791-B893-4F11-A99D-AADEDB8670AE}" srcOrd="3" destOrd="0" presId="urn:microsoft.com/office/officeart/2008/layout/HalfCircleOrganizationChart"/>
    <dgm:cxn modelId="{A376D51B-E126-430D-AD0E-68D841F69820}" type="presParOf" srcId="{6186CA87-F526-4256-A204-9D8DF125039C}" destId="{94ED536F-6AF8-4F41-B900-70DA1CC5E5CC}" srcOrd="1" destOrd="0" presId="urn:microsoft.com/office/officeart/2008/layout/HalfCircleOrganizationChart"/>
    <dgm:cxn modelId="{75D683C6-83A7-4E83-91AF-1295EF8D22AF}" type="presParOf" srcId="{94ED536F-6AF8-4F41-B900-70DA1CC5E5CC}" destId="{149DBF68-7A6E-4544-8230-46E4F6E0E19E}" srcOrd="0" destOrd="0" presId="urn:microsoft.com/office/officeart/2008/layout/HalfCircleOrganizationChart"/>
    <dgm:cxn modelId="{8443D83E-A182-44FE-80BB-E24C68388419}" type="presParOf" srcId="{94ED536F-6AF8-4F41-B900-70DA1CC5E5CC}" destId="{AC3D3366-BE07-4A47-8A69-A2BEAE136A93}" srcOrd="1" destOrd="0" presId="urn:microsoft.com/office/officeart/2008/layout/HalfCircleOrganizationChart"/>
    <dgm:cxn modelId="{DDDF9875-1659-4E0F-AAF7-69BA4310CEC3}" type="presParOf" srcId="{AC3D3366-BE07-4A47-8A69-A2BEAE136A93}" destId="{99691B6B-C9C2-488B-9705-D5D770D182C2}" srcOrd="0" destOrd="0" presId="urn:microsoft.com/office/officeart/2008/layout/HalfCircleOrganizationChart"/>
    <dgm:cxn modelId="{5829E079-A424-4E5F-B7F5-A69498265794}" type="presParOf" srcId="{99691B6B-C9C2-488B-9705-D5D770D182C2}" destId="{65AF8B55-8AD5-4D4E-81E8-38F859EFD578}" srcOrd="0" destOrd="0" presId="urn:microsoft.com/office/officeart/2008/layout/HalfCircleOrganizationChart"/>
    <dgm:cxn modelId="{5F6468C6-5E89-45DD-87BB-7BA029207C2C}" type="presParOf" srcId="{99691B6B-C9C2-488B-9705-D5D770D182C2}" destId="{44DA0976-65ED-416B-99AF-52AF452F31D4}" srcOrd="1" destOrd="0" presId="urn:microsoft.com/office/officeart/2008/layout/HalfCircleOrganizationChart"/>
    <dgm:cxn modelId="{701ACD38-0C0C-4607-AE01-50B5471AAF3D}" type="presParOf" srcId="{99691B6B-C9C2-488B-9705-D5D770D182C2}" destId="{32B40133-B729-4D0B-B036-C94924386F29}" srcOrd="2" destOrd="0" presId="urn:microsoft.com/office/officeart/2008/layout/HalfCircleOrganizationChart"/>
    <dgm:cxn modelId="{1CFF18D0-5399-4D42-96EE-D40A184F4CD0}" type="presParOf" srcId="{99691B6B-C9C2-488B-9705-D5D770D182C2}" destId="{304B5AD8-27D4-4384-81A1-B7D86699F7F1}" srcOrd="3" destOrd="0" presId="urn:microsoft.com/office/officeart/2008/layout/HalfCircleOrganizationChart"/>
    <dgm:cxn modelId="{407DCF32-2497-4BB5-AE5B-470FFF3C5D0B}" type="presParOf" srcId="{AC3D3366-BE07-4A47-8A69-A2BEAE136A93}" destId="{402F3EBB-6084-444A-BE0E-0B2D3CEA0B9B}" srcOrd="1" destOrd="0" presId="urn:microsoft.com/office/officeart/2008/layout/HalfCircleOrganizationChart"/>
    <dgm:cxn modelId="{A756B89A-5F1C-427C-B786-CBCEE141A2C1}" type="presParOf" srcId="{AC3D3366-BE07-4A47-8A69-A2BEAE136A93}" destId="{67BBD198-CE42-454D-B2E0-037BCF0BD263}" srcOrd="2" destOrd="0" presId="urn:microsoft.com/office/officeart/2008/layout/HalfCircleOrganizationChart"/>
    <dgm:cxn modelId="{74ED97CC-189E-4767-9AB5-D8EF72EA6BE7}" type="presParOf" srcId="{94ED536F-6AF8-4F41-B900-70DA1CC5E5CC}" destId="{9D4520CE-56CD-4560-9987-D74484194E65}" srcOrd="2" destOrd="0" presId="urn:microsoft.com/office/officeart/2008/layout/HalfCircleOrganizationChart"/>
    <dgm:cxn modelId="{CBCFB18C-ED3C-402D-A663-7F72354BB548}" type="presParOf" srcId="{94ED536F-6AF8-4F41-B900-70DA1CC5E5CC}" destId="{43E013FA-3A95-4180-BD8F-6AEE3E147E4C}" srcOrd="3" destOrd="0" presId="urn:microsoft.com/office/officeart/2008/layout/HalfCircleOrganizationChart"/>
    <dgm:cxn modelId="{368FE7ED-FE92-467F-ABCB-06501DF42D01}" type="presParOf" srcId="{43E013FA-3A95-4180-BD8F-6AEE3E147E4C}" destId="{0664613D-042E-44C0-A15A-29235DF976A7}" srcOrd="0" destOrd="0" presId="urn:microsoft.com/office/officeart/2008/layout/HalfCircleOrganizationChart"/>
    <dgm:cxn modelId="{7BDC2752-0615-4AA4-BFC4-43C34B19AB70}" type="presParOf" srcId="{0664613D-042E-44C0-A15A-29235DF976A7}" destId="{0CC7EF04-94C7-492C-927C-143776DBA287}" srcOrd="0" destOrd="0" presId="urn:microsoft.com/office/officeart/2008/layout/HalfCircleOrganizationChart"/>
    <dgm:cxn modelId="{5BB82F55-261C-4F18-A386-E108FBA2F763}" type="presParOf" srcId="{0664613D-042E-44C0-A15A-29235DF976A7}" destId="{31EF70F2-8C10-4719-8550-8299CDD967EC}" srcOrd="1" destOrd="0" presId="urn:microsoft.com/office/officeart/2008/layout/HalfCircleOrganizationChart"/>
    <dgm:cxn modelId="{91AB700A-3D5D-4FF1-B8E1-FF8CE25EF6D1}" type="presParOf" srcId="{0664613D-042E-44C0-A15A-29235DF976A7}" destId="{39B3A69F-E635-4E94-9CF1-D1A0C9CF963A}" srcOrd="2" destOrd="0" presId="urn:microsoft.com/office/officeart/2008/layout/HalfCircleOrganizationChart"/>
    <dgm:cxn modelId="{C77C14D9-48B0-4239-8F42-AC60771D7DF8}" type="presParOf" srcId="{0664613D-042E-44C0-A15A-29235DF976A7}" destId="{13D5C4FD-5DA8-412A-8D61-7282478AD40D}" srcOrd="3" destOrd="0" presId="urn:microsoft.com/office/officeart/2008/layout/HalfCircleOrganizationChart"/>
    <dgm:cxn modelId="{244EAD77-13BF-466B-BCF1-83333DFE5A07}" type="presParOf" srcId="{43E013FA-3A95-4180-BD8F-6AEE3E147E4C}" destId="{3888942E-3B4B-4D76-B8C0-D49251AF190D}" srcOrd="1" destOrd="0" presId="urn:microsoft.com/office/officeart/2008/layout/HalfCircleOrganizationChart"/>
    <dgm:cxn modelId="{6748E9A4-EACA-4F5F-9B37-236FAFD84729}" type="presParOf" srcId="{43E013FA-3A95-4180-BD8F-6AEE3E147E4C}" destId="{5811697E-C3DB-44FE-934A-B17B38819E3C}" srcOrd="2" destOrd="0" presId="urn:microsoft.com/office/officeart/2008/layout/HalfCircleOrganizationChart"/>
    <dgm:cxn modelId="{3132BA4F-9570-4980-B337-0EFAED553593}" type="presParOf" srcId="{94ED536F-6AF8-4F41-B900-70DA1CC5E5CC}" destId="{1F9ECDA8-1186-4B98-B24C-97345B41537E}" srcOrd="4" destOrd="0" presId="urn:microsoft.com/office/officeart/2008/layout/HalfCircleOrganizationChart"/>
    <dgm:cxn modelId="{0CE31A25-7E61-4F7A-BCD0-17A0454CAE91}" type="presParOf" srcId="{94ED536F-6AF8-4F41-B900-70DA1CC5E5CC}" destId="{8A739402-283F-412F-8C64-2CF0CD3B4912}" srcOrd="5" destOrd="0" presId="urn:microsoft.com/office/officeart/2008/layout/HalfCircleOrganizationChart"/>
    <dgm:cxn modelId="{2FAFA339-DB46-43DC-8B85-E15255A4D9C8}" type="presParOf" srcId="{8A739402-283F-412F-8C64-2CF0CD3B4912}" destId="{F5E12810-4374-414D-B638-63393FC62BDF}" srcOrd="0" destOrd="0" presId="urn:microsoft.com/office/officeart/2008/layout/HalfCircleOrganizationChart"/>
    <dgm:cxn modelId="{97DA2AF8-515E-4233-B8ED-479D319A8838}" type="presParOf" srcId="{F5E12810-4374-414D-B638-63393FC62BDF}" destId="{42BE7709-BC5B-4020-BD24-6AE9E2F59366}" srcOrd="0" destOrd="0" presId="urn:microsoft.com/office/officeart/2008/layout/HalfCircleOrganizationChart"/>
    <dgm:cxn modelId="{F86D55FF-2EE3-4717-9400-C9751FDB074B}" type="presParOf" srcId="{F5E12810-4374-414D-B638-63393FC62BDF}" destId="{BC1C4AF2-EDCC-4B92-A1E0-03F870CE3139}" srcOrd="1" destOrd="0" presId="urn:microsoft.com/office/officeart/2008/layout/HalfCircleOrganizationChart"/>
    <dgm:cxn modelId="{8B757129-DF69-43DC-8A36-33C97581E3DF}" type="presParOf" srcId="{F5E12810-4374-414D-B638-63393FC62BDF}" destId="{CB9238BE-EE03-43E1-A235-55E0C44A4926}" srcOrd="2" destOrd="0" presId="urn:microsoft.com/office/officeart/2008/layout/HalfCircleOrganizationChart"/>
    <dgm:cxn modelId="{D4D0DB3F-3C6B-4173-B742-007C39E0477A}" type="presParOf" srcId="{F5E12810-4374-414D-B638-63393FC62BDF}" destId="{5BD417A8-A06E-46CC-A5A9-D1EA8ACD264A}" srcOrd="3" destOrd="0" presId="urn:microsoft.com/office/officeart/2008/layout/HalfCircleOrganizationChart"/>
    <dgm:cxn modelId="{D7D7704D-2776-4599-B67D-4CAF23DB5DC5}" type="presParOf" srcId="{8A739402-283F-412F-8C64-2CF0CD3B4912}" destId="{79DAE4B7-BC7C-47D3-9416-A341C405ED72}" srcOrd="1" destOrd="0" presId="urn:microsoft.com/office/officeart/2008/layout/HalfCircleOrganizationChart"/>
    <dgm:cxn modelId="{E334BE0B-973B-444A-BFCC-401AF7BFBB28}" type="presParOf" srcId="{8A739402-283F-412F-8C64-2CF0CD3B4912}" destId="{5AFCBED2-CF81-47BF-9BC5-F849305153BF}" srcOrd="2" destOrd="0" presId="urn:microsoft.com/office/officeart/2008/layout/HalfCircleOrganizationChart"/>
    <dgm:cxn modelId="{5B2316B6-2674-4F59-9F48-EA3A3FD5F136}" type="presParOf" srcId="{6186CA87-F526-4256-A204-9D8DF125039C}" destId="{499089F7-A2D1-47C9-BDD8-6B15225CFD0A}"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66DCB-5A2D-46D6-9181-488D1DC4D4A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1432B7AB-19DC-43A5-8C5D-F80A30C92D0C}">
      <dgm:prSet phldrT="[Text]" custT="1"/>
      <dgm:spPr/>
      <dgm:t>
        <a:bodyPr/>
        <a:lstStyle/>
        <a:p>
          <a:r>
            <a:rPr lang="en-US" sz="1400" b="1" dirty="0">
              <a:solidFill>
                <a:schemeClr val="bg2">
                  <a:lumMod val="50000"/>
                </a:schemeClr>
              </a:solidFill>
            </a:rPr>
            <a:t>NSPM Regulatory Perspective</a:t>
          </a:r>
        </a:p>
      </dgm:t>
    </dgm:pt>
    <dgm:pt modelId="{75E394EB-4C4A-4AA4-A8E7-1BE9502C753C}" type="parTrans" cxnId="{B814448A-8C57-4F37-B075-38CCA950CE5C}">
      <dgm:prSet/>
      <dgm:spPr/>
      <dgm:t>
        <a:bodyPr/>
        <a:lstStyle/>
        <a:p>
          <a:endParaRPr lang="en-US">
            <a:solidFill>
              <a:schemeClr val="bg2">
                <a:lumMod val="50000"/>
              </a:schemeClr>
            </a:solidFill>
          </a:endParaRPr>
        </a:p>
      </dgm:t>
    </dgm:pt>
    <dgm:pt modelId="{5C1AE73C-F028-4361-9A5A-A159177A0052}" type="sibTrans" cxnId="{B814448A-8C57-4F37-B075-38CCA950CE5C}">
      <dgm:prSet/>
      <dgm:spPr/>
      <dgm:t>
        <a:bodyPr/>
        <a:lstStyle/>
        <a:p>
          <a:endParaRPr lang="en-US">
            <a:solidFill>
              <a:schemeClr val="bg2">
                <a:lumMod val="50000"/>
              </a:schemeClr>
            </a:solidFill>
          </a:endParaRPr>
        </a:p>
      </dgm:t>
    </dgm:pt>
    <dgm:pt modelId="{5E29EC55-FEFD-4A7E-AAC8-02E396C10784}" type="pres">
      <dgm:prSet presAssocID="{8DB66DCB-5A2D-46D6-9181-488D1DC4D4AA}" presName="Name0" presStyleCnt="0">
        <dgm:presLayoutVars>
          <dgm:orgChart val="1"/>
          <dgm:chPref val="1"/>
          <dgm:dir/>
          <dgm:animOne val="branch"/>
          <dgm:animLvl val="lvl"/>
          <dgm:resizeHandles/>
        </dgm:presLayoutVars>
      </dgm:prSet>
      <dgm:spPr/>
    </dgm:pt>
    <dgm:pt modelId="{A831D018-4FAD-48C7-9F0E-C10A4D5C17F5}" type="pres">
      <dgm:prSet presAssocID="{1432B7AB-19DC-43A5-8C5D-F80A30C92D0C}" presName="hierRoot1" presStyleCnt="0">
        <dgm:presLayoutVars>
          <dgm:hierBranch val="init"/>
        </dgm:presLayoutVars>
      </dgm:prSet>
      <dgm:spPr/>
    </dgm:pt>
    <dgm:pt modelId="{41748049-5358-4282-9691-3E27A47097D8}" type="pres">
      <dgm:prSet presAssocID="{1432B7AB-19DC-43A5-8C5D-F80A30C92D0C}" presName="rootComposite1" presStyleCnt="0"/>
      <dgm:spPr/>
    </dgm:pt>
    <dgm:pt modelId="{8389E96B-EB7C-466B-880F-AC0319C5462D}" type="pres">
      <dgm:prSet presAssocID="{1432B7AB-19DC-43A5-8C5D-F80A30C92D0C}" presName="rootText1" presStyleLbl="alignAcc1" presStyleIdx="0" presStyleCnt="0">
        <dgm:presLayoutVars>
          <dgm:chPref val="3"/>
        </dgm:presLayoutVars>
      </dgm:prSet>
      <dgm:spPr/>
    </dgm:pt>
    <dgm:pt modelId="{63F9D8CF-F93D-4616-83D0-A5D76AB81B99}" type="pres">
      <dgm:prSet presAssocID="{1432B7AB-19DC-43A5-8C5D-F80A30C92D0C}" presName="topArc1" presStyleLbl="parChTrans1D1" presStyleIdx="0" presStyleCnt="2"/>
      <dgm:spPr/>
    </dgm:pt>
    <dgm:pt modelId="{EAAE6FD6-8E3A-42F6-892D-A7B4A7D03020}" type="pres">
      <dgm:prSet presAssocID="{1432B7AB-19DC-43A5-8C5D-F80A30C92D0C}" presName="bottomArc1" presStyleLbl="parChTrans1D1" presStyleIdx="1" presStyleCnt="2"/>
      <dgm:spPr/>
    </dgm:pt>
    <dgm:pt modelId="{1D813935-7A8F-4693-8CD0-DB7FA2C06685}" type="pres">
      <dgm:prSet presAssocID="{1432B7AB-19DC-43A5-8C5D-F80A30C92D0C}" presName="topConnNode1" presStyleLbl="node1" presStyleIdx="0" presStyleCnt="0"/>
      <dgm:spPr/>
    </dgm:pt>
    <dgm:pt modelId="{2DA40E27-E409-43FA-A029-34368BD7E749}" type="pres">
      <dgm:prSet presAssocID="{1432B7AB-19DC-43A5-8C5D-F80A30C92D0C}" presName="hierChild2" presStyleCnt="0"/>
      <dgm:spPr/>
    </dgm:pt>
    <dgm:pt modelId="{7DF211F1-9B51-46F5-9B33-62A7BD78701F}" type="pres">
      <dgm:prSet presAssocID="{1432B7AB-19DC-43A5-8C5D-F80A30C92D0C}" presName="hierChild3" presStyleCnt="0"/>
      <dgm:spPr/>
    </dgm:pt>
  </dgm:ptLst>
  <dgm:cxnLst>
    <dgm:cxn modelId="{8B604F13-2D12-4A38-9F08-2E5C8A202F8B}" type="presOf" srcId="{1432B7AB-19DC-43A5-8C5D-F80A30C92D0C}" destId="{8389E96B-EB7C-466B-880F-AC0319C5462D}" srcOrd="0" destOrd="0" presId="urn:microsoft.com/office/officeart/2008/layout/HalfCircleOrganizationChart"/>
    <dgm:cxn modelId="{B2453061-DACD-4B62-B67E-1486981B6836}" type="presOf" srcId="{1432B7AB-19DC-43A5-8C5D-F80A30C92D0C}" destId="{1D813935-7A8F-4693-8CD0-DB7FA2C06685}" srcOrd="1" destOrd="0" presId="urn:microsoft.com/office/officeart/2008/layout/HalfCircleOrganizationChart"/>
    <dgm:cxn modelId="{B814448A-8C57-4F37-B075-38CCA950CE5C}" srcId="{8DB66DCB-5A2D-46D6-9181-488D1DC4D4AA}" destId="{1432B7AB-19DC-43A5-8C5D-F80A30C92D0C}" srcOrd="0" destOrd="0" parTransId="{75E394EB-4C4A-4AA4-A8E7-1BE9502C753C}" sibTransId="{5C1AE73C-F028-4361-9A5A-A159177A0052}"/>
    <dgm:cxn modelId="{998A9097-1C48-4132-9A86-8DAD0C46005E}" type="presOf" srcId="{8DB66DCB-5A2D-46D6-9181-488D1DC4D4AA}" destId="{5E29EC55-FEFD-4A7E-AAC8-02E396C10784}" srcOrd="0" destOrd="0" presId="urn:microsoft.com/office/officeart/2008/layout/HalfCircleOrganizationChart"/>
    <dgm:cxn modelId="{5A3ADD52-4D1D-42D3-A71A-F84EA9E00858}" type="presParOf" srcId="{5E29EC55-FEFD-4A7E-AAC8-02E396C10784}" destId="{A831D018-4FAD-48C7-9F0E-C10A4D5C17F5}" srcOrd="0" destOrd="0" presId="urn:microsoft.com/office/officeart/2008/layout/HalfCircleOrganizationChart"/>
    <dgm:cxn modelId="{95CC7D9B-1036-4DB3-B34C-A6A447ECCD92}" type="presParOf" srcId="{A831D018-4FAD-48C7-9F0E-C10A4D5C17F5}" destId="{41748049-5358-4282-9691-3E27A47097D8}" srcOrd="0" destOrd="0" presId="urn:microsoft.com/office/officeart/2008/layout/HalfCircleOrganizationChart"/>
    <dgm:cxn modelId="{BC4C7AF9-D811-4BD7-A22C-4E1D43FA822F}" type="presParOf" srcId="{41748049-5358-4282-9691-3E27A47097D8}" destId="{8389E96B-EB7C-466B-880F-AC0319C5462D}" srcOrd="0" destOrd="0" presId="urn:microsoft.com/office/officeart/2008/layout/HalfCircleOrganizationChart"/>
    <dgm:cxn modelId="{7C983B2B-8978-4756-8131-8F8A46332F31}" type="presParOf" srcId="{41748049-5358-4282-9691-3E27A47097D8}" destId="{63F9D8CF-F93D-4616-83D0-A5D76AB81B99}" srcOrd="1" destOrd="0" presId="urn:microsoft.com/office/officeart/2008/layout/HalfCircleOrganizationChart"/>
    <dgm:cxn modelId="{3C87DCA5-2ACB-4FAA-8D48-60ADD2A8DA7F}" type="presParOf" srcId="{41748049-5358-4282-9691-3E27A47097D8}" destId="{EAAE6FD6-8E3A-42F6-892D-A7B4A7D03020}" srcOrd="2" destOrd="0" presId="urn:microsoft.com/office/officeart/2008/layout/HalfCircleOrganizationChart"/>
    <dgm:cxn modelId="{EB60D430-67B3-4FC2-BC10-2AD4AC6986D0}" type="presParOf" srcId="{41748049-5358-4282-9691-3E27A47097D8}" destId="{1D813935-7A8F-4693-8CD0-DB7FA2C06685}" srcOrd="3" destOrd="0" presId="urn:microsoft.com/office/officeart/2008/layout/HalfCircleOrganizationChart"/>
    <dgm:cxn modelId="{92E500C1-D50D-4CC9-A676-7EEB1D45A3C3}" type="presParOf" srcId="{A831D018-4FAD-48C7-9F0E-C10A4D5C17F5}" destId="{2DA40E27-E409-43FA-A029-34368BD7E749}" srcOrd="1" destOrd="0" presId="urn:microsoft.com/office/officeart/2008/layout/HalfCircleOrganizationChart"/>
    <dgm:cxn modelId="{0DB798BE-3F2B-4A85-866C-868DC18ACCFE}" type="presParOf" srcId="{A831D018-4FAD-48C7-9F0E-C10A4D5C17F5}" destId="{7DF211F1-9B51-46F5-9B33-62A7BD78701F}" srcOrd="2" destOrd="0" presId="urn:microsoft.com/office/officeart/2008/layout/HalfCircle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0B9EFD-410C-4CAE-A66D-255CC6EC54DE}" type="doc">
      <dgm:prSet loTypeId="urn:microsoft.com/office/officeart/2005/8/layout/hProcess9" loCatId="process" qsTypeId="urn:microsoft.com/office/officeart/2005/8/quickstyle/simple1" qsCatId="simple" csTypeId="urn:microsoft.com/office/officeart/2005/8/colors/accent1_2" csCatId="accent1" phldr="1"/>
      <dgm:spPr/>
    </dgm:pt>
    <dgm:pt modelId="{52731223-783D-45AA-9F26-7E4E66AF882E}">
      <dgm:prSet phldrT="[Text]"/>
      <dgm:spPr/>
      <dgm:t>
        <a:bodyPr/>
        <a:lstStyle/>
        <a:p>
          <a:r>
            <a:rPr lang="en-US" dirty="0"/>
            <a:t>Universal Principles</a:t>
          </a:r>
        </a:p>
      </dgm:t>
    </dgm:pt>
    <dgm:pt modelId="{8996B36B-0E7C-423E-833E-D7AA155BF12C}" type="parTrans" cxnId="{B910CF9B-0E7A-4F97-97B7-F445C14447F4}">
      <dgm:prSet/>
      <dgm:spPr/>
      <dgm:t>
        <a:bodyPr/>
        <a:lstStyle/>
        <a:p>
          <a:endParaRPr lang="en-US"/>
        </a:p>
      </dgm:t>
    </dgm:pt>
    <dgm:pt modelId="{85F5E57D-EE67-4876-83FF-530614058487}" type="sibTrans" cxnId="{B910CF9B-0E7A-4F97-97B7-F445C14447F4}">
      <dgm:prSet/>
      <dgm:spPr/>
      <dgm:t>
        <a:bodyPr/>
        <a:lstStyle/>
        <a:p>
          <a:endParaRPr lang="en-US"/>
        </a:p>
      </dgm:t>
    </dgm:pt>
    <dgm:pt modelId="{B2288438-4315-4A1A-B37A-61416A83ECEE}">
      <dgm:prSet phldrT="[Text]"/>
      <dgm:spPr/>
      <dgm:t>
        <a:bodyPr/>
        <a:lstStyle/>
        <a:p>
          <a:r>
            <a:rPr lang="en-US" dirty="0"/>
            <a:t>Resource Value Framework</a:t>
          </a:r>
        </a:p>
      </dgm:t>
    </dgm:pt>
    <dgm:pt modelId="{0BEE8B7C-E17B-4B53-B07C-2A9BBC104224}" type="parTrans" cxnId="{7B8F9F0E-1215-4BE9-AD35-5CD49DC8C02A}">
      <dgm:prSet/>
      <dgm:spPr/>
      <dgm:t>
        <a:bodyPr/>
        <a:lstStyle/>
        <a:p>
          <a:endParaRPr lang="en-US"/>
        </a:p>
      </dgm:t>
    </dgm:pt>
    <dgm:pt modelId="{9B8AD975-95B7-4805-9168-1DF4B53C2E1C}" type="sibTrans" cxnId="{7B8F9F0E-1215-4BE9-AD35-5CD49DC8C02A}">
      <dgm:prSet/>
      <dgm:spPr/>
      <dgm:t>
        <a:bodyPr/>
        <a:lstStyle/>
        <a:p>
          <a:endParaRPr lang="en-US"/>
        </a:p>
      </dgm:t>
    </dgm:pt>
    <dgm:pt modelId="{1F57C1C9-7D99-4F1A-A20F-A7205A18C967}">
      <dgm:prSet phldrT="[Text]"/>
      <dgm:spPr/>
      <dgm:t>
        <a:bodyPr/>
        <a:lstStyle/>
        <a:p>
          <a:r>
            <a:rPr lang="en-US" dirty="0"/>
            <a:t>Primary Test:</a:t>
          </a:r>
          <a:br>
            <a:rPr lang="en-US" dirty="0"/>
          </a:br>
          <a:r>
            <a:rPr lang="en-US" dirty="0"/>
            <a:t>Resource Value Test (RVT)</a:t>
          </a:r>
        </a:p>
      </dgm:t>
    </dgm:pt>
    <dgm:pt modelId="{65833836-F557-4934-962D-46E5013CAA81}" type="parTrans" cxnId="{E23AE2C5-1E65-420B-9C91-1527F514DA38}">
      <dgm:prSet/>
      <dgm:spPr/>
      <dgm:t>
        <a:bodyPr/>
        <a:lstStyle/>
        <a:p>
          <a:endParaRPr lang="en-US"/>
        </a:p>
      </dgm:t>
    </dgm:pt>
    <dgm:pt modelId="{88FDBD7F-DC04-440D-B029-29256EA4AD95}" type="sibTrans" cxnId="{E23AE2C5-1E65-420B-9C91-1527F514DA38}">
      <dgm:prSet/>
      <dgm:spPr/>
      <dgm:t>
        <a:bodyPr/>
        <a:lstStyle/>
        <a:p>
          <a:endParaRPr lang="en-US"/>
        </a:p>
      </dgm:t>
    </dgm:pt>
    <dgm:pt modelId="{200EE134-AB7D-4717-996F-DC0CB2CF04CA}" type="pres">
      <dgm:prSet presAssocID="{440B9EFD-410C-4CAE-A66D-255CC6EC54DE}" presName="CompostProcess" presStyleCnt="0">
        <dgm:presLayoutVars>
          <dgm:dir/>
          <dgm:resizeHandles val="exact"/>
        </dgm:presLayoutVars>
      </dgm:prSet>
      <dgm:spPr/>
    </dgm:pt>
    <dgm:pt modelId="{E0ECD3E1-9351-40FB-B93A-EC22A5F49B04}" type="pres">
      <dgm:prSet presAssocID="{440B9EFD-410C-4CAE-A66D-255CC6EC54DE}" presName="arrow" presStyleLbl="bgShp" presStyleIdx="0" presStyleCnt="1"/>
      <dgm:spPr/>
    </dgm:pt>
    <dgm:pt modelId="{6BFE9888-1B61-4BDA-A843-32695FCC1B19}" type="pres">
      <dgm:prSet presAssocID="{440B9EFD-410C-4CAE-A66D-255CC6EC54DE}" presName="linearProcess" presStyleCnt="0"/>
      <dgm:spPr/>
    </dgm:pt>
    <dgm:pt modelId="{66827671-53A7-49BB-9155-EBA6D8FD882D}" type="pres">
      <dgm:prSet presAssocID="{52731223-783D-45AA-9F26-7E4E66AF882E}" presName="textNode" presStyleLbl="node1" presStyleIdx="0" presStyleCnt="3">
        <dgm:presLayoutVars>
          <dgm:bulletEnabled val="1"/>
        </dgm:presLayoutVars>
      </dgm:prSet>
      <dgm:spPr/>
    </dgm:pt>
    <dgm:pt modelId="{FDE29C05-E458-4301-96EB-CF5EC16AC291}" type="pres">
      <dgm:prSet presAssocID="{85F5E57D-EE67-4876-83FF-530614058487}" presName="sibTrans" presStyleCnt="0"/>
      <dgm:spPr/>
    </dgm:pt>
    <dgm:pt modelId="{5F1C2A1B-5D3C-4594-8C6D-EBBF09115D63}" type="pres">
      <dgm:prSet presAssocID="{B2288438-4315-4A1A-B37A-61416A83ECEE}" presName="textNode" presStyleLbl="node1" presStyleIdx="1" presStyleCnt="3">
        <dgm:presLayoutVars>
          <dgm:bulletEnabled val="1"/>
        </dgm:presLayoutVars>
      </dgm:prSet>
      <dgm:spPr/>
    </dgm:pt>
    <dgm:pt modelId="{36270B8D-D6C5-425C-A0FD-ABE1EBB0F0B6}" type="pres">
      <dgm:prSet presAssocID="{9B8AD975-95B7-4805-9168-1DF4B53C2E1C}" presName="sibTrans" presStyleCnt="0"/>
      <dgm:spPr/>
    </dgm:pt>
    <dgm:pt modelId="{6FFA023A-B0AB-4E57-999F-E852255B4E3B}" type="pres">
      <dgm:prSet presAssocID="{1F57C1C9-7D99-4F1A-A20F-A7205A18C967}" presName="textNode" presStyleLbl="node1" presStyleIdx="2" presStyleCnt="3">
        <dgm:presLayoutVars>
          <dgm:bulletEnabled val="1"/>
        </dgm:presLayoutVars>
      </dgm:prSet>
      <dgm:spPr/>
    </dgm:pt>
  </dgm:ptLst>
  <dgm:cxnLst>
    <dgm:cxn modelId="{7B8F9F0E-1215-4BE9-AD35-5CD49DC8C02A}" srcId="{440B9EFD-410C-4CAE-A66D-255CC6EC54DE}" destId="{B2288438-4315-4A1A-B37A-61416A83ECEE}" srcOrd="1" destOrd="0" parTransId="{0BEE8B7C-E17B-4B53-B07C-2A9BBC104224}" sibTransId="{9B8AD975-95B7-4805-9168-1DF4B53C2E1C}"/>
    <dgm:cxn modelId="{1F928861-D568-4495-B7DB-01870C972AF9}" type="presOf" srcId="{440B9EFD-410C-4CAE-A66D-255CC6EC54DE}" destId="{200EE134-AB7D-4717-996F-DC0CB2CF04CA}" srcOrd="0" destOrd="0" presId="urn:microsoft.com/office/officeart/2005/8/layout/hProcess9"/>
    <dgm:cxn modelId="{274CD090-BA1A-4B99-A94F-42DBA2BB550D}" type="presOf" srcId="{B2288438-4315-4A1A-B37A-61416A83ECEE}" destId="{5F1C2A1B-5D3C-4594-8C6D-EBBF09115D63}" srcOrd="0" destOrd="0" presId="urn:microsoft.com/office/officeart/2005/8/layout/hProcess9"/>
    <dgm:cxn modelId="{6AF7B899-63E1-4199-86D0-8CE6FD9919AE}" type="presOf" srcId="{1F57C1C9-7D99-4F1A-A20F-A7205A18C967}" destId="{6FFA023A-B0AB-4E57-999F-E852255B4E3B}" srcOrd="0" destOrd="0" presId="urn:microsoft.com/office/officeart/2005/8/layout/hProcess9"/>
    <dgm:cxn modelId="{C76F239A-01A9-42B3-8DBB-78FD37C8357D}" type="presOf" srcId="{52731223-783D-45AA-9F26-7E4E66AF882E}" destId="{66827671-53A7-49BB-9155-EBA6D8FD882D}" srcOrd="0" destOrd="0" presId="urn:microsoft.com/office/officeart/2005/8/layout/hProcess9"/>
    <dgm:cxn modelId="{B910CF9B-0E7A-4F97-97B7-F445C14447F4}" srcId="{440B9EFD-410C-4CAE-A66D-255CC6EC54DE}" destId="{52731223-783D-45AA-9F26-7E4E66AF882E}" srcOrd="0" destOrd="0" parTransId="{8996B36B-0E7C-423E-833E-D7AA155BF12C}" sibTransId="{85F5E57D-EE67-4876-83FF-530614058487}"/>
    <dgm:cxn modelId="{E23AE2C5-1E65-420B-9C91-1527F514DA38}" srcId="{440B9EFD-410C-4CAE-A66D-255CC6EC54DE}" destId="{1F57C1C9-7D99-4F1A-A20F-A7205A18C967}" srcOrd="2" destOrd="0" parTransId="{65833836-F557-4934-962D-46E5013CAA81}" sibTransId="{88FDBD7F-DC04-440D-B029-29256EA4AD95}"/>
    <dgm:cxn modelId="{8702E2EF-DCA5-4218-AAD2-C53E8852B9EB}" type="presParOf" srcId="{200EE134-AB7D-4717-996F-DC0CB2CF04CA}" destId="{E0ECD3E1-9351-40FB-B93A-EC22A5F49B04}" srcOrd="0" destOrd="0" presId="urn:microsoft.com/office/officeart/2005/8/layout/hProcess9"/>
    <dgm:cxn modelId="{BAD51510-783F-4217-9A3B-68E10B1DF2F2}" type="presParOf" srcId="{200EE134-AB7D-4717-996F-DC0CB2CF04CA}" destId="{6BFE9888-1B61-4BDA-A843-32695FCC1B19}" srcOrd="1" destOrd="0" presId="urn:microsoft.com/office/officeart/2005/8/layout/hProcess9"/>
    <dgm:cxn modelId="{5C2F34CB-11FA-4BBA-ABC6-F2921A8EB5CA}" type="presParOf" srcId="{6BFE9888-1B61-4BDA-A843-32695FCC1B19}" destId="{66827671-53A7-49BB-9155-EBA6D8FD882D}" srcOrd="0" destOrd="0" presId="urn:microsoft.com/office/officeart/2005/8/layout/hProcess9"/>
    <dgm:cxn modelId="{B243C7CD-21C4-49CE-93D0-920727FABCB6}" type="presParOf" srcId="{6BFE9888-1B61-4BDA-A843-32695FCC1B19}" destId="{FDE29C05-E458-4301-96EB-CF5EC16AC291}" srcOrd="1" destOrd="0" presId="urn:microsoft.com/office/officeart/2005/8/layout/hProcess9"/>
    <dgm:cxn modelId="{F6798FD9-AA08-49A4-88DD-1C64748B2B35}" type="presParOf" srcId="{6BFE9888-1B61-4BDA-A843-32695FCC1B19}" destId="{5F1C2A1B-5D3C-4594-8C6D-EBBF09115D63}" srcOrd="2" destOrd="0" presId="urn:microsoft.com/office/officeart/2005/8/layout/hProcess9"/>
    <dgm:cxn modelId="{85A151CB-55EF-4F40-9A64-3510D52FD447}" type="presParOf" srcId="{6BFE9888-1B61-4BDA-A843-32695FCC1B19}" destId="{36270B8D-D6C5-425C-A0FD-ABE1EBB0F0B6}" srcOrd="3" destOrd="0" presId="urn:microsoft.com/office/officeart/2005/8/layout/hProcess9"/>
    <dgm:cxn modelId="{A9A56338-6D37-41D5-B79C-202EA751A527}" type="presParOf" srcId="{6BFE9888-1B61-4BDA-A843-32695FCC1B19}" destId="{6FFA023A-B0AB-4E57-999F-E852255B4E3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1240AF-481C-4D06-93C4-7582C1087E2D}"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en-US"/>
        </a:p>
      </dgm:t>
    </dgm:pt>
    <dgm:pt modelId="{44B8D57C-E9FF-4F0D-95E4-008850B3574A}">
      <dgm:prSet phldrT="[Text]" custT="1"/>
      <dgm:spPr/>
      <dgm:t>
        <a:bodyPr/>
        <a:lstStyle/>
        <a:p>
          <a:r>
            <a:rPr lang="en-US" sz="2200" dirty="0"/>
            <a:t>Build visibility and basic understanding</a:t>
          </a:r>
        </a:p>
      </dgm:t>
    </dgm:pt>
    <dgm:pt modelId="{DDDDD30C-AA5A-4A16-B4FA-0DE9F1B7F1E4}" type="parTrans" cxnId="{1554C49C-51E6-4968-9B04-CF87694CF529}">
      <dgm:prSet/>
      <dgm:spPr/>
      <dgm:t>
        <a:bodyPr/>
        <a:lstStyle/>
        <a:p>
          <a:endParaRPr lang="en-US" sz="2200"/>
        </a:p>
      </dgm:t>
    </dgm:pt>
    <dgm:pt modelId="{B9BC27DB-D261-4A87-BF64-72E2AA4F2670}" type="sibTrans" cxnId="{1554C49C-51E6-4968-9B04-CF87694CF529}">
      <dgm:prSet/>
      <dgm:spPr/>
      <dgm:t>
        <a:bodyPr/>
        <a:lstStyle/>
        <a:p>
          <a:endParaRPr lang="en-US" sz="2200"/>
        </a:p>
      </dgm:t>
    </dgm:pt>
    <dgm:pt modelId="{D7144CF5-9B70-44C8-A0FE-0771E246871E}">
      <dgm:prSet phldrT="[Text]" custT="1"/>
      <dgm:spPr>
        <a:solidFill>
          <a:schemeClr val="accent3">
            <a:lumMod val="75000"/>
          </a:schemeClr>
        </a:solidFill>
      </dgm:spPr>
      <dgm:t>
        <a:bodyPr/>
        <a:lstStyle/>
        <a:p>
          <a:r>
            <a:rPr lang="en-US" sz="2200" dirty="0"/>
            <a:t>Develop supporting materials and resources </a:t>
          </a:r>
        </a:p>
      </dgm:t>
    </dgm:pt>
    <dgm:pt modelId="{FC2695F2-969B-45D2-ADC2-A55016687857}" type="parTrans" cxnId="{B83D795A-5F68-480C-AC73-FB18530D2260}">
      <dgm:prSet/>
      <dgm:spPr/>
      <dgm:t>
        <a:bodyPr/>
        <a:lstStyle/>
        <a:p>
          <a:endParaRPr lang="en-US" sz="2200"/>
        </a:p>
      </dgm:t>
    </dgm:pt>
    <dgm:pt modelId="{A5F28D64-A1F2-4FED-ACAA-3AAB72B4CFFC}" type="sibTrans" cxnId="{B83D795A-5F68-480C-AC73-FB18530D2260}">
      <dgm:prSet/>
      <dgm:spPr/>
      <dgm:t>
        <a:bodyPr/>
        <a:lstStyle/>
        <a:p>
          <a:endParaRPr lang="en-US" sz="2200"/>
        </a:p>
      </dgm:t>
    </dgm:pt>
    <dgm:pt modelId="{04B96FD0-CAD9-4C14-A35D-A52068CBC77E}">
      <dgm:prSet phldrT="[Text]" custT="1"/>
      <dgm:spPr/>
      <dgm:t>
        <a:bodyPr/>
        <a:lstStyle/>
        <a:p>
          <a:r>
            <a:rPr lang="en-US" sz="2200" dirty="0"/>
            <a:t>Conduct state outreach</a:t>
          </a:r>
        </a:p>
      </dgm:t>
    </dgm:pt>
    <dgm:pt modelId="{EDFEBC5B-1AD3-4E85-BE4D-7E6D5D67996D}" type="parTrans" cxnId="{9015461E-013D-4690-B5EC-8ECF773FB28D}">
      <dgm:prSet/>
      <dgm:spPr/>
      <dgm:t>
        <a:bodyPr/>
        <a:lstStyle/>
        <a:p>
          <a:endParaRPr lang="en-US" sz="2200"/>
        </a:p>
      </dgm:t>
    </dgm:pt>
    <dgm:pt modelId="{ACA39ED9-2D37-44D9-9B7F-3F2A09B49AFA}" type="sibTrans" cxnId="{9015461E-013D-4690-B5EC-8ECF773FB28D}">
      <dgm:prSet/>
      <dgm:spPr/>
      <dgm:t>
        <a:bodyPr/>
        <a:lstStyle/>
        <a:p>
          <a:endParaRPr lang="en-US" sz="2200"/>
        </a:p>
      </dgm:t>
    </dgm:pt>
    <dgm:pt modelId="{C4D7DAF5-EFE2-4BB6-95B3-85C4437D5766}">
      <dgm:prSet phldrT="[Text]" custT="1"/>
      <dgm:spPr/>
      <dgm:t>
        <a:bodyPr/>
        <a:lstStyle/>
        <a:p>
          <a:r>
            <a:rPr lang="en-US" sz="2200" dirty="0"/>
            <a:t>Provide technical assistance</a:t>
          </a:r>
        </a:p>
      </dgm:t>
    </dgm:pt>
    <dgm:pt modelId="{367F466D-5FAC-4F4E-AB6D-0851EC43CBE3}" type="parTrans" cxnId="{90227F9D-3F21-4D17-969C-6FCCB7CACA44}">
      <dgm:prSet/>
      <dgm:spPr/>
      <dgm:t>
        <a:bodyPr/>
        <a:lstStyle/>
        <a:p>
          <a:endParaRPr lang="en-US" sz="2200"/>
        </a:p>
      </dgm:t>
    </dgm:pt>
    <dgm:pt modelId="{A76A951E-937E-4E65-BE4C-E66E49001E77}" type="sibTrans" cxnId="{90227F9D-3F21-4D17-969C-6FCCB7CACA44}">
      <dgm:prSet/>
      <dgm:spPr/>
      <dgm:t>
        <a:bodyPr/>
        <a:lstStyle/>
        <a:p>
          <a:endParaRPr lang="en-US" sz="2200"/>
        </a:p>
      </dgm:t>
    </dgm:pt>
    <dgm:pt modelId="{C65A5960-EE43-4279-9BE4-2DE0B16AB50A}" type="pres">
      <dgm:prSet presAssocID="{331240AF-481C-4D06-93C4-7582C1087E2D}" presName="Name0" presStyleCnt="0">
        <dgm:presLayoutVars>
          <dgm:dir/>
          <dgm:resizeHandles val="exact"/>
        </dgm:presLayoutVars>
      </dgm:prSet>
      <dgm:spPr/>
    </dgm:pt>
    <dgm:pt modelId="{76AC2731-D773-4AA0-B636-D230843A04E9}" type="pres">
      <dgm:prSet presAssocID="{331240AF-481C-4D06-93C4-7582C1087E2D}" presName="cycle" presStyleCnt="0"/>
      <dgm:spPr/>
    </dgm:pt>
    <dgm:pt modelId="{625DC7C8-B705-4ED3-9A24-562B66FF26BA}" type="pres">
      <dgm:prSet presAssocID="{44B8D57C-E9FF-4F0D-95E4-008850B3574A}" presName="nodeFirstNode" presStyleLbl="node1" presStyleIdx="0" presStyleCnt="4">
        <dgm:presLayoutVars>
          <dgm:bulletEnabled val="1"/>
        </dgm:presLayoutVars>
      </dgm:prSet>
      <dgm:spPr/>
    </dgm:pt>
    <dgm:pt modelId="{A72FF93C-03AF-4C24-9B0B-B60D4317E423}" type="pres">
      <dgm:prSet presAssocID="{B9BC27DB-D261-4A87-BF64-72E2AA4F2670}" presName="sibTransFirstNode" presStyleLbl="bgShp" presStyleIdx="0" presStyleCnt="1"/>
      <dgm:spPr/>
    </dgm:pt>
    <dgm:pt modelId="{7190DA91-D49A-4CE4-8679-DD71602168F3}" type="pres">
      <dgm:prSet presAssocID="{D7144CF5-9B70-44C8-A0FE-0771E246871E}" presName="nodeFollowingNodes" presStyleLbl="node1" presStyleIdx="1" presStyleCnt="4">
        <dgm:presLayoutVars>
          <dgm:bulletEnabled val="1"/>
        </dgm:presLayoutVars>
      </dgm:prSet>
      <dgm:spPr/>
    </dgm:pt>
    <dgm:pt modelId="{91F8C947-5CAA-4DC1-814A-296E97DA9114}" type="pres">
      <dgm:prSet presAssocID="{04B96FD0-CAD9-4C14-A35D-A52068CBC77E}" presName="nodeFollowingNodes" presStyleLbl="node1" presStyleIdx="2" presStyleCnt="4">
        <dgm:presLayoutVars>
          <dgm:bulletEnabled val="1"/>
        </dgm:presLayoutVars>
      </dgm:prSet>
      <dgm:spPr/>
    </dgm:pt>
    <dgm:pt modelId="{EE26804E-9A15-45A7-B4AB-899B4A075AC5}" type="pres">
      <dgm:prSet presAssocID="{C4D7DAF5-EFE2-4BB6-95B3-85C4437D5766}" presName="nodeFollowingNodes" presStyleLbl="node1" presStyleIdx="3" presStyleCnt="4">
        <dgm:presLayoutVars>
          <dgm:bulletEnabled val="1"/>
        </dgm:presLayoutVars>
      </dgm:prSet>
      <dgm:spPr/>
    </dgm:pt>
  </dgm:ptLst>
  <dgm:cxnLst>
    <dgm:cxn modelId="{9015461E-013D-4690-B5EC-8ECF773FB28D}" srcId="{331240AF-481C-4D06-93C4-7582C1087E2D}" destId="{04B96FD0-CAD9-4C14-A35D-A52068CBC77E}" srcOrd="2" destOrd="0" parTransId="{EDFEBC5B-1AD3-4E85-BE4D-7E6D5D67996D}" sibTransId="{ACA39ED9-2D37-44D9-9B7F-3F2A09B49AFA}"/>
    <dgm:cxn modelId="{E166D81F-71E1-4774-8E7F-B3CF53762E45}" type="presOf" srcId="{04B96FD0-CAD9-4C14-A35D-A52068CBC77E}" destId="{91F8C947-5CAA-4DC1-814A-296E97DA9114}" srcOrd="0" destOrd="0" presId="urn:microsoft.com/office/officeart/2005/8/layout/cycle3"/>
    <dgm:cxn modelId="{B83D795A-5F68-480C-AC73-FB18530D2260}" srcId="{331240AF-481C-4D06-93C4-7582C1087E2D}" destId="{D7144CF5-9B70-44C8-A0FE-0771E246871E}" srcOrd="1" destOrd="0" parTransId="{FC2695F2-969B-45D2-ADC2-A55016687857}" sibTransId="{A5F28D64-A1F2-4FED-ACAA-3AAB72B4CFFC}"/>
    <dgm:cxn modelId="{2B5E6A83-0FB6-440B-82E9-9451EA6FE35B}" type="presOf" srcId="{B9BC27DB-D261-4A87-BF64-72E2AA4F2670}" destId="{A72FF93C-03AF-4C24-9B0B-B60D4317E423}" srcOrd="0" destOrd="0" presId="urn:microsoft.com/office/officeart/2005/8/layout/cycle3"/>
    <dgm:cxn modelId="{D0F07D99-6806-4BBB-A10C-B5E72CD78ACB}" type="presOf" srcId="{D7144CF5-9B70-44C8-A0FE-0771E246871E}" destId="{7190DA91-D49A-4CE4-8679-DD71602168F3}" srcOrd="0" destOrd="0" presId="urn:microsoft.com/office/officeart/2005/8/layout/cycle3"/>
    <dgm:cxn modelId="{1554C49C-51E6-4968-9B04-CF87694CF529}" srcId="{331240AF-481C-4D06-93C4-7582C1087E2D}" destId="{44B8D57C-E9FF-4F0D-95E4-008850B3574A}" srcOrd="0" destOrd="0" parTransId="{DDDDD30C-AA5A-4A16-B4FA-0DE9F1B7F1E4}" sibTransId="{B9BC27DB-D261-4A87-BF64-72E2AA4F2670}"/>
    <dgm:cxn modelId="{90227F9D-3F21-4D17-969C-6FCCB7CACA44}" srcId="{331240AF-481C-4D06-93C4-7582C1087E2D}" destId="{C4D7DAF5-EFE2-4BB6-95B3-85C4437D5766}" srcOrd="3" destOrd="0" parTransId="{367F466D-5FAC-4F4E-AB6D-0851EC43CBE3}" sibTransId="{A76A951E-937E-4E65-BE4C-E66E49001E77}"/>
    <dgm:cxn modelId="{6DEF00D0-CAAC-4326-8E38-222125D70E96}" type="presOf" srcId="{331240AF-481C-4D06-93C4-7582C1087E2D}" destId="{C65A5960-EE43-4279-9BE4-2DE0B16AB50A}" srcOrd="0" destOrd="0" presId="urn:microsoft.com/office/officeart/2005/8/layout/cycle3"/>
    <dgm:cxn modelId="{025B91F9-7C6A-48B7-AD4D-8DF8F4CF90A8}" type="presOf" srcId="{C4D7DAF5-EFE2-4BB6-95B3-85C4437D5766}" destId="{EE26804E-9A15-45A7-B4AB-899B4A075AC5}" srcOrd="0" destOrd="0" presId="urn:microsoft.com/office/officeart/2005/8/layout/cycle3"/>
    <dgm:cxn modelId="{A21AF7F9-7228-45E9-84DE-3013C536D323}" type="presOf" srcId="{44B8D57C-E9FF-4F0D-95E4-008850B3574A}" destId="{625DC7C8-B705-4ED3-9A24-562B66FF26BA}" srcOrd="0" destOrd="0" presId="urn:microsoft.com/office/officeart/2005/8/layout/cycle3"/>
    <dgm:cxn modelId="{0B431E8C-8FDA-418C-A41C-49A82665334D}" type="presParOf" srcId="{C65A5960-EE43-4279-9BE4-2DE0B16AB50A}" destId="{76AC2731-D773-4AA0-B636-D230843A04E9}" srcOrd="0" destOrd="0" presId="urn:microsoft.com/office/officeart/2005/8/layout/cycle3"/>
    <dgm:cxn modelId="{6212E0CD-8A4A-4D71-A300-A0CDECCB82FE}" type="presParOf" srcId="{76AC2731-D773-4AA0-B636-D230843A04E9}" destId="{625DC7C8-B705-4ED3-9A24-562B66FF26BA}" srcOrd="0" destOrd="0" presId="urn:microsoft.com/office/officeart/2005/8/layout/cycle3"/>
    <dgm:cxn modelId="{BEC1078B-7BB6-4BD9-865E-494035C959DE}" type="presParOf" srcId="{76AC2731-D773-4AA0-B636-D230843A04E9}" destId="{A72FF93C-03AF-4C24-9B0B-B60D4317E423}" srcOrd="1" destOrd="0" presId="urn:microsoft.com/office/officeart/2005/8/layout/cycle3"/>
    <dgm:cxn modelId="{B5E51714-363F-4E57-B995-B8D551B0248B}" type="presParOf" srcId="{76AC2731-D773-4AA0-B636-D230843A04E9}" destId="{7190DA91-D49A-4CE4-8679-DD71602168F3}" srcOrd="2" destOrd="0" presId="urn:microsoft.com/office/officeart/2005/8/layout/cycle3"/>
    <dgm:cxn modelId="{D3B822D6-B23A-4AD2-A812-D1422B5C9F13}" type="presParOf" srcId="{76AC2731-D773-4AA0-B636-D230843A04E9}" destId="{91F8C947-5CAA-4DC1-814A-296E97DA9114}" srcOrd="3" destOrd="0" presId="urn:microsoft.com/office/officeart/2005/8/layout/cycle3"/>
    <dgm:cxn modelId="{7572A539-EDB5-4B29-9181-60CF3EFCA015}" type="presParOf" srcId="{76AC2731-D773-4AA0-B636-D230843A04E9}" destId="{EE26804E-9A15-45A7-B4AB-899B4A075AC5}"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CBDE84-CF66-4D61-A992-C476C888BD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C2965423-9CBB-428C-80AF-612446617227}">
      <dgm:prSet phldrT="[Text]"/>
      <dgm:spPr/>
      <dgm:t>
        <a:bodyPr/>
        <a:lstStyle/>
        <a:p>
          <a:r>
            <a:rPr lang="en-US" dirty="0"/>
            <a:t>Utility System Costs</a:t>
          </a:r>
        </a:p>
      </dgm:t>
    </dgm:pt>
    <dgm:pt modelId="{C7E7F72C-B0CE-438D-901C-B182074BD385}" type="parTrans" cxnId="{912C7750-4D0D-4EFB-ACD9-0850819D0820}">
      <dgm:prSet/>
      <dgm:spPr/>
      <dgm:t>
        <a:bodyPr/>
        <a:lstStyle/>
        <a:p>
          <a:endParaRPr lang="en-US"/>
        </a:p>
      </dgm:t>
    </dgm:pt>
    <dgm:pt modelId="{DF0D5F36-DD2C-4C2D-9E30-7E9612481B69}" type="sibTrans" cxnId="{912C7750-4D0D-4EFB-ACD9-0850819D0820}">
      <dgm:prSet/>
      <dgm:spPr/>
      <dgm:t>
        <a:bodyPr/>
        <a:lstStyle/>
        <a:p>
          <a:r>
            <a:rPr lang="en-US" dirty="0"/>
            <a:t>CE Overview </a:t>
          </a:r>
        </a:p>
      </dgm:t>
    </dgm:pt>
    <dgm:pt modelId="{FF29C5C1-16BC-4704-B58F-29EA7D8E22B2}">
      <dgm:prSet phldrT="[Text]"/>
      <dgm:spPr/>
      <dgm:t>
        <a:bodyPr/>
        <a:lstStyle/>
        <a:p>
          <a:r>
            <a:rPr lang="en-US" dirty="0"/>
            <a:t>Non-Utility System Costs</a:t>
          </a:r>
        </a:p>
      </dgm:t>
    </dgm:pt>
    <dgm:pt modelId="{07AD8A70-F289-421A-A5AC-FBDD24A93334}" type="sibTrans" cxnId="{E57949AE-202D-4F29-820D-C96268B391E1}">
      <dgm:prSet/>
      <dgm:spPr>
        <a:noFill/>
      </dgm:spPr>
      <dgm:t>
        <a:bodyPr/>
        <a:lstStyle/>
        <a:p>
          <a:endParaRPr lang="en-US" dirty="0"/>
        </a:p>
      </dgm:t>
    </dgm:pt>
    <dgm:pt modelId="{C22B64A2-3CB8-4DCD-8F10-82221080FCB0}" type="parTrans" cxnId="{E57949AE-202D-4F29-820D-C96268B391E1}">
      <dgm:prSet/>
      <dgm:spPr/>
      <dgm:t>
        <a:bodyPr/>
        <a:lstStyle/>
        <a:p>
          <a:endParaRPr lang="en-US"/>
        </a:p>
      </dgm:t>
    </dgm:pt>
    <dgm:pt modelId="{D51A52F9-CE14-44D3-9073-F82793E815AB}">
      <dgm:prSet phldrT="[Text]"/>
      <dgm:spPr>
        <a:solidFill>
          <a:schemeClr val="accent3">
            <a:lumMod val="75000"/>
          </a:schemeClr>
        </a:solidFill>
      </dgm:spPr>
      <dgm:t>
        <a:bodyPr/>
        <a:lstStyle/>
        <a:p>
          <a:r>
            <a:rPr lang="en-US" dirty="0"/>
            <a:t>New Hampshire</a:t>
          </a:r>
        </a:p>
      </dgm:t>
    </dgm:pt>
    <dgm:pt modelId="{4EDE9254-D554-4AF9-98BA-4D903485B090}" type="sibTrans" cxnId="{28358359-257E-4D96-9224-F80A42E958CB}">
      <dgm:prSet custT="1"/>
      <dgm:spPr/>
      <dgm:t>
        <a:bodyPr/>
        <a:lstStyle/>
        <a:p>
          <a:r>
            <a:rPr lang="en-US" sz="1600" dirty="0"/>
            <a:t>Utility System Benefits</a:t>
          </a:r>
        </a:p>
      </dgm:t>
    </dgm:pt>
    <dgm:pt modelId="{3F3C63A5-CA30-473D-AB34-182B1EA1AE7E}" type="parTrans" cxnId="{28358359-257E-4D96-9224-F80A42E958CB}">
      <dgm:prSet/>
      <dgm:spPr/>
      <dgm:t>
        <a:bodyPr/>
        <a:lstStyle/>
        <a:p>
          <a:endParaRPr lang="en-US"/>
        </a:p>
      </dgm:t>
    </dgm:pt>
    <dgm:pt modelId="{D88E8B6E-41D7-42F0-822A-943CD85B8803}">
      <dgm:prSet/>
      <dgm:spPr/>
      <dgm:t>
        <a:bodyPr/>
        <a:lstStyle/>
        <a:p>
          <a:endParaRPr lang="en-US"/>
        </a:p>
      </dgm:t>
    </dgm:pt>
    <dgm:pt modelId="{697DECC4-8723-41C7-850D-D42419E9D757}" type="parTrans" cxnId="{45738E32-907F-4405-A6F4-9CC5A2FE550E}">
      <dgm:prSet/>
      <dgm:spPr/>
      <dgm:t>
        <a:bodyPr/>
        <a:lstStyle/>
        <a:p>
          <a:endParaRPr lang="en-US"/>
        </a:p>
      </dgm:t>
    </dgm:pt>
    <dgm:pt modelId="{CDE7E463-320E-4602-897E-DF39CAE2F12D}" type="sibTrans" cxnId="{45738E32-907F-4405-A6F4-9CC5A2FE550E}">
      <dgm:prSet/>
      <dgm:spPr/>
      <dgm:t>
        <a:bodyPr/>
        <a:lstStyle/>
        <a:p>
          <a:endParaRPr lang="en-US"/>
        </a:p>
      </dgm:t>
    </dgm:pt>
    <dgm:pt modelId="{35494B9F-83C9-4581-BE10-69169822F20F}">
      <dgm:prSet/>
      <dgm:spPr/>
      <dgm:t>
        <a:bodyPr/>
        <a:lstStyle/>
        <a:p>
          <a:endParaRPr lang="en-US"/>
        </a:p>
      </dgm:t>
    </dgm:pt>
    <dgm:pt modelId="{D60E5B27-C1AD-4F45-AD74-FA9F813320B4}" type="parTrans" cxnId="{331B13E5-4623-4B93-926B-C3F3BD0C8A58}">
      <dgm:prSet/>
      <dgm:spPr/>
      <dgm:t>
        <a:bodyPr/>
        <a:lstStyle/>
        <a:p>
          <a:endParaRPr lang="en-US"/>
        </a:p>
      </dgm:t>
    </dgm:pt>
    <dgm:pt modelId="{A1282DC8-2B8C-4E87-8D07-0884EF5FC8D8}" type="sibTrans" cxnId="{331B13E5-4623-4B93-926B-C3F3BD0C8A58}">
      <dgm:prSet/>
      <dgm:spPr/>
      <dgm:t>
        <a:bodyPr/>
        <a:lstStyle/>
        <a:p>
          <a:endParaRPr lang="en-US"/>
        </a:p>
      </dgm:t>
    </dgm:pt>
    <dgm:pt modelId="{9AA6B760-CD73-47A9-8C3B-43671912D8D9}">
      <dgm:prSet/>
      <dgm:spPr/>
      <dgm:t>
        <a:bodyPr/>
        <a:lstStyle/>
        <a:p>
          <a:r>
            <a:rPr lang="en-US" dirty="0"/>
            <a:t>Other Info</a:t>
          </a:r>
        </a:p>
      </dgm:t>
    </dgm:pt>
    <dgm:pt modelId="{6EF62FCB-863F-4AE0-B38A-7601B8688E4E}" type="parTrans" cxnId="{861A9AD9-594B-4280-B13E-8A3F6E2A7EB9}">
      <dgm:prSet/>
      <dgm:spPr/>
      <dgm:t>
        <a:bodyPr/>
        <a:lstStyle/>
        <a:p>
          <a:endParaRPr lang="en-US"/>
        </a:p>
      </dgm:t>
    </dgm:pt>
    <dgm:pt modelId="{7529DBE5-029E-4137-96D1-A91115F16BD7}" type="sibTrans" cxnId="{861A9AD9-594B-4280-B13E-8A3F6E2A7EB9}">
      <dgm:prSet custT="1"/>
      <dgm:spPr/>
      <dgm:t>
        <a:bodyPr/>
        <a:lstStyle/>
        <a:p>
          <a:r>
            <a:rPr lang="en-US" sz="1600" dirty="0"/>
            <a:t>Non-Utility System Benefits</a:t>
          </a:r>
        </a:p>
      </dgm:t>
    </dgm:pt>
    <dgm:pt modelId="{2FD42A4A-0035-45DC-A694-6EB3E6F418D0}" type="pres">
      <dgm:prSet presAssocID="{70CBDE84-CF66-4D61-A992-C476C888BDDB}" presName="Name0" presStyleCnt="0">
        <dgm:presLayoutVars>
          <dgm:chMax/>
          <dgm:chPref/>
          <dgm:dir/>
          <dgm:animLvl val="lvl"/>
        </dgm:presLayoutVars>
      </dgm:prSet>
      <dgm:spPr/>
    </dgm:pt>
    <dgm:pt modelId="{62DCB3F4-52DF-4A15-A4D9-C523C159DD6C}" type="pres">
      <dgm:prSet presAssocID="{C2965423-9CBB-428C-80AF-612446617227}" presName="composite" presStyleCnt="0"/>
      <dgm:spPr/>
    </dgm:pt>
    <dgm:pt modelId="{5369C0E1-5BB3-4FDC-BF46-8AA81250A013}" type="pres">
      <dgm:prSet presAssocID="{C2965423-9CBB-428C-80AF-612446617227}" presName="Parent1" presStyleLbl="node1" presStyleIdx="0" presStyleCnt="8">
        <dgm:presLayoutVars>
          <dgm:chMax val="1"/>
          <dgm:chPref val="1"/>
          <dgm:bulletEnabled val="1"/>
        </dgm:presLayoutVars>
      </dgm:prSet>
      <dgm:spPr/>
    </dgm:pt>
    <dgm:pt modelId="{61761960-395F-42AC-9142-4402AA97DD78}" type="pres">
      <dgm:prSet presAssocID="{C2965423-9CBB-428C-80AF-612446617227}" presName="Childtext1" presStyleLbl="revTx" presStyleIdx="0" presStyleCnt="4">
        <dgm:presLayoutVars>
          <dgm:chMax val="0"/>
          <dgm:chPref val="0"/>
          <dgm:bulletEnabled val="1"/>
        </dgm:presLayoutVars>
      </dgm:prSet>
      <dgm:spPr/>
    </dgm:pt>
    <dgm:pt modelId="{B257FA56-18D7-4496-8F26-78534304D097}" type="pres">
      <dgm:prSet presAssocID="{C2965423-9CBB-428C-80AF-612446617227}" presName="BalanceSpacing" presStyleCnt="0"/>
      <dgm:spPr/>
    </dgm:pt>
    <dgm:pt modelId="{3F5327DB-632F-4668-B31C-D8D26FB9BDE6}" type="pres">
      <dgm:prSet presAssocID="{C2965423-9CBB-428C-80AF-612446617227}" presName="BalanceSpacing1" presStyleCnt="0"/>
      <dgm:spPr/>
    </dgm:pt>
    <dgm:pt modelId="{BBE1539F-70EE-480E-BCDD-F6EF21F35F1B}" type="pres">
      <dgm:prSet presAssocID="{DF0D5F36-DD2C-4C2D-9E30-7E9612481B69}" presName="Accent1Text" presStyleLbl="node1" presStyleIdx="1" presStyleCnt="8"/>
      <dgm:spPr/>
    </dgm:pt>
    <dgm:pt modelId="{EAB73696-5E4E-4CE1-AB2F-4198D46AD0C5}" type="pres">
      <dgm:prSet presAssocID="{DF0D5F36-DD2C-4C2D-9E30-7E9612481B69}" presName="spaceBetweenRectangles" presStyleCnt="0"/>
      <dgm:spPr/>
    </dgm:pt>
    <dgm:pt modelId="{1F46C4F4-DE85-46A5-A614-186A3B47AD36}" type="pres">
      <dgm:prSet presAssocID="{D51A52F9-CE14-44D3-9073-F82793E815AB}" presName="composite" presStyleCnt="0"/>
      <dgm:spPr/>
    </dgm:pt>
    <dgm:pt modelId="{4A8D19D3-D4C7-4211-B4CA-52A989BACE4C}" type="pres">
      <dgm:prSet presAssocID="{D51A52F9-CE14-44D3-9073-F82793E815AB}" presName="Parent1" presStyleLbl="node1" presStyleIdx="2" presStyleCnt="8" custScaleX="97372" custScaleY="97636" custLinFactNeighborX="-1258" custLinFactNeighborY="741">
        <dgm:presLayoutVars>
          <dgm:chMax val="1"/>
          <dgm:chPref val="1"/>
          <dgm:bulletEnabled val="1"/>
        </dgm:presLayoutVars>
      </dgm:prSet>
      <dgm:spPr/>
    </dgm:pt>
    <dgm:pt modelId="{F9321F2B-B141-411B-8DCE-D073BA137B1D}" type="pres">
      <dgm:prSet presAssocID="{D51A52F9-CE14-44D3-9073-F82793E815AB}" presName="Childtext1" presStyleLbl="revTx" presStyleIdx="1" presStyleCnt="4" custAng="0" custLinFactY="-39958" custLinFactNeighborX="-42477" custLinFactNeighborY="-100000">
        <dgm:presLayoutVars>
          <dgm:chMax val="0"/>
          <dgm:chPref val="0"/>
          <dgm:bulletEnabled val="1"/>
        </dgm:presLayoutVars>
      </dgm:prSet>
      <dgm:spPr/>
    </dgm:pt>
    <dgm:pt modelId="{238C209C-22EC-4983-B24C-462B03B2D0D7}" type="pres">
      <dgm:prSet presAssocID="{D51A52F9-CE14-44D3-9073-F82793E815AB}" presName="BalanceSpacing" presStyleCnt="0"/>
      <dgm:spPr/>
    </dgm:pt>
    <dgm:pt modelId="{EC390AA0-5204-4E68-AF26-6F6C928A7A01}" type="pres">
      <dgm:prSet presAssocID="{D51A52F9-CE14-44D3-9073-F82793E815AB}" presName="BalanceSpacing1" presStyleCnt="0"/>
      <dgm:spPr/>
    </dgm:pt>
    <dgm:pt modelId="{4C816186-9023-432D-BE13-CD4663766058}" type="pres">
      <dgm:prSet presAssocID="{4EDE9254-D554-4AF9-98BA-4D903485B090}" presName="Accent1Text" presStyleLbl="node1" presStyleIdx="3" presStyleCnt="8"/>
      <dgm:spPr/>
    </dgm:pt>
    <dgm:pt modelId="{9FB41F9D-55AE-4D30-8826-9ABCA380DC7F}" type="pres">
      <dgm:prSet presAssocID="{4EDE9254-D554-4AF9-98BA-4D903485B090}" presName="spaceBetweenRectangles" presStyleCnt="0"/>
      <dgm:spPr/>
    </dgm:pt>
    <dgm:pt modelId="{89DC57D7-C394-406B-8D8C-71A3886D7C06}" type="pres">
      <dgm:prSet presAssocID="{9AA6B760-CD73-47A9-8C3B-43671912D8D9}" presName="composite" presStyleCnt="0"/>
      <dgm:spPr/>
    </dgm:pt>
    <dgm:pt modelId="{48A1055C-DA89-4C7D-AE36-0D286467BCFE}" type="pres">
      <dgm:prSet presAssocID="{9AA6B760-CD73-47A9-8C3B-43671912D8D9}" presName="Parent1" presStyleLbl="node1" presStyleIdx="4" presStyleCnt="8" custLinFactX="-63309" custLinFactNeighborX="-100000" custLinFactNeighborY="-85058">
        <dgm:presLayoutVars>
          <dgm:chMax val="1"/>
          <dgm:chPref val="1"/>
          <dgm:bulletEnabled val="1"/>
        </dgm:presLayoutVars>
      </dgm:prSet>
      <dgm:spPr/>
    </dgm:pt>
    <dgm:pt modelId="{63A6CD24-51E0-43E2-B8A7-EED9EA0E0459}" type="pres">
      <dgm:prSet presAssocID="{9AA6B760-CD73-47A9-8C3B-43671912D8D9}" presName="Childtext1" presStyleLbl="revTx" presStyleIdx="2" presStyleCnt="4">
        <dgm:presLayoutVars>
          <dgm:chMax val="0"/>
          <dgm:chPref val="0"/>
          <dgm:bulletEnabled val="1"/>
        </dgm:presLayoutVars>
      </dgm:prSet>
      <dgm:spPr/>
    </dgm:pt>
    <dgm:pt modelId="{AA08F382-898F-4B12-8A3B-9D6C904B9860}" type="pres">
      <dgm:prSet presAssocID="{9AA6B760-CD73-47A9-8C3B-43671912D8D9}" presName="BalanceSpacing" presStyleCnt="0"/>
      <dgm:spPr/>
    </dgm:pt>
    <dgm:pt modelId="{AE686992-2B52-467E-85F8-717C544A61D7}" type="pres">
      <dgm:prSet presAssocID="{9AA6B760-CD73-47A9-8C3B-43671912D8D9}" presName="BalanceSpacing1" presStyleCnt="0"/>
      <dgm:spPr/>
    </dgm:pt>
    <dgm:pt modelId="{55A1136F-38AA-4BC0-A179-BE0518FB715C}" type="pres">
      <dgm:prSet presAssocID="{7529DBE5-029E-4137-96D1-A91115F16BD7}" presName="Accent1Text" presStyleLbl="node1" presStyleIdx="5" presStyleCnt="8"/>
      <dgm:spPr/>
    </dgm:pt>
    <dgm:pt modelId="{0FC3B683-B1A4-412D-AF23-6DBEC39288BC}" type="pres">
      <dgm:prSet presAssocID="{7529DBE5-029E-4137-96D1-A91115F16BD7}" presName="spaceBetweenRectangles" presStyleCnt="0"/>
      <dgm:spPr/>
    </dgm:pt>
    <dgm:pt modelId="{F107E5A3-AF8D-4B1F-8886-FB9586E55EC5}" type="pres">
      <dgm:prSet presAssocID="{FF29C5C1-16BC-4704-B58F-29EA7D8E22B2}" presName="composite" presStyleCnt="0"/>
      <dgm:spPr/>
    </dgm:pt>
    <dgm:pt modelId="{CDA11198-AE53-4A62-B334-F46B082E2CF2}" type="pres">
      <dgm:prSet presAssocID="{FF29C5C1-16BC-4704-B58F-29EA7D8E22B2}" presName="Parent1" presStyleLbl="node1" presStyleIdx="6" presStyleCnt="8" custLinFactNeighborX="50354" custLinFactNeighborY="-82879">
        <dgm:presLayoutVars>
          <dgm:chMax val="1"/>
          <dgm:chPref val="1"/>
          <dgm:bulletEnabled val="1"/>
        </dgm:presLayoutVars>
      </dgm:prSet>
      <dgm:spPr/>
    </dgm:pt>
    <dgm:pt modelId="{FF42518F-923B-4B81-8EE4-BE31434F0F17}" type="pres">
      <dgm:prSet presAssocID="{FF29C5C1-16BC-4704-B58F-29EA7D8E22B2}" presName="Childtext1" presStyleLbl="revTx" presStyleIdx="3" presStyleCnt="4">
        <dgm:presLayoutVars>
          <dgm:chMax val="0"/>
          <dgm:chPref val="0"/>
          <dgm:bulletEnabled val="1"/>
        </dgm:presLayoutVars>
      </dgm:prSet>
      <dgm:spPr/>
    </dgm:pt>
    <dgm:pt modelId="{B15D4B83-38C8-4D96-8AB0-605DC6881F9F}" type="pres">
      <dgm:prSet presAssocID="{FF29C5C1-16BC-4704-B58F-29EA7D8E22B2}" presName="BalanceSpacing" presStyleCnt="0"/>
      <dgm:spPr/>
    </dgm:pt>
    <dgm:pt modelId="{42AD20B3-9766-4CEB-8F1D-B16DE7020229}" type="pres">
      <dgm:prSet presAssocID="{FF29C5C1-16BC-4704-B58F-29EA7D8E22B2}" presName="BalanceSpacing1" presStyleCnt="0"/>
      <dgm:spPr/>
    </dgm:pt>
    <dgm:pt modelId="{B742909B-A004-4F1F-9362-5EE88F548D08}" type="pres">
      <dgm:prSet presAssocID="{07AD8A70-F289-421A-A5AC-FBDD24A93334}" presName="Accent1Text" presStyleLbl="node1" presStyleIdx="7" presStyleCnt="8" custAng="0" custLinFactX="60587" custLinFactY="-96542" custLinFactNeighborX="100000" custLinFactNeighborY="-100000"/>
      <dgm:spPr/>
    </dgm:pt>
  </dgm:ptLst>
  <dgm:cxnLst>
    <dgm:cxn modelId="{4653A301-B2C6-4BD7-84C8-1B93CD8136A1}" type="presOf" srcId="{FF29C5C1-16BC-4704-B58F-29EA7D8E22B2}" destId="{CDA11198-AE53-4A62-B334-F46B082E2CF2}" srcOrd="0" destOrd="0" presId="urn:microsoft.com/office/officeart/2008/layout/AlternatingHexagons"/>
    <dgm:cxn modelId="{47C19417-22D5-49A6-B7EA-73443747D988}" type="presOf" srcId="{07AD8A70-F289-421A-A5AC-FBDD24A93334}" destId="{B742909B-A004-4F1F-9362-5EE88F548D08}" srcOrd="0" destOrd="0" presId="urn:microsoft.com/office/officeart/2008/layout/AlternatingHexagons"/>
    <dgm:cxn modelId="{B9879B1D-5B5C-4C72-89E5-9B8EBAC78CAB}" type="presOf" srcId="{70CBDE84-CF66-4D61-A992-C476C888BDDB}" destId="{2FD42A4A-0035-45DC-A694-6EB3E6F418D0}" srcOrd="0" destOrd="0" presId="urn:microsoft.com/office/officeart/2008/layout/AlternatingHexagons"/>
    <dgm:cxn modelId="{A00E2D29-CAF2-48C7-8730-D90B4AAB6FA3}" type="presOf" srcId="{9AA6B760-CD73-47A9-8C3B-43671912D8D9}" destId="{48A1055C-DA89-4C7D-AE36-0D286467BCFE}" srcOrd="0" destOrd="0" presId="urn:microsoft.com/office/officeart/2008/layout/AlternatingHexagons"/>
    <dgm:cxn modelId="{45738E32-907F-4405-A6F4-9CC5A2FE550E}" srcId="{D51A52F9-CE14-44D3-9073-F82793E815AB}" destId="{D88E8B6E-41D7-42F0-822A-943CD85B8803}" srcOrd="0" destOrd="0" parTransId="{697DECC4-8723-41C7-850D-D42419E9D757}" sibTransId="{CDE7E463-320E-4602-897E-DF39CAE2F12D}"/>
    <dgm:cxn modelId="{79849962-0F85-4271-8F26-0A58F181A3FD}" type="presOf" srcId="{C2965423-9CBB-428C-80AF-612446617227}" destId="{5369C0E1-5BB3-4FDC-BF46-8AA81250A013}" srcOrd="0" destOrd="0" presId="urn:microsoft.com/office/officeart/2008/layout/AlternatingHexagons"/>
    <dgm:cxn modelId="{0E725A6C-84FF-4D7A-9546-993809555A2C}" type="presOf" srcId="{D88E8B6E-41D7-42F0-822A-943CD85B8803}" destId="{F9321F2B-B141-411B-8DCE-D073BA137B1D}" srcOrd="0" destOrd="0" presId="urn:microsoft.com/office/officeart/2008/layout/AlternatingHexagons"/>
    <dgm:cxn modelId="{912C7750-4D0D-4EFB-ACD9-0850819D0820}" srcId="{70CBDE84-CF66-4D61-A992-C476C888BDDB}" destId="{C2965423-9CBB-428C-80AF-612446617227}" srcOrd="0" destOrd="0" parTransId="{C7E7F72C-B0CE-438D-901C-B182074BD385}" sibTransId="{DF0D5F36-DD2C-4C2D-9E30-7E9612481B69}"/>
    <dgm:cxn modelId="{C31BFF52-1A79-48EC-AD1B-87279D187056}" type="presOf" srcId="{D51A52F9-CE14-44D3-9073-F82793E815AB}" destId="{4A8D19D3-D4C7-4211-B4CA-52A989BACE4C}" srcOrd="0" destOrd="0" presId="urn:microsoft.com/office/officeart/2008/layout/AlternatingHexagons"/>
    <dgm:cxn modelId="{E7168B73-C5BD-4A10-A414-BF368BBF2574}" type="presOf" srcId="{35494B9F-83C9-4581-BE10-69169822F20F}" destId="{61761960-395F-42AC-9142-4402AA97DD78}" srcOrd="0" destOrd="0" presId="urn:microsoft.com/office/officeart/2008/layout/AlternatingHexagons"/>
    <dgm:cxn modelId="{28358359-257E-4D96-9224-F80A42E958CB}" srcId="{70CBDE84-CF66-4D61-A992-C476C888BDDB}" destId="{D51A52F9-CE14-44D3-9073-F82793E815AB}" srcOrd="1" destOrd="0" parTransId="{3F3C63A5-CA30-473D-AB34-182B1EA1AE7E}" sibTransId="{4EDE9254-D554-4AF9-98BA-4D903485B090}"/>
    <dgm:cxn modelId="{E36908A6-1153-4CE3-AD66-F6F6BB3FEBE2}" type="presOf" srcId="{4EDE9254-D554-4AF9-98BA-4D903485B090}" destId="{4C816186-9023-432D-BE13-CD4663766058}" srcOrd="0" destOrd="0" presId="urn:microsoft.com/office/officeart/2008/layout/AlternatingHexagons"/>
    <dgm:cxn modelId="{C2621AAC-DBD7-4B73-9B63-CCD7CD94DEF8}" type="presOf" srcId="{7529DBE5-029E-4137-96D1-A91115F16BD7}" destId="{55A1136F-38AA-4BC0-A179-BE0518FB715C}" srcOrd="0" destOrd="0" presId="urn:microsoft.com/office/officeart/2008/layout/AlternatingHexagons"/>
    <dgm:cxn modelId="{E57949AE-202D-4F29-820D-C96268B391E1}" srcId="{70CBDE84-CF66-4D61-A992-C476C888BDDB}" destId="{FF29C5C1-16BC-4704-B58F-29EA7D8E22B2}" srcOrd="3" destOrd="0" parTransId="{C22B64A2-3CB8-4DCD-8F10-82221080FCB0}" sibTransId="{07AD8A70-F289-421A-A5AC-FBDD24A93334}"/>
    <dgm:cxn modelId="{C393F7CA-C27E-47F3-96DD-B8B24440AD52}" type="presOf" srcId="{DF0D5F36-DD2C-4C2D-9E30-7E9612481B69}" destId="{BBE1539F-70EE-480E-BCDD-F6EF21F35F1B}" srcOrd="0" destOrd="0" presId="urn:microsoft.com/office/officeart/2008/layout/AlternatingHexagons"/>
    <dgm:cxn modelId="{861A9AD9-594B-4280-B13E-8A3F6E2A7EB9}" srcId="{70CBDE84-CF66-4D61-A992-C476C888BDDB}" destId="{9AA6B760-CD73-47A9-8C3B-43671912D8D9}" srcOrd="2" destOrd="0" parTransId="{6EF62FCB-863F-4AE0-B38A-7601B8688E4E}" sibTransId="{7529DBE5-029E-4137-96D1-A91115F16BD7}"/>
    <dgm:cxn modelId="{331B13E5-4623-4B93-926B-C3F3BD0C8A58}" srcId="{C2965423-9CBB-428C-80AF-612446617227}" destId="{35494B9F-83C9-4581-BE10-69169822F20F}" srcOrd="0" destOrd="0" parTransId="{D60E5B27-C1AD-4F45-AD74-FA9F813320B4}" sibTransId="{A1282DC8-2B8C-4E87-8D07-0884EF5FC8D8}"/>
    <dgm:cxn modelId="{66202647-788F-4067-AD50-228B43B93DF9}" type="presParOf" srcId="{2FD42A4A-0035-45DC-A694-6EB3E6F418D0}" destId="{62DCB3F4-52DF-4A15-A4D9-C523C159DD6C}" srcOrd="0" destOrd="0" presId="urn:microsoft.com/office/officeart/2008/layout/AlternatingHexagons"/>
    <dgm:cxn modelId="{FE45E62A-D8E7-4726-83DD-0EE1BAF15EA7}" type="presParOf" srcId="{62DCB3F4-52DF-4A15-A4D9-C523C159DD6C}" destId="{5369C0E1-5BB3-4FDC-BF46-8AA81250A013}" srcOrd="0" destOrd="0" presId="urn:microsoft.com/office/officeart/2008/layout/AlternatingHexagons"/>
    <dgm:cxn modelId="{3B331AD6-EB1D-4536-91F6-2C66D618ED1B}" type="presParOf" srcId="{62DCB3F4-52DF-4A15-A4D9-C523C159DD6C}" destId="{61761960-395F-42AC-9142-4402AA97DD78}" srcOrd="1" destOrd="0" presId="urn:microsoft.com/office/officeart/2008/layout/AlternatingHexagons"/>
    <dgm:cxn modelId="{1ADF27B6-A9E2-4D90-A86F-FB96A9D71199}" type="presParOf" srcId="{62DCB3F4-52DF-4A15-A4D9-C523C159DD6C}" destId="{B257FA56-18D7-4496-8F26-78534304D097}" srcOrd="2" destOrd="0" presId="urn:microsoft.com/office/officeart/2008/layout/AlternatingHexagons"/>
    <dgm:cxn modelId="{167B9BE4-A062-4DA9-91B3-178CD9FB857D}" type="presParOf" srcId="{62DCB3F4-52DF-4A15-A4D9-C523C159DD6C}" destId="{3F5327DB-632F-4668-B31C-D8D26FB9BDE6}" srcOrd="3" destOrd="0" presId="urn:microsoft.com/office/officeart/2008/layout/AlternatingHexagons"/>
    <dgm:cxn modelId="{BAC41C2C-F588-467B-9845-66A12C5A23EF}" type="presParOf" srcId="{62DCB3F4-52DF-4A15-A4D9-C523C159DD6C}" destId="{BBE1539F-70EE-480E-BCDD-F6EF21F35F1B}" srcOrd="4" destOrd="0" presId="urn:microsoft.com/office/officeart/2008/layout/AlternatingHexagons"/>
    <dgm:cxn modelId="{61149F72-79CF-4981-9403-74B13889D8F8}" type="presParOf" srcId="{2FD42A4A-0035-45DC-A694-6EB3E6F418D0}" destId="{EAB73696-5E4E-4CE1-AB2F-4198D46AD0C5}" srcOrd="1" destOrd="0" presId="urn:microsoft.com/office/officeart/2008/layout/AlternatingHexagons"/>
    <dgm:cxn modelId="{9B968C60-514B-4683-A7B3-0C00CEF39A42}" type="presParOf" srcId="{2FD42A4A-0035-45DC-A694-6EB3E6F418D0}" destId="{1F46C4F4-DE85-46A5-A614-186A3B47AD36}" srcOrd="2" destOrd="0" presId="urn:microsoft.com/office/officeart/2008/layout/AlternatingHexagons"/>
    <dgm:cxn modelId="{C65DCC34-9CC8-42EA-AE26-DF7009695A55}" type="presParOf" srcId="{1F46C4F4-DE85-46A5-A614-186A3B47AD36}" destId="{4A8D19D3-D4C7-4211-B4CA-52A989BACE4C}" srcOrd="0" destOrd="0" presId="urn:microsoft.com/office/officeart/2008/layout/AlternatingHexagons"/>
    <dgm:cxn modelId="{DEABBA85-043B-4F12-889B-03859F8EFCAD}" type="presParOf" srcId="{1F46C4F4-DE85-46A5-A614-186A3B47AD36}" destId="{F9321F2B-B141-411B-8DCE-D073BA137B1D}" srcOrd="1" destOrd="0" presId="urn:microsoft.com/office/officeart/2008/layout/AlternatingHexagons"/>
    <dgm:cxn modelId="{75D0AF3B-4A17-4E62-9640-F4F6CDCE1964}" type="presParOf" srcId="{1F46C4F4-DE85-46A5-A614-186A3B47AD36}" destId="{238C209C-22EC-4983-B24C-462B03B2D0D7}" srcOrd="2" destOrd="0" presId="urn:microsoft.com/office/officeart/2008/layout/AlternatingHexagons"/>
    <dgm:cxn modelId="{B207A0A7-0E60-4744-B59E-019FAF8916C6}" type="presParOf" srcId="{1F46C4F4-DE85-46A5-A614-186A3B47AD36}" destId="{EC390AA0-5204-4E68-AF26-6F6C928A7A01}" srcOrd="3" destOrd="0" presId="urn:microsoft.com/office/officeart/2008/layout/AlternatingHexagons"/>
    <dgm:cxn modelId="{03273010-C8A1-46F0-BC0A-C3FCA37EE037}" type="presParOf" srcId="{1F46C4F4-DE85-46A5-A614-186A3B47AD36}" destId="{4C816186-9023-432D-BE13-CD4663766058}" srcOrd="4" destOrd="0" presId="urn:microsoft.com/office/officeart/2008/layout/AlternatingHexagons"/>
    <dgm:cxn modelId="{0338F511-6A75-401A-AEB0-0D54B79E0CCE}" type="presParOf" srcId="{2FD42A4A-0035-45DC-A694-6EB3E6F418D0}" destId="{9FB41F9D-55AE-4D30-8826-9ABCA380DC7F}" srcOrd="3" destOrd="0" presId="urn:microsoft.com/office/officeart/2008/layout/AlternatingHexagons"/>
    <dgm:cxn modelId="{81D64234-6133-46A7-AFC2-3404973569CA}" type="presParOf" srcId="{2FD42A4A-0035-45DC-A694-6EB3E6F418D0}" destId="{89DC57D7-C394-406B-8D8C-71A3886D7C06}" srcOrd="4" destOrd="0" presId="urn:microsoft.com/office/officeart/2008/layout/AlternatingHexagons"/>
    <dgm:cxn modelId="{0B04CAE9-76C0-4D07-8C71-9C7BE2C74229}" type="presParOf" srcId="{89DC57D7-C394-406B-8D8C-71A3886D7C06}" destId="{48A1055C-DA89-4C7D-AE36-0D286467BCFE}" srcOrd="0" destOrd="0" presId="urn:microsoft.com/office/officeart/2008/layout/AlternatingHexagons"/>
    <dgm:cxn modelId="{51BFEE5A-3225-441C-9CAE-4DDF024212C8}" type="presParOf" srcId="{89DC57D7-C394-406B-8D8C-71A3886D7C06}" destId="{63A6CD24-51E0-43E2-B8A7-EED9EA0E0459}" srcOrd="1" destOrd="0" presId="urn:microsoft.com/office/officeart/2008/layout/AlternatingHexagons"/>
    <dgm:cxn modelId="{539E306C-CC5A-422D-8E78-FFF718177935}" type="presParOf" srcId="{89DC57D7-C394-406B-8D8C-71A3886D7C06}" destId="{AA08F382-898F-4B12-8A3B-9D6C904B9860}" srcOrd="2" destOrd="0" presId="urn:microsoft.com/office/officeart/2008/layout/AlternatingHexagons"/>
    <dgm:cxn modelId="{E3F7CC2C-1179-4F94-9924-0E374BFB2C12}" type="presParOf" srcId="{89DC57D7-C394-406B-8D8C-71A3886D7C06}" destId="{AE686992-2B52-467E-85F8-717C544A61D7}" srcOrd="3" destOrd="0" presId="urn:microsoft.com/office/officeart/2008/layout/AlternatingHexagons"/>
    <dgm:cxn modelId="{DB3D6DF8-F4E2-4E57-9FCE-508AF008E57F}" type="presParOf" srcId="{89DC57D7-C394-406B-8D8C-71A3886D7C06}" destId="{55A1136F-38AA-4BC0-A179-BE0518FB715C}" srcOrd="4" destOrd="0" presId="urn:microsoft.com/office/officeart/2008/layout/AlternatingHexagons"/>
    <dgm:cxn modelId="{0B39A465-2B1E-43DC-9311-2D8A0A8977BF}" type="presParOf" srcId="{2FD42A4A-0035-45DC-A694-6EB3E6F418D0}" destId="{0FC3B683-B1A4-412D-AF23-6DBEC39288BC}" srcOrd="5" destOrd="0" presId="urn:microsoft.com/office/officeart/2008/layout/AlternatingHexagons"/>
    <dgm:cxn modelId="{8D23CA53-C81F-43E3-AD25-7B4A2B02EC08}" type="presParOf" srcId="{2FD42A4A-0035-45DC-A694-6EB3E6F418D0}" destId="{F107E5A3-AF8D-4B1F-8886-FB9586E55EC5}" srcOrd="6" destOrd="0" presId="urn:microsoft.com/office/officeart/2008/layout/AlternatingHexagons"/>
    <dgm:cxn modelId="{84B20577-599A-4DB4-8425-6D0A0A468F35}" type="presParOf" srcId="{F107E5A3-AF8D-4B1F-8886-FB9586E55EC5}" destId="{CDA11198-AE53-4A62-B334-F46B082E2CF2}" srcOrd="0" destOrd="0" presId="urn:microsoft.com/office/officeart/2008/layout/AlternatingHexagons"/>
    <dgm:cxn modelId="{574A2ADB-1956-4C81-8CE9-6960D5A18C56}" type="presParOf" srcId="{F107E5A3-AF8D-4B1F-8886-FB9586E55EC5}" destId="{FF42518F-923B-4B81-8EE4-BE31434F0F17}" srcOrd="1" destOrd="0" presId="urn:microsoft.com/office/officeart/2008/layout/AlternatingHexagons"/>
    <dgm:cxn modelId="{F2A9288D-A179-4F18-8C9D-52C710B63E68}" type="presParOf" srcId="{F107E5A3-AF8D-4B1F-8886-FB9586E55EC5}" destId="{B15D4B83-38C8-4D96-8AB0-605DC6881F9F}" srcOrd="2" destOrd="0" presId="urn:microsoft.com/office/officeart/2008/layout/AlternatingHexagons"/>
    <dgm:cxn modelId="{F56A526F-ADCA-45DB-B86B-A8B2119F19B5}" type="presParOf" srcId="{F107E5A3-AF8D-4B1F-8886-FB9586E55EC5}" destId="{42AD20B3-9766-4CEB-8F1D-B16DE7020229}" srcOrd="3" destOrd="0" presId="urn:microsoft.com/office/officeart/2008/layout/AlternatingHexagons"/>
    <dgm:cxn modelId="{2A7BC487-9BCC-489A-823D-A58D572E1C43}" type="presParOf" srcId="{F107E5A3-AF8D-4B1F-8886-FB9586E55EC5}" destId="{B742909B-A004-4F1F-9362-5EE88F548D0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ECDA8-1186-4B98-B24C-97345B41537E}">
      <dsp:nvSpPr>
        <dsp:cNvPr id="0" name=""/>
        <dsp:cNvSpPr/>
      </dsp:nvSpPr>
      <dsp:spPr>
        <a:xfrm>
          <a:off x="3281983" y="1485516"/>
          <a:ext cx="2322027" cy="402996"/>
        </a:xfrm>
        <a:custGeom>
          <a:avLst/>
          <a:gdLst/>
          <a:ahLst/>
          <a:cxnLst/>
          <a:rect l="0" t="0" r="0" b="0"/>
          <a:pathLst>
            <a:path>
              <a:moveTo>
                <a:pt x="0" y="0"/>
              </a:moveTo>
              <a:lnTo>
                <a:pt x="0" y="201498"/>
              </a:lnTo>
              <a:lnTo>
                <a:pt x="2322027" y="201498"/>
              </a:lnTo>
              <a:lnTo>
                <a:pt x="2322027" y="402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4520CE-56CD-4560-9987-D74484194E65}">
      <dsp:nvSpPr>
        <dsp:cNvPr id="0" name=""/>
        <dsp:cNvSpPr/>
      </dsp:nvSpPr>
      <dsp:spPr>
        <a:xfrm>
          <a:off x="3236263" y="1485516"/>
          <a:ext cx="91440" cy="402996"/>
        </a:xfrm>
        <a:custGeom>
          <a:avLst/>
          <a:gdLst/>
          <a:ahLst/>
          <a:cxnLst/>
          <a:rect l="0" t="0" r="0" b="0"/>
          <a:pathLst>
            <a:path>
              <a:moveTo>
                <a:pt x="45720" y="0"/>
              </a:moveTo>
              <a:lnTo>
                <a:pt x="45720" y="402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DBF68-7A6E-4544-8230-46E4F6E0E19E}">
      <dsp:nvSpPr>
        <dsp:cNvPr id="0" name=""/>
        <dsp:cNvSpPr/>
      </dsp:nvSpPr>
      <dsp:spPr>
        <a:xfrm>
          <a:off x="959956" y="1485516"/>
          <a:ext cx="2322027" cy="402996"/>
        </a:xfrm>
        <a:custGeom>
          <a:avLst/>
          <a:gdLst/>
          <a:ahLst/>
          <a:cxnLst/>
          <a:rect l="0" t="0" r="0" b="0"/>
          <a:pathLst>
            <a:path>
              <a:moveTo>
                <a:pt x="2322027" y="0"/>
              </a:moveTo>
              <a:lnTo>
                <a:pt x="2322027" y="201498"/>
              </a:lnTo>
              <a:lnTo>
                <a:pt x="0" y="201498"/>
              </a:lnTo>
              <a:lnTo>
                <a:pt x="0" y="402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BE89B-7F4E-48EA-9159-A6A615034C4C}">
      <dsp:nvSpPr>
        <dsp:cNvPr id="0" name=""/>
        <dsp:cNvSpPr/>
      </dsp:nvSpPr>
      <dsp:spPr>
        <a:xfrm>
          <a:off x="2802225" y="526000"/>
          <a:ext cx="959515" cy="95951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1BC73F-BA67-4528-947F-7092FB1BDAF5}">
      <dsp:nvSpPr>
        <dsp:cNvPr id="0" name=""/>
        <dsp:cNvSpPr/>
      </dsp:nvSpPr>
      <dsp:spPr>
        <a:xfrm>
          <a:off x="2802225" y="526000"/>
          <a:ext cx="959515" cy="95951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E3301E-3812-49DE-B64D-D4508B24D935}">
      <dsp:nvSpPr>
        <dsp:cNvPr id="0" name=""/>
        <dsp:cNvSpPr/>
      </dsp:nvSpPr>
      <dsp:spPr>
        <a:xfrm>
          <a:off x="2322468" y="698713"/>
          <a:ext cx="1919030" cy="6140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solidFill>
                <a:schemeClr val="accent1">
                  <a:lumMod val="75000"/>
                </a:schemeClr>
              </a:solidFill>
            </a:rPr>
            <a:t>CaSPM Perspectives</a:t>
          </a:r>
        </a:p>
      </dsp:txBody>
      <dsp:txXfrm>
        <a:off x="2322468" y="698713"/>
        <a:ext cx="1919030" cy="614089"/>
      </dsp:txXfrm>
    </dsp:sp>
    <dsp:sp modelId="{44DA0976-65ED-416B-99AF-52AF452F31D4}">
      <dsp:nvSpPr>
        <dsp:cNvPr id="0" name=""/>
        <dsp:cNvSpPr/>
      </dsp:nvSpPr>
      <dsp:spPr>
        <a:xfrm>
          <a:off x="480198" y="1888512"/>
          <a:ext cx="959515" cy="95951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B40133-B729-4D0B-B036-C94924386F29}">
      <dsp:nvSpPr>
        <dsp:cNvPr id="0" name=""/>
        <dsp:cNvSpPr/>
      </dsp:nvSpPr>
      <dsp:spPr>
        <a:xfrm>
          <a:off x="480198" y="1888512"/>
          <a:ext cx="959515" cy="95951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AF8B55-8AD5-4D4E-81E8-38F859EFD578}">
      <dsp:nvSpPr>
        <dsp:cNvPr id="0" name=""/>
        <dsp:cNvSpPr/>
      </dsp:nvSpPr>
      <dsp:spPr>
        <a:xfrm>
          <a:off x="440" y="2061225"/>
          <a:ext cx="1919030" cy="6140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solidFill>
                <a:schemeClr val="accent1">
                  <a:lumMod val="75000"/>
                </a:schemeClr>
              </a:solidFill>
            </a:rPr>
            <a:t>Utility Cost Test</a:t>
          </a:r>
        </a:p>
        <a:p>
          <a:pPr marL="0" lvl="0" indent="0" algn="ctr" defTabSz="622300">
            <a:lnSpc>
              <a:spcPct val="100000"/>
            </a:lnSpc>
            <a:spcBef>
              <a:spcPct val="0"/>
            </a:spcBef>
            <a:spcAft>
              <a:spcPts val="0"/>
            </a:spcAft>
            <a:buNone/>
          </a:pPr>
          <a:r>
            <a:rPr lang="en-US" sz="1400" kern="1200" dirty="0">
              <a:solidFill>
                <a:schemeClr val="accent1">
                  <a:lumMod val="75000"/>
                </a:schemeClr>
              </a:solidFill>
            </a:rPr>
            <a:t>Utility system</a:t>
          </a:r>
        </a:p>
        <a:p>
          <a:pPr marL="0" lvl="0" indent="0" algn="ctr" defTabSz="622300">
            <a:lnSpc>
              <a:spcPct val="100000"/>
            </a:lnSpc>
            <a:spcBef>
              <a:spcPct val="0"/>
            </a:spcBef>
            <a:spcAft>
              <a:spcPts val="0"/>
            </a:spcAft>
            <a:buNone/>
          </a:pPr>
          <a:r>
            <a:rPr lang="en-US" sz="1400" kern="1200" dirty="0">
              <a:solidFill>
                <a:schemeClr val="accent1">
                  <a:lumMod val="75000"/>
                </a:schemeClr>
              </a:solidFill>
            </a:rPr>
            <a:t> perspective</a:t>
          </a:r>
        </a:p>
      </dsp:txBody>
      <dsp:txXfrm>
        <a:off x="440" y="2061225"/>
        <a:ext cx="1919030" cy="614089"/>
      </dsp:txXfrm>
    </dsp:sp>
    <dsp:sp modelId="{31EF70F2-8C10-4719-8550-8299CDD967EC}">
      <dsp:nvSpPr>
        <dsp:cNvPr id="0" name=""/>
        <dsp:cNvSpPr/>
      </dsp:nvSpPr>
      <dsp:spPr>
        <a:xfrm>
          <a:off x="2802225" y="1888512"/>
          <a:ext cx="959515" cy="95951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3A69F-E635-4E94-9CF1-D1A0C9CF963A}">
      <dsp:nvSpPr>
        <dsp:cNvPr id="0" name=""/>
        <dsp:cNvSpPr/>
      </dsp:nvSpPr>
      <dsp:spPr>
        <a:xfrm>
          <a:off x="2802225" y="1888512"/>
          <a:ext cx="959515" cy="95951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C7EF04-94C7-492C-927C-143776DBA287}">
      <dsp:nvSpPr>
        <dsp:cNvPr id="0" name=""/>
        <dsp:cNvSpPr/>
      </dsp:nvSpPr>
      <dsp:spPr>
        <a:xfrm>
          <a:off x="2322468" y="2061225"/>
          <a:ext cx="1919030" cy="6140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solidFill>
                <a:schemeClr val="accent1">
                  <a:lumMod val="75000"/>
                </a:schemeClr>
              </a:solidFill>
            </a:rPr>
            <a:t>TRC Test</a:t>
          </a:r>
        </a:p>
        <a:p>
          <a:pPr marL="0" lvl="0" indent="0" algn="ctr" defTabSz="622300">
            <a:lnSpc>
              <a:spcPct val="100000"/>
            </a:lnSpc>
            <a:spcBef>
              <a:spcPct val="0"/>
            </a:spcBef>
            <a:spcAft>
              <a:spcPts val="0"/>
            </a:spcAft>
            <a:buNone/>
          </a:pPr>
          <a:r>
            <a:rPr lang="en-US" sz="1400" b="0" kern="1200" dirty="0">
              <a:solidFill>
                <a:schemeClr val="accent1">
                  <a:lumMod val="75000"/>
                </a:schemeClr>
              </a:solidFill>
            </a:rPr>
            <a:t>Ut</a:t>
          </a:r>
          <a:r>
            <a:rPr lang="en-US" sz="1400" kern="1200" dirty="0">
              <a:solidFill>
                <a:schemeClr val="accent1">
                  <a:lumMod val="75000"/>
                </a:schemeClr>
              </a:solidFill>
            </a:rPr>
            <a:t>ility system plus the participant perspective</a:t>
          </a:r>
        </a:p>
      </dsp:txBody>
      <dsp:txXfrm>
        <a:off x="2322468" y="2061225"/>
        <a:ext cx="1919030" cy="614089"/>
      </dsp:txXfrm>
    </dsp:sp>
    <dsp:sp modelId="{BC1C4AF2-EDCC-4B92-A1E0-03F870CE3139}">
      <dsp:nvSpPr>
        <dsp:cNvPr id="0" name=""/>
        <dsp:cNvSpPr/>
      </dsp:nvSpPr>
      <dsp:spPr>
        <a:xfrm>
          <a:off x="5124253" y="1888512"/>
          <a:ext cx="959515" cy="959515"/>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238BE-EE03-43E1-A235-55E0C44A4926}">
      <dsp:nvSpPr>
        <dsp:cNvPr id="0" name=""/>
        <dsp:cNvSpPr/>
      </dsp:nvSpPr>
      <dsp:spPr>
        <a:xfrm>
          <a:off x="5124253" y="1888512"/>
          <a:ext cx="959515" cy="959515"/>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BE7709-BC5B-4020-BD24-6AE9E2F59366}">
      <dsp:nvSpPr>
        <dsp:cNvPr id="0" name=""/>
        <dsp:cNvSpPr/>
      </dsp:nvSpPr>
      <dsp:spPr>
        <a:xfrm>
          <a:off x="4644495" y="2061225"/>
          <a:ext cx="1919030" cy="61408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b="1" kern="1200" dirty="0">
              <a:solidFill>
                <a:schemeClr val="accent1">
                  <a:lumMod val="75000"/>
                </a:schemeClr>
              </a:solidFill>
            </a:rPr>
            <a:t>Societal Cost Test </a:t>
          </a:r>
          <a:r>
            <a:rPr lang="en-US" sz="1400" b="0" kern="1200" dirty="0">
              <a:solidFill>
                <a:schemeClr val="accent1">
                  <a:lumMod val="75000"/>
                </a:schemeClr>
              </a:solidFill>
            </a:rPr>
            <a:t>S</a:t>
          </a:r>
          <a:r>
            <a:rPr lang="en-US" sz="1400" kern="1200" dirty="0">
              <a:solidFill>
                <a:schemeClr val="accent1">
                  <a:lumMod val="75000"/>
                </a:schemeClr>
              </a:solidFill>
            </a:rPr>
            <a:t>ocietal perspective</a:t>
          </a:r>
        </a:p>
      </dsp:txBody>
      <dsp:txXfrm>
        <a:off x="4644495" y="2061225"/>
        <a:ext cx="1919030" cy="61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9D8CF-F93D-4616-83D0-A5D76AB81B99}">
      <dsp:nvSpPr>
        <dsp:cNvPr id="0" name=""/>
        <dsp:cNvSpPr/>
      </dsp:nvSpPr>
      <dsp:spPr>
        <a:xfrm>
          <a:off x="411534" y="522845"/>
          <a:ext cx="822668" cy="822668"/>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E6FD6-8E3A-42F6-892D-A7B4A7D03020}">
      <dsp:nvSpPr>
        <dsp:cNvPr id="0" name=""/>
        <dsp:cNvSpPr/>
      </dsp:nvSpPr>
      <dsp:spPr>
        <a:xfrm>
          <a:off x="411534" y="522845"/>
          <a:ext cx="822668" cy="822668"/>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89E96B-EB7C-466B-880F-AC0319C5462D}">
      <dsp:nvSpPr>
        <dsp:cNvPr id="0" name=""/>
        <dsp:cNvSpPr/>
      </dsp:nvSpPr>
      <dsp:spPr>
        <a:xfrm>
          <a:off x="200" y="670925"/>
          <a:ext cx="1645336" cy="5265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lumMod val="50000"/>
                </a:schemeClr>
              </a:solidFill>
            </a:rPr>
            <a:t>NSPM Regulatory Perspective</a:t>
          </a:r>
        </a:p>
      </dsp:txBody>
      <dsp:txXfrm>
        <a:off x="200" y="670925"/>
        <a:ext cx="1645336" cy="5265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CD3E1-9351-40FB-B93A-EC22A5F49B04}">
      <dsp:nvSpPr>
        <dsp:cNvPr id="0" name=""/>
        <dsp:cNvSpPr/>
      </dsp:nvSpPr>
      <dsp:spPr>
        <a:xfrm>
          <a:off x="523896" y="0"/>
          <a:ext cx="5937492" cy="30277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27671-53A7-49BB-9155-EBA6D8FD882D}">
      <dsp:nvSpPr>
        <dsp:cNvPr id="0" name=""/>
        <dsp:cNvSpPr/>
      </dsp:nvSpPr>
      <dsp:spPr>
        <a:xfrm>
          <a:off x="7503" y="908334"/>
          <a:ext cx="2248388" cy="12111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Universal Principles</a:t>
          </a:r>
        </a:p>
      </dsp:txBody>
      <dsp:txXfrm>
        <a:off x="66625" y="967456"/>
        <a:ext cx="2130144" cy="1092868"/>
      </dsp:txXfrm>
    </dsp:sp>
    <dsp:sp modelId="{5F1C2A1B-5D3C-4594-8C6D-EBBF09115D63}">
      <dsp:nvSpPr>
        <dsp:cNvPr id="0" name=""/>
        <dsp:cNvSpPr/>
      </dsp:nvSpPr>
      <dsp:spPr>
        <a:xfrm>
          <a:off x="2368448" y="908334"/>
          <a:ext cx="2248388" cy="12111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Resource Value Framework</a:t>
          </a:r>
        </a:p>
      </dsp:txBody>
      <dsp:txXfrm>
        <a:off x="2427570" y="967456"/>
        <a:ext cx="2130144" cy="1092868"/>
      </dsp:txXfrm>
    </dsp:sp>
    <dsp:sp modelId="{6FFA023A-B0AB-4E57-999F-E852255B4E3B}">
      <dsp:nvSpPr>
        <dsp:cNvPr id="0" name=""/>
        <dsp:cNvSpPr/>
      </dsp:nvSpPr>
      <dsp:spPr>
        <a:xfrm>
          <a:off x="4729392" y="908334"/>
          <a:ext cx="2248388" cy="12111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Primary Test:</a:t>
          </a:r>
          <a:br>
            <a:rPr lang="en-US" sz="2100" kern="1200" dirty="0"/>
          </a:br>
          <a:r>
            <a:rPr lang="en-US" sz="2100" kern="1200" dirty="0"/>
            <a:t>Resource Value Test (RVT)</a:t>
          </a:r>
        </a:p>
      </dsp:txBody>
      <dsp:txXfrm>
        <a:off x="4788514" y="967456"/>
        <a:ext cx="2130144" cy="1092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FF93C-03AF-4C24-9B0B-B60D4317E423}">
      <dsp:nvSpPr>
        <dsp:cNvPr id="0" name=""/>
        <dsp:cNvSpPr/>
      </dsp:nvSpPr>
      <dsp:spPr>
        <a:xfrm>
          <a:off x="1447760" y="-101456"/>
          <a:ext cx="4504482" cy="4504482"/>
        </a:xfrm>
        <a:prstGeom prst="circularArrow">
          <a:avLst>
            <a:gd name="adj1" fmla="val 4668"/>
            <a:gd name="adj2" fmla="val 272909"/>
            <a:gd name="adj3" fmla="val 12926515"/>
            <a:gd name="adj4" fmla="val 17966305"/>
            <a:gd name="adj5" fmla="val 4847"/>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25DC7C8-B705-4ED3-9A24-562B66FF26BA}">
      <dsp:nvSpPr>
        <dsp:cNvPr id="0" name=""/>
        <dsp:cNvSpPr/>
      </dsp:nvSpPr>
      <dsp:spPr>
        <a:xfrm>
          <a:off x="2236622" y="751"/>
          <a:ext cx="2926758" cy="14633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Build visibility and basic understanding</a:t>
          </a:r>
        </a:p>
      </dsp:txBody>
      <dsp:txXfrm>
        <a:off x="2308058" y="72187"/>
        <a:ext cx="2783886" cy="1320507"/>
      </dsp:txXfrm>
    </dsp:sp>
    <dsp:sp modelId="{7190DA91-D49A-4CE4-8679-DD71602168F3}">
      <dsp:nvSpPr>
        <dsp:cNvPr id="0" name=""/>
        <dsp:cNvSpPr/>
      </dsp:nvSpPr>
      <dsp:spPr>
        <a:xfrm>
          <a:off x="3854030" y="1618160"/>
          <a:ext cx="2926758" cy="1463379"/>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Develop supporting materials and resources </a:t>
          </a:r>
        </a:p>
      </dsp:txBody>
      <dsp:txXfrm>
        <a:off x="3925466" y="1689596"/>
        <a:ext cx="2783886" cy="1320507"/>
      </dsp:txXfrm>
    </dsp:sp>
    <dsp:sp modelId="{91F8C947-5CAA-4DC1-814A-296E97DA9114}">
      <dsp:nvSpPr>
        <dsp:cNvPr id="0" name=""/>
        <dsp:cNvSpPr/>
      </dsp:nvSpPr>
      <dsp:spPr>
        <a:xfrm>
          <a:off x="2236622" y="3235568"/>
          <a:ext cx="2926758" cy="14633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Conduct state outreach</a:t>
          </a:r>
        </a:p>
      </dsp:txBody>
      <dsp:txXfrm>
        <a:off x="2308058" y="3307004"/>
        <a:ext cx="2783886" cy="1320507"/>
      </dsp:txXfrm>
    </dsp:sp>
    <dsp:sp modelId="{EE26804E-9A15-45A7-B4AB-899B4A075AC5}">
      <dsp:nvSpPr>
        <dsp:cNvPr id="0" name=""/>
        <dsp:cNvSpPr/>
      </dsp:nvSpPr>
      <dsp:spPr>
        <a:xfrm>
          <a:off x="619213" y="1618160"/>
          <a:ext cx="2926758" cy="14633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Provide technical assistance</a:t>
          </a:r>
        </a:p>
      </dsp:txBody>
      <dsp:txXfrm>
        <a:off x="690649" y="1689596"/>
        <a:ext cx="2783886" cy="13205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9C0E1-5BB3-4FDC-BF46-8AA81250A013}">
      <dsp:nvSpPr>
        <dsp:cNvPr id="0" name=""/>
        <dsp:cNvSpPr/>
      </dsp:nvSpPr>
      <dsp:spPr>
        <a:xfrm rot="5400000">
          <a:off x="5229538" y="100866"/>
          <a:ext cx="1545657" cy="134472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Utility System Costs</a:t>
          </a:r>
        </a:p>
      </dsp:txBody>
      <dsp:txXfrm rot="-5400000">
        <a:off x="5539558" y="241263"/>
        <a:ext cx="925617" cy="1063927"/>
      </dsp:txXfrm>
    </dsp:sp>
    <dsp:sp modelId="{61761960-395F-42AC-9142-4402AA97DD78}">
      <dsp:nvSpPr>
        <dsp:cNvPr id="0" name=""/>
        <dsp:cNvSpPr/>
      </dsp:nvSpPr>
      <dsp:spPr>
        <a:xfrm>
          <a:off x="6715533" y="309530"/>
          <a:ext cx="1724953" cy="92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endParaRPr lang="en-US" sz="1300" kern="1200"/>
        </a:p>
      </dsp:txBody>
      <dsp:txXfrm>
        <a:off x="6715533" y="309530"/>
        <a:ext cx="1724953" cy="927394"/>
      </dsp:txXfrm>
    </dsp:sp>
    <dsp:sp modelId="{BBE1539F-70EE-480E-BCDD-F6EF21F35F1B}">
      <dsp:nvSpPr>
        <dsp:cNvPr id="0" name=""/>
        <dsp:cNvSpPr/>
      </dsp:nvSpPr>
      <dsp:spPr>
        <a:xfrm rot="5400000">
          <a:off x="3777238" y="100866"/>
          <a:ext cx="1545657" cy="134472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CE Overview </a:t>
          </a:r>
        </a:p>
      </dsp:txBody>
      <dsp:txXfrm rot="-5400000">
        <a:off x="4087258" y="241263"/>
        <a:ext cx="925617" cy="1063927"/>
      </dsp:txXfrm>
    </dsp:sp>
    <dsp:sp modelId="{4A8D19D3-D4C7-4211-B4CA-52A989BACE4C}">
      <dsp:nvSpPr>
        <dsp:cNvPr id="0" name=""/>
        <dsp:cNvSpPr/>
      </dsp:nvSpPr>
      <dsp:spPr>
        <a:xfrm rot="5400000">
          <a:off x="4501959" y="1441943"/>
          <a:ext cx="1509118" cy="1309382"/>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New Hampshire</a:t>
          </a:r>
        </a:p>
      </dsp:txBody>
      <dsp:txXfrm rot="-5400000">
        <a:off x="4805616" y="1576950"/>
        <a:ext cx="901804" cy="1039368"/>
      </dsp:txXfrm>
    </dsp:sp>
    <dsp:sp modelId="{F9321F2B-B141-411B-8DCE-D073BA137B1D}">
      <dsp:nvSpPr>
        <dsp:cNvPr id="0" name=""/>
        <dsp:cNvSpPr/>
      </dsp:nvSpPr>
      <dsp:spPr>
        <a:xfrm>
          <a:off x="2167047" y="323521"/>
          <a:ext cx="1669310" cy="92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r" defTabSz="577850">
            <a:lnSpc>
              <a:spcPct val="90000"/>
            </a:lnSpc>
            <a:spcBef>
              <a:spcPct val="0"/>
            </a:spcBef>
            <a:spcAft>
              <a:spcPct val="35000"/>
            </a:spcAft>
            <a:buNone/>
          </a:pPr>
          <a:endParaRPr lang="en-US" sz="1300" kern="1200"/>
        </a:p>
      </dsp:txBody>
      <dsp:txXfrm>
        <a:off x="2167047" y="323521"/>
        <a:ext cx="1669310" cy="927394"/>
      </dsp:txXfrm>
    </dsp:sp>
    <dsp:sp modelId="{4C816186-9023-432D-BE13-CD4663766058}">
      <dsp:nvSpPr>
        <dsp:cNvPr id="0" name=""/>
        <dsp:cNvSpPr/>
      </dsp:nvSpPr>
      <dsp:spPr>
        <a:xfrm rot="5400000">
          <a:off x="5952905" y="1412820"/>
          <a:ext cx="1545657" cy="134472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Utility System Benefits</a:t>
          </a:r>
        </a:p>
      </dsp:txBody>
      <dsp:txXfrm rot="-5400000">
        <a:off x="6262925" y="1553217"/>
        <a:ext cx="925617" cy="1063927"/>
      </dsp:txXfrm>
    </dsp:sp>
    <dsp:sp modelId="{48A1055C-DA89-4C7D-AE36-0D286467BCFE}">
      <dsp:nvSpPr>
        <dsp:cNvPr id="0" name=""/>
        <dsp:cNvSpPr/>
      </dsp:nvSpPr>
      <dsp:spPr>
        <a:xfrm rot="5400000">
          <a:off x="3033486" y="1410069"/>
          <a:ext cx="1545657" cy="134472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Other Info</a:t>
          </a:r>
        </a:p>
      </dsp:txBody>
      <dsp:txXfrm rot="-5400000">
        <a:off x="3343506" y="1550466"/>
        <a:ext cx="925617" cy="1063927"/>
      </dsp:txXfrm>
    </dsp:sp>
    <dsp:sp modelId="{63A6CD24-51E0-43E2-B8A7-EED9EA0E0459}">
      <dsp:nvSpPr>
        <dsp:cNvPr id="0" name=""/>
        <dsp:cNvSpPr/>
      </dsp:nvSpPr>
      <dsp:spPr>
        <a:xfrm>
          <a:off x="6715533" y="2933438"/>
          <a:ext cx="1724953" cy="927394"/>
        </a:xfrm>
        <a:prstGeom prst="rect">
          <a:avLst/>
        </a:prstGeom>
        <a:noFill/>
        <a:ln>
          <a:noFill/>
        </a:ln>
        <a:effectLst/>
      </dsp:spPr>
      <dsp:style>
        <a:lnRef idx="0">
          <a:scrgbClr r="0" g="0" b="0"/>
        </a:lnRef>
        <a:fillRef idx="0">
          <a:scrgbClr r="0" g="0" b="0"/>
        </a:fillRef>
        <a:effectRef idx="0">
          <a:scrgbClr r="0" g="0" b="0"/>
        </a:effectRef>
        <a:fontRef idx="minor"/>
      </dsp:style>
    </dsp:sp>
    <dsp:sp modelId="{55A1136F-38AA-4BC0-A179-BE0518FB715C}">
      <dsp:nvSpPr>
        <dsp:cNvPr id="0" name=""/>
        <dsp:cNvSpPr/>
      </dsp:nvSpPr>
      <dsp:spPr>
        <a:xfrm rot="5400000">
          <a:off x="3777238" y="2724775"/>
          <a:ext cx="1545657" cy="134472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Non-Utility System Benefits</a:t>
          </a:r>
        </a:p>
      </dsp:txBody>
      <dsp:txXfrm rot="-5400000">
        <a:off x="4087258" y="2865172"/>
        <a:ext cx="925617" cy="1063927"/>
      </dsp:txXfrm>
    </dsp:sp>
    <dsp:sp modelId="{CDA11198-AE53-4A62-B334-F46B082E2CF2}">
      <dsp:nvSpPr>
        <dsp:cNvPr id="0" name=""/>
        <dsp:cNvSpPr/>
      </dsp:nvSpPr>
      <dsp:spPr>
        <a:xfrm rot="5400000">
          <a:off x="5177727" y="2755703"/>
          <a:ext cx="1545657" cy="134472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Non-Utility System Costs</a:t>
          </a:r>
        </a:p>
      </dsp:txBody>
      <dsp:txXfrm rot="-5400000">
        <a:off x="5487747" y="2896100"/>
        <a:ext cx="925617" cy="1063927"/>
      </dsp:txXfrm>
    </dsp:sp>
    <dsp:sp modelId="{FF42518F-923B-4B81-8EE4-BE31434F0F17}">
      <dsp:nvSpPr>
        <dsp:cNvPr id="0" name=""/>
        <dsp:cNvSpPr/>
      </dsp:nvSpPr>
      <dsp:spPr>
        <a:xfrm>
          <a:off x="2876120" y="4245392"/>
          <a:ext cx="1669310" cy="927394"/>
        </a:xfrm>
        <a:prstGeom prst="rect">
          <a:avLst/>
        </a:prstGeom>
        <a:noFill/>
        <a:ln>
          <a:noFill/>
        </a:ln>
        <a:effectLst/>
      </dsp:spPr>
      <dsp:style>
        <a:lnRef idx="0">
          <a:scrgbClr r="0" g="0" b="0"/>
        </a:lnRef>
        <a:fillRef idx="0">
          <a:scrgbClr r="0" g="0" b="0"/>
        </a:fillRef>
        <a:effectRef idx="0">
          <a:scrgbClr r="0" g="0" b="0"/>
        </a:effectRef>
        <a:fontRef idx="minor"/>
      </dsp:style>
    </dsp:sp>
    <dsp:sp modelId="{B742909B-A004-4F1F-9362-5EE88F548D08}">
      <dsp:nvSpPr>
        <dsp:cNvPr id="0" name=""/>
        <dsp:cNvSpPr/>
      </dsp:nvSpPr>
      <dsp:spPr>
        <a:xfrm rot="5400000">
          <a:off x="8112354" y="998863"/>
          <a:ext cx="1545657" cy="1344721"/>
        </a:xfrm>
        <a:prstGeom prst="hexagon">
          <a:avLst>
            <a:gd name="adj" fmla="val 2500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8422374" y="1139260"/>
        <a:ext cx="925617" cy="1063927"/>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4FD06A62-EAD0-4F31-86DC-0631CC4F0044}" type="datetimeFigureOut">
              <a:rPr lang="en-US" smtClean="0"/>
              <a:t>2/13/2019</a:t>
            </a:fld>
            <a:endParaRPr lang="en-US" dirty="0"/>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BB5FF12B-0B0E-4FE0-BD5D-45442C509C64}" type="slidenum">
              <a:rPr lang="en-US" smtClean="0"/>
              <a:t>‹#›</a:t>
            </a:fld>
            <a:endParaRPr lang="en-US" dirty="0"/>
          </a:p>
        </p:txBody>
      </p:sp>
    </p:spTree>
    <p:extLst>
      <p:ext uri="{BB962C8B-B14F-4D97-AF65-F5344CB8AC3E}">
        <p14:creationId xmlns:p14="http://schemas.microsoft.com/office/powerpoint/2010/main" val="33756061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CCF85B39-7A5A-400D-ABE2-63A4EE21F1DC}" type="datetimeFigureOut">
              <a:rPr lang="en-US" smtClean="0"/>
              <a:t>2/13/2019</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6DB41DD9-171D-4D72-BDE6-1207F23AC2DC}" type="slidenum">
              <a:rPr lang="en-US" smtClean="0"/>
              <a:t>‹#›</a:t>
            </a:fld>
            <a:endParaRPr lang="en-US" dirty="0"/>
          </a:p>
        </p:txBody>
      </p:sp>
    </p:spTree>
    <p:extLst>
      <p:ext uri="{BB962C8B-B14F-4D97-AF65-F5344CB8AC3E}">
        <p14:creationId xmlns:p14="http://schemas.microsoft.com/office/powerpoint/2010/main" val="11597929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174052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361006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128838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accent1">
                  <a:lumMod val="75000"/>
                </a:schemeClr>
              </a:buClr>
              <a:buFont typeface="Arial" panose="020B0604020202020204" pitchFamily="34" charset="0"/>
              <a:buChar char="●"/>
              <a:defRPr sz="1800"/>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457950" y="6429619"/>
            <a:ext cx="2057400" cy="349251"/>
          </a:xfrm>
        </p:spPr>
        <p:txBody>
          <a:bodyPr/>
          <a:lstStyle>
            <a:lvl1pPr>
              <a:defRPr sz="1000" b="1"/>
            </a:lvl1pPr>
          </a:lstStyle>
          <a:p>
            <a:r>
              <a:rPr lang="en-US" dirty="0"/>
              <a:t>Slide </a:t>
            </a:r>
            <a:fld id="{49428E3E-090C-411A-A663-16FA5027569F}" type="slidenum">
              <a:rPr lang="en-US" smtClean="0"/>
              <a:pPr/>
              <a:t>‹#›</a:t>
            </a:fld>
            <a:endParaRPr lang="en-US" dirty="0"/>
          </a:p>
        </p:txBody>
      </p:sp>
      <p:sp>
        <p:nvSpPr>
          <p:cNvPr id="7" name="Footer Placeholder 4"/>
          <p:cNvSpPr txBox="1">
            <a:spLocks/>
          </p:cNvSpPr>
          <p:nvPr userDrawn="1"/>
        </p:nvSpPr>
        <p:spPr>
          <a:xfrm>
            <a:off x="0" y="641374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National Standard Practice Manual </a:t>
            </a:r>
          </a:p>
        </p:txBody>
      </p:sp>
    </p:spTree>
    <p:extLst>
      <p:ext uri="{BB962C8B-B14F-4D97-AF65-F5344CB8AC3E}">
        <p14:creationId xmlns:p14="http://schemas.microsoft.com/office/powerpoint/2010/main" val="45298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280764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192284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70048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345604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426671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398447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410404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53035"/>
            <a:ext cx="7886700" cy="9376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428E3E-090C-411A-A663-16FA5027569F}" type="slidenum">
              <a:rPr lang="en-US" smtClean="0"/>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16587" y="185739"/>
            <a:ext cx="1694329" cy="583602"/>
          </a:xfrm>
          <a:prstGeom prst="rect">
            <a:avLst/>
          </a:prstGeom>
        </p:spPr>
      </p:pic>
      <p:cxnSp>
        <p:nvCxnSpPr>
          <p:cNvPr id="8" name="Straight Connector 7"/>
          <p:cNvCxnSpPr>
            <a:cxnSpLocks/>
          </p:cNvCxnSpPr>
          <p:nvPr userDrawn="1"/>
        </p:nvCxnSpPr>
        <p:spPr>
          <a:xfrm>
            <a:off x="-52418" y="344001"/>
            <a:ext cx="7328173"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0368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nationalefficiencyscreening.org/wp-content/uploads/2019/01/Arkansas_NSPM_Case-Study.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nationalefficiencyscreening.org/wp-content/uploads/2018/12/Minnesota_NSPM_Case-Study-12-7-18.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nationalefficiencyscreening.org/wp-content/uploads/2018/12/Rhode-Island_NSPM_Case-Study-12-3-18.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nationalefficiencyscreening.org/wp-content/uploads/2018/12/4600A-DIV-DraftRept-RI-Synapse_10-3-18.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NSPM@nationalefficiencyscreening.org" TargetMode="External"/><Relationship Id="rId2" Type="http://schemas.openxmlformats.org/officeDocument/2006/relationships/hyperlink" Target="http://www.nationalefficiencyscreening.org/" TargetMode="External"/><Relationship Id="rId1" Type="http://schemas.openxmlformats.org/officeDocument/2006/relationships/slideLayout" Target="../slideLayouts/slideLayout2.xml"/><Relationship Id="rId4" Type="http://schemas.openxmlformats.org/officeDocument/2006/relationships/hyperlink" Target="mailto:jmichals@e4thefuture.org" TargetMode="Externa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FDA1CE-CAAF-44F6-B0E7-FBFF218CD9A9}"/>
              </a:ext>
            </a:extLst>
          </p:cNvPr>
          <p:cNvSpPr>
            <a:spLocks noGrp="1"/>
          </p:cNvSpPr>
          <p:nvPr>
            <p:ph type="ctrTitle"/>
          </p:nvPr>
        </p:nvSpPr>
        <p:spPr>
          <a:xfrm>
            <a:off x="365125" y="3690257"/>
            <a:ext cx="8413750" cy="1619250"/>
          </a:xfrm>
        </p:spPr>
        <p:txBody>
          <a:bodyPr rtlCol="0">
            <a:noAutofit/>
          </a:bodyPr>
          <a:lstStyle/>
          <a:p>
            <a:pPr fontAlgn="auto">
              <a:spcAft>
                <a:spcPts val="0"/>
              </a:spcAft>
              <a:defRPr/>
            </a:pPr>
            <a:r>
              <a:rPr lang="en-US" sz="2800" b="1" dirty="0"/>
              <a:t>Applying the National Standard Practice Manual Experience to Date</a:t>
            </a:r>
            <a:br>
              <a:rPr lang="en-US" dirty="0"/>
            </a:br>
            <a:br>
              <a:rPr lang="en-US" sz="2800" b="1" dirty="0"/>
            </a:br>
            <a:br>
              <a:rPr lang="en-US" sz="2800" b="1" dirty="0"/>
            </a:br>
            <a:br>
              <a:rPr lang="en-US" sz="2800" b="1" dirty="0"/>
            </a:br>
            <a:r>
              <a:rPr lang="en-US" sz="2400" dirty="0">
                <a:solidFill>
                  <a:schemeClr val="accent3">
                    <a:lumMod val="75000"/>
                  </a:schemeClr>
                </a:solidFill>
              </a:rPr>
              <a:t>Julie Michals – E4TheFuture</a:t>
            </a:r>
            <a:br>
              <a:rPr lang="en-US" sz="2400" dirty="0">
                <a:solidFill>
                  <a:schemeClr val="accent3">
                    <a:lumMod val="75000"/>
                  </a:schemeClr>
                </a:solidFill>
              </a:rPr>
            </a:br>
            <a:r>
              <a:rPr lang="en-US" sz="2400" dirty="0">
                <a:solidFill>
                  <a:schemeClr val="accent3">
                    <a:lumMod val="75000"/>
                  </a:schemeClr>
                </a:solidFill>
              </a:rPr>
              <a:t>Presented to the NH EM&amp;V Working Group</a:t>
            </a:r>
            <a:br>
              <a:rPr lang="en-US" sz="2400" dirty="0">
                <a:solidFill>
                  <a:schemeClr val="accent3">
                    <a:lumMod val="75000"/>
                  </a:schemeClr>
                </a:solidFill>
              </a:rPr>
            </a:br>
            <a:br>
              <a:rPr lang="en-US" sz="2400" dirty="0">
                <a:solidFill>
                  <a:schemeClr val="accent3">
                    <a:lumMod val="75000"/>
                  </a:schemeClr>
                </a:solidFill>
              </a:rPr>
            </a:br>
            <a:r>
              <a:rPr lang="en-US" sz="2400" dirty="0">
                <a:solidFill>
                  <a:schemeClr val="accent3">
                    <a:lumMod val="75000"/>
                  </a:schemeClr>
                </a:solidFill>
              </a:rPr>
              <a:t>February 14,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How States Can Apply the NSPM</a:t>
            </a:r>
          </a:p>
        </p:txBody>
      </p:sp>
      <p:sp>
        <p:nvSpPr>
          <p:cNvPr id="4" name="Content Placeholder 3"/>
          <p:cNvSpPr>
            <a:spLocks noGrp="1"/>
          </p:cNvSpPr>
          <p:nvPr>
            <p:ph idx="1"/>
          </p:nvPr>
        </p:nvSpPr>
        <p:spPr>
          <a:xfrm>
            <a:off x="495300" y="1987825"/>
            <a:ext cx="8153400" cy="4054201"/>
          </a:xfrm>
        </p:spPr>
        <p:txBody>
          <a:bodyPr>
            <a:normAutofit/>
          </a:bodyPr>
          <a:lstStyle/>
          <a:p>
            <a:pPr marL="514350" indent="-514350">
              <a:lnSpc>
                <a:spcPct val="100000"/>
              </a:lnSpc>
              <a:buFont typeface="+mj-lt"/>
              <a:buAutoNum type="arabicPeriod"/>
            </a:pPr>
            <a:r>
              <a:rPr lang="en-US" sz="2800" dirty="0"/>
              <a:t>Comprehensive review of current test *</a:t>
            </a:r>
          </a:p>
          <a:p>
            <a:pPr marL="1027113" lvl="1" indent="-344488">
              <a:lnSpc>
                <a:spcPct val="100000"/>
              </a:lnSpc>
            </a:pPr>
            <a:r>
              <a:rPr lang="en-US" sz="2400" dirty="0"/>
              <a:t>What’s included</a:t>
            </a:r>
          </a:p>
          <a:p>
            <a:pPr marL="1027113" lvl="1" indent="-344488">
              <a:lnSpc>
                <a:spcPct val="100000"/>
              </a:lnSpc>
              <a:spcAft>
                <a:spcPts val="1200"/>
              </a:spcAft>
            </a:pPr>
            <a:r>
              <a:rPr lang="en-US" sz="2400" dirty="0"/>
              <a:t>How it is applied</a:t>
            </a:r>
          </a:p>
          <a:p>
            <a:pPr marL="514350" indent="-514350">
              <a:lnSpc>
                <a:spcPct val="100000"/>
              </a:lnSpc>
              <a:spcAft>
                <a:spcPts val="1200"/>
              </a:spcAft>
              <a:buFont typeface="+mj-lt"/>
              <a:buAutoNum type="arabicPeriod"/>
            </a:pPr>
            <a:r>
              <a:rPr lang="en-US" sz="2800" dirty="0"/>
              <a:t>Review/refine select provisions of current test</a:t>
            </a:r>
          </a:p>
          <a:p>
            <a:pPr marL="514350" indent="-514350">
              <a:lnSpc>
                <a:spcPct val="100000"/>
              </a:lnSpc>
              <a:spcAft>
                <a:spcPts val="1200"/>
              </a:spcAft>
              <a:buFont typeface="+mj-lt"/>
              <a:buAutoNum type="arabicPeriod"/>
            </a:pPr>
            <a:r>
              <a:rPr lang="en-US" sz="2800" dirty="0"/>
              <a:t>Build new state test from “ground up”</a:t>
            </a:r>
          </a:p>
          <a:p>
            <a:pPr marL="0" indent="0">
              <a:lnSpc>
                <a:spcPct val="100000"/>
              </a:lnSpc>
              <a:buNone/>
            </a:pPr>
            <a:endParaRPr lang="en-US" sz="2800" dirty="0"/>
          </a:p>
          <a:p>
            <a:pPr marL="0" indent="0">
              <a:lnSpc>
                <a:spcPct val="100000"/>
              </a:lnSpc>
              <a:buNone/>
            </a:pPr>
            <a:r>
              <a:rPr lang="en-US" sz="2400" i="1" dirty="0"/>
              <a:t>* NH process</a:t>
            </a:r>
          </a:p>
          <a:p>
            <a:pPr>
              <a:lnSpc>
                <a:spcPct val="100000"/>
              </a:lnSpc>
            </a:pPr>
            <a:endParaRPr lang="en-US" sz="2000" dirty="0"/>
          </a:p>
          <a:p>
            <a:pPr lvl="1">
              <a:lnSpc>
                <a:spcPct val="100000"/>
              </a:lnSpc>
            </a:pPr>
            <a:endParaRPr lang="en-US" sz="2000" dirty="0"/>
          </a:p>
          <a:p>
            <a:pPr lvl="1">
              <a:lnSpc>
                <a:spcPct val="100000"/>
              </a:lnSpc>
            </a:pPr>
            <a:endParaRPr lang="en-US" sz="2000" dirty="0"/>
          </a:p>
          <a:p>
            <a:pPr lvl="1">
              <a:lnSpc>
                <a:spcPct val="100000"/>
              </a:lnSpc>
              <a:spcAft>
                <a:spcPts val="600"/>
              </a:spcAft>
            </a:pPr>
            <a:endParaRPr lang="en-US" dirty="0"/>
          </a:p>
          <a:p>
            <a:pPr>
              <a:lnSpc>
                <a:spcPct val="100000"/>
              </a:lnSpc>
              <a:spcAft>
                <a:spcPts val="600"/>
              </a:spcAft>
            </a:pPr>
            <a:endParaRPr lang="en-US" dirty="0"/>
          </a:p>
          <a:p>
            <a:pPr lvl="1"/>
            <a:endParaRPr lang="en-US" dirty="0"/>
          </a:p>
        </p:txBody>
      </p:sp>
      <p:sp>
        <p:nvSpPr>
          <p:cNvPr id="2" name="Slide Number Placeholder 1"/>
          <p:cNvSpPr>
            <a:spLocks noGrp="1"/>
          </p:cNvSpPr>
          <p:nvPr>
            <p:ph type="sldNum" sz="quarter" idx="12"/>
          </p:nvPr>
        </p:nvSpPr>
        <p:spPr/>
        <p:txBody>
          <a:bodyPr/>
          <a:lstStyle/>
          <a:p>
            <a:fld id="{1B79225A-044F-47AC-A466-ADAA88F41AF1}" type="slidenum">
              <a:rPr lang="en-US" smtClean="0"/>
              <a:pPr/>
              <a:t>10</a:t>
            </a:fld>
            <a:endParaRPr lang="en-US" dirty="0"/>
          </a:p>
        </p:txBody>
      </p:sp>
    </p:spTree>
    <p:extLst>
      <p:ext uri="{BB962C8B-B14F-4D97-AF65-F5344CB8AC3E}">
        <p14:creationId xmlns:p14="http://schemas.microsoft.com/office/powerpoint/2010/main" val="103173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3A847B9-55AB-47ED-99B7-420EA05AA453}"/>
              </a:ext>
            </a:extLst>
          </p:cNvPr>
          <p:cNvSpPr>
            <a:spLocks noGrp="1" noChangeArrowheads="1"/>
          </p:cNvSpPr>
          <p:nvPr>
            <p:ph type="title"/>
          </p:nvPr>
        </p:nvSpPr>
        <p:spPr/>
        <p:txBody>
          <a:bodyPr/>
          <a:lstStyle/>
          <a:p>
            <a:r>
              <a:rPr lang="en-US" altLang="en-US"/>
              <a:t> </a:t>
            </a:r>
          </a:p>
        </p:txBody>
      </p:sp>
      <p:sp>
        <p:nvSpPr>
          <p:cNvPr id="13315" name="Content Placeholder 2">
            <a:extLst>
              <a:ext uri="{FF2B5EF4-FFF2-40B4-BE49-F238E27FC236}">
                <a16:creationId xmlns:a16="http://schemas.microsoft.com/office/drawing/2014/main" id="{396A7A54-517B-480E-A29E-AABD26090659}"/>
              </a:ext>
            </a:extLst>
          </p:cNvPr>
          <p:cNvSpPr>
            <a:spLocks noGrp="1" noChangeArrowheads="1"/>
          </p:cNvSpPr>
          <p:nvPr>
            <p:ph idx="1"/>
          </p:nvPr>
        </p:nvSpPr>
        <p:spPr bwMode="auto">
          <a:xfrm>
            <a:off x="323850" y="425450"/>
            <a:ext cx="8496300" cy="6003925"/>
          </a:xfrm>
        </p:spPr>
        <p:txBody>
          <a:bodyPr wrap="square" numCol="1" anchor="t" anchorCtr="0" compatLnSpc="1">
            <a:prstTxWarp prst="textNoShape">
              <a:avLst/>
            </a:prstTxWarp>
          </a:bodyPr>
          <a:lstStyle/>
          <a:p>
            <a:pPr marL="0" indent="0" algn="ctr">
              <a:buClr>
                <a:srgbClr val="376092"/>
              </a:buClr>
              <a:buFont typeface="Arial" panose="020B0604020202020204" pitchFamily="34" charset="0"/>
              <a:buNone/>
            </a:pPr>
            <a:endParaRPr lang="en-US" altLang="en-US" sz="3600" dirty="0">
              <a:solidFill>
                <a:schemeClr val="tx2"/>
              </a:solidFill>
            </a:endParaRPr>
          </a:p>
          <a:p>
            <a:pPr marL="0" indent="0" algn="ctr">
              <a:buClr>
                <a:srgbClr val="376092"/>
              </a:buClr>
              <a:buFont typeface="Arial" panose="020B0604020202020204" pitchFamily="34" charset="0"/>
              <a:buNone/>
            </a:pPr>
            <a:endParaRPr lang="en-US" altLang="en-US" sz="3600" dirty="0">
              <a:solidFill>
                <a:schemeClr val="tx2"/>
              </a:solidFill>
            </a:endParaRPr>
          </a:p>
          <a:p>
            <a:pPr marL="0" indent="0" algn="ctr">
              <a:buClr>
                <a:srgbClr val="376092"/>
              </a:buClr>
              <a:buFont typeface="Arial" panose="020B0604020202020204" pitchFamily="34" charset="0"/>
              <a:buNone/>
            </a:pPr>
            <a:endParaRPr lang="en-US" altLang="en-US" sz="3600" dirty="0">
              <a:solidFill>
                <a:schemeClr val="tx2"/>
              </a:solidFill>
            </a:endParaRPr>
          </a:p>
          <a:p>
            <a:pPr marL="0" indent="0" algn="ctr">
              <a:buClr>
                <a:srgbClr val="376092"/>
              </a:buClr>
              <a:buFont typeface="Arial" panose="020B0604020202020204" pitchFamily="34" charset="0"/>
              <a:buNone/>
            </a:pPr>
            <a:r>
              <a:rPr lang="en-US" altLang="en-US" sz="3200" dirty="0">
                <a:solidFill>
                  <a:schemeClr val="tx2"/>
                </a:solidFill>
              </a:rPr>
              <a:t>NSPM Case Studies</a:t>
            </a:r>
          </a:p>
          <a:p>
            <a:pPr marL="0" indent="0" algn="ctr">
              <a:buClr>
                <a:srgbClr val="376092"/>
              </a:buClr>
              <a:buFont typeface="Arial" panose="020B0604020202020204" pitchFamily="34" charset="0"/>
              <a:buNone/>
            </a:pPr>
            <a:r>
              <a:rPr lang="en-US" altLang="en-US" sz="3200" b="1" dirty="0">
                <a:solidFill>
                  <a:schemeClr val="tx2"/>
                </a:solidFill>
              </a:rPr>
              <a:t>How has it worked in other states?</a:t>
            </a:r>
          </a:p>
          <a:p>
            <a:pPr marL="0" indent="0" algn="ctr">
              <a:buClr>
                <a:srgbClr val="376092"/>
              </a:buClr>
              <a:buFont typeface="Arial" panose="020B0604020202020204" pitchFamily="34" charset="0"/>
              <a:buNone/>
            </a:pPr>
            <a:endParaRPr lang="en-US" altLang="en-US" sz="3200" b="1" dirty="0">
              <a:solidFill>
                <a:schemeClr val="tx2"/>
              </a:solidFill>
            </a:endParaRPr>
          </a:p>
          <a:p>
            <a:pPr marL="0" indent="0" algn="ctr">
              <a:lnSpc>
                <a:spcPct val="100000"/>
              </a:lnSpc>
              <a:spcBef>
                <a:spcPts val="0"/>
              </a:spcBef>
              <a:buClr>
                <a:srgbClr val="376092"/>
              </a:buClr>
              <a:buNone/>
            </a:pPr>
            <a:r>
              <a:rPr lang="en-US" altLang="en-US" sz="3200" dirty="0">
                <a:solidFill>
                  <a:schemeClr val="tx2"/>
                </a:solidFill>
              </a:rPr>
              <a:t>Arkansas</a:t>
            </a:r>
          </a:p>
          <a:p>
            <a:pPr marL="0" indent="0" algn="ctr">
              <a:lnSpc>
                <a:spcPct val="100000"/>
              </a:lnSpc>
              <a:spcBef>
                <a:spcPts val="0"/>
              </a:spcBef>
              <a:buClr>
                <a:srgbClr val="376092"/>
              </a:buClr>
              <a:buNone/>
            </a:pPr>
            <a:r>
              <a:rPr lang="en-US" altLang="en-US" sz="3200" dirty="0">
                <a:solidFill>
                  <a:schemeClr val="tx2"/>
                </a:solidFill>
              </a:rPr>
              <a:t>Minnesota</a:t>
            </a:r>
          </a:p>
          <a:p>
            <a:pPr marL="0" indent="0" algn="ctr">
              <a:lnSpc>
                <a:spcPct val="100000"/>
              </a:lnSpc>
              <a:spcBef>
                <a:spcPts val="0"/>
              </a:spcBef>
              <a:buClr>
                <a:srgbClr val="376092"/>
              </a:buClr>
              <a:buNone/>
            </a:pPr>
            <a:r>
              <a:rPr lang="en-US" altLang="en-US" sz="3200" dirty="0">
                <a:solidFill>
                  <a:schemeClr val="tx2"/>
                </a:solidFill>
              </a:rPr>
              <a:t>Rhode Island</a:t>
            </a:r>
          </a:p>
          <a:p>
            <a:pPr marL="0" indent="0" algn="ctr">
              <a:lnSpc>
                <a:spcPct val="100000"/>
              </a:lnSpc>
              <a:spcBef>
                <a:spcPts val="0"/>
              </a:spcBef>
              <a:buClr>
                <a:srgbClr val="376092"/>
              </a:buClr>
              <a:buNone/>
            </a:pPr>
            <a:r>
              <a:rPr lang="en-US" altLang="en-US" sz="3200" dirty="0">
                <a:solidFill>
                  <a:schemeClr val="tx2"/>
                </a:solidFill>
              </a:rPr>
              <a:t>(and a few words about Connecticut)</a:t>
            </a:r>
          </a:p>
          <a:p>
            <a:pPr marL="0" indent="0" algn="ctr">
              <a:buClr>
                <a:srgbClr val="376092"/>
              </a:buClr>
              <a:buFont typeface="Arial" panose="020B0604020202020204" pitchFamily="34" charset="0"/>
              <a:buNone/>
            </a:pPr>
            <a:endParaRPr lang="en-US" altLang="en-US" sz="3600" dirty="0">
              <a:solidFill>
                <a:srgbClr val="FF0000"/>
              </a:solidFill>
            </a:endParaRPr>
          </a:p>
        </p:txBody>
      </p:sp>
      <p:sp>
        <p:nvSpPr>
          <p:cNvPr id="4" name="Slide Number Placeholder 3">
            <a:extLst>
              <a:ext uri="{FF2B5EF4-FFF2-40B4-BE49-F238E27FC236}">
                <a16:creationId xmlns:a16="http://schemas.microsoft.com/office/drawing/2014/main" id="{4B66C832-6A34-4BA8-B7A9-1BC429EBBD19}"/>
              </a:ext>
            </a:extLst>
          </p:cNvPr>
          <p:cNvSpPr>
            <a:spLocks noGrp="1"/>
          </p:cNvSpPr>
          <p:nvPr>
            <p:ph type="sldNum" sz="quarter" idx="10"/>
          </p:nvPr>
        </p:nvSpPr>
        <p:spPr>
          <a:xfrm>
            <a:off x="6457950" y="6429375"/>
            <a:ext cx="2057400" cy="349250"/>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1" kern="1200" dirty="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59C6CCE5-8B8E-432D-AE92-002751DEFA60}"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DCDC-6150-4029-8B12-EB0D8F0A3E7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4771B5FF-52D8-4DAB-9212-76988724A19C}"/>
              </a:ext>
            </a:extLst>
          </p:cNvPr>
          <p:cNvSpPr>
            <a:spLocks noGrp="1"/>
          </p:cNvSpPr>
          <p:nvPr>
            <p:ph idx="1"/>
          </p:nvPr>
        </p:nvSpPr>
        <p:spPr/>
        <p:txBody>
          <a:bodyPr/>
          <a:lstStyle/>
          <a:p>
            <a:pPr marL="0" indent="0" algn="ctr">
              <a:buNone/>
            </a:pPr>
            <a:endParaRPr lang="en-US" sz="3600" dirty="0">
              <a:solidFill>
                <a:schemeClr val="tx2"/>
              </a:solidFill>
            </a:endParaRPr>
          </a:p>
          <a:p>
            <a:pPr marL="0" indent="0" algn="ctr">
              <a:buNone/>
            </a:pPr>
            <a:endParaRPr lang="en-US" sz="3600" dirty="0">
              <a:solidFill>
                <a:schemeClr val="tx2"/>
              </a:solidFill>
            </a:endParaRPr>
          </a:p>
          <a:p>
            <a:pPr marL="0" indent="0" algn="ctr">
              <a:buNone/>
            </a:pPr>
            <a:r>
              <a:rPr lang="en-US" sz="3200" dirty="0">
                <a:solidFill>
                  <a:schemeClr val="tx2"/>
                </a:solidFill>
              </a:rPr>
              <a:t>Applying the NSPM in </a:t>
            </a:r>
          </a:p>
          <a:p>
            <a:pPr marL="0" indent="0" algn="ctr">
              <a:buNone/>
            </a:pPr>
            <a:r>
              <a:rPr lang="en-US" sz="3200" b="1" dirty="0">
                <a:solidFill>
                  <a:schemeClr val="tx2"/>
                </a:solidFill>
              </a:rPr>
              <a:t>Arkansas</a:t>
            </a:r>
          </a:p>
          <a:p>
            <a:pPr marL="0" indent="0" algn="ctr">
              <a:buNone/>
            </a:pPr>
            <a:r>
              <a:rPr lang="en-US" b="1" dirty="0">
                <a:solidFill>
                  <a:schemeClr val="tx2"/>
                </a:solidFill>
              </a:rPr>
              <a:t>(</a:t>
            </a:r>
            <a:r>
              <a:rPr lang="en-US" b="1" dirty="0">
                <a:solidFill>
                  <a:schemeClr val="tx2"/>
                </a:solidFill>
                <a:hlinkClick r:id="rId2"/>
              </a:rPr>
              <a:t>Case Study Link</a:t>
            </a:r>
            <a:r>
              <a:rPr lang="en-US" b="1" dirty="0">
                <a:solidFill>
                  <a:schemeClr val="tx2"/>
                </a:solidFill>
              </a:rPr>
              <a:t>)</a:t>
            </a:r>
          </a:p>
          <a:p>
            <a:pPr marL="0" indent="0" algn="ctr">
              <a:buNone/>
            </a:pPr>
            <a:endParaRPr lang="en-US" sz="3600" b="1" dirty="0">
              <a:solidFill>
                <a:schemeClr val="tx2"/>
              </a:solidFill>
            </a:endParaRPr>
          </a:p>
          <a:p>
            <a:pPr marL="0" indent="0" algn="ctr">
              <a:buNone/>
            </a:pPr>
            <a:endParaRPr lang="en-US" sz="3600" dirty="0">
              <a:solidFill>
                <a:srgbClr val="FF0000"/>
              </a:solidFill>
            </a:endParaRPr>
          </a:p>
        </p:txBody>
      </p:sp>
      <p:sp>
        <p:nvSpPr>
          <p:cNvPr id="4" name="Slide Number Placeholder 3">
            <a:extLst>
              <a:ext uri="{FF2B5EF4-FFF2-40B4-BE49-F238E27FC236}">
                <a16:creationId xmlns:a16="http://schemas.microsoft.com/office/drawing/2014/main" id="{4B66C832-6A34-4BA8-B7A9-1BC429EBBD19}"/>
              </a:ext>
            </a:extLst>
          </p:cNvPr>
          <p:cNvSpPr>
            <a:spLocks noGrp="1"/>
          </p:cNvSpPr>
          <p:nvPr>
            <p:ph type="sldNum" sz="quarter" idx="12"/>
          </p:nvPr>
        </p:nvSpPr>
        <p:spPr/>
        <p:txBody>
          <a:bodyPr/>
          <a:lstStyle/>
          <a:p>
            <a:fld id="{49428E3E-090C-411A-A663-16FA5027569F}" type="slidenum">
              <a:rPr lang="en-US" smtClean="0"/>
              <a:pPr/>
              <a:t>12</a:t>
            </a:fld>
            <a:endParaRPr lang="en-US" dirty="0"/>
          </a:p>
        </p:txBody>
      </p:sp>
    </p:spTree>
    <p:extLst>
      <p:ext uri="{BB962C8B-B14F-4D97-AF65-F5344CB8AC3E}">
        <p14:creationId xmlns:p14="http://schemas.microsoft.com/office/powerpoint/2010/main" val="2397291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306" y="408690"/>
            <a:ext cx="7886700" cy="937654"/>
          </a:xfrm>
        </p:spPr>
        <p:txBody>
          <a:bodyPr>
            <a:normAutofit/>
          </a:bodyPr>
          <a:lstStyle/>
          <a:p>
            <a:r>
              <a:rPr lang="en-US" sz="3200" dirty="0"/>
              <a:t> Arkansas Case Study: Background</a:t>
            </a:r>
          </a:p>
        </p:txBody>
      </p:sp>
      <p:sp>
        <p:nvSpPr>
          <p:cNvPr id="2" name="Slide Number Placeholder 1"/>
          <p:cNvSpPr>
            <a:spLocks noGrp="1"/>
          </p:cNvSpPr>
          <p:nvPr>
            <p:ph type="sldNum" sz="quarter" idx="12"/>
          </p:nvPr>
        </p:nvSpPr>
        <p:spPr/>
        <p:txBody>
          <a:bodyPr/>
          <a:lstStyle/>
          <a:p>
            <a:fld id="{1B79225A-044F-47AC-A466-ADAA88F41AF1}" type="slidenum">
              <a:rPr lang="en-US" smtClean="0"/>
              <a:pPr/>
              <a:t>13</a:t>
            </a:fld>
            <a:endParaRPr lang="en-US" dirty="0"/>
          </a:p>
        </p:txBody>
      </p:sp>
      <p:sp>
        <p:nvSpPr>
          <p:cNvPr id="6" name="Content Placeholder 5">
            <a:extLst>
              <a:ext uri="{FF2B5EF4-FFF2-40B4-BE49-F238E27FC236}">
                <a16:creationId xmlns:a16="http://schemas.microsoft.com/office/drawing/2014/main" id="{4CF64728-58E0-4702-8926-045F40085090}"/>
              </a:ext>
            </a:extLst>
          </p:cNvPr>
          <p:cNvSpPr>
            <a:spLocks noGrp="1"/>
          </p:cNvSpPr>
          <p:nvPr>
            <p:ph idx="1"/>
          </p:nvPr>
        </p:nvSpPr>
        <p:spPr>
          <a:xfrm>
            <a:off x="483931" y="1317875"/>
            <a:ext cx="8176137" cy="5286369"/>
          </a:xfrm>
        </p:spPr>
        <p:txBody>
          <a:bodyPr>
            <a:noAutofit/>
          </a:bodyPr>
          <a:lstStyle/>
          <a:p>
            <a:pPr>
              <a:spcAft>
                <a:spcPts val="1800"/>
              </a:spcAft>
            </a:pPr>
            <a:r>
              <a:rPr lang="en-US" sz="2000" b="1" dirty="0"/>
              <a:t>AR Order states: </a:t>
            </a:r>
            <a:r>
              <a:rPr lang="en-US" sz="2000" i="1" dirty="0"/>
              <a:t>“The Commission directs the PWC to consider the findings and recommendations of the NSPM as it resumes work on the next three-year cycle of planning and to address the carbon pricing issue in that context.”</a:t>
            </a:r>
            <a:r>
              <a:rPr lang="en-US" sz="2000" i="1" dirty="0">
                <a:solidFill>
                  <a:srgbClr val="FF0000"/>
                </a:solidFill>
              </a:rPr>
              <a:t> </a:t>
            </a:r>
          </a:p>
          <a:p>
            <a:pPr>
              <a:spcAft>
                <a:spcPts val="1800"/>
              </a:spcAft>
            </a:pPr>
            <a:r>
              <a:rPr lang="en-US" sz="2000" b="1" dirty="0"/>
              <a:t>Scope: </a:t>
            </a:r>
            <a:r>
              <a:rPr lang="en-US" sz="2000" dirty="0"/>
              <a:t>review alignment of current CE testing practice with NSPM.  Submit report to PSC by end of October</a:t>
            </a:r>
          </a:p>
          <a:p>
            <a:pPr>
              <a:spcBef>
                <a:spcPts val="100"/>
              </a:spcBef>
              <a:spcAft>
                <a:spcPts val="300"/>
              </a:spcAft>
            </a:pPr>
            <a:r>
              <a:rPr lang="en-US" sz="2000" b="1" dirty="0"/>
              <a:t>Process Overview:</a:t>
            </a:r>
          </a:p>
          <a:p>
            <a:pPr lvl="1">
              <a:lnSpc>
                <a:spcPct val="100000"/>
              </a:lnSpc>
              <a:spcBef>
                <a:spcPts val="100"/>
              </a:spcBef>
              <a:spcAft>
                <a:spcPts val="600"/>
              </a:spcAft>
            </a:pPr>
            <a:r>
              <a:rPr lang="en-US" sz="2000" i="1" dirty="0"/>
              <a:t>Parties Working Collaboratively (PWC) stakeholder group</a:t>
            </a:r>
            <a:r>
              <a:rPr lang="en-US" sz="2000" dirty="0"/>
              <a:t>, PSC staff, utilities, NGOs, Chris Neme and Julie Michals - process led by evaluation team (Katherine Johnson and Scott Dimetrosky)</a:t>
            </a:r>
          </a:p>
          <a:p>
            <a:pPr lvl="1">
              <a:lnSpc>
                <a:spcPct val="100000"/>
              </a:lnSpc>
              <a:spcBef>
                <a:spcPts val="200"/>
              </a:spcBef>
              <a:spcAft>
                <a:spcPts val="600"/>
              </a:spcAft>
            </a:pPr>
            <a:r>
              <a:rPr lang="en-US" sz="2000" i="1" dirty="0"/>
              <a:t>April-Oct 2018: </a:t>
            </a:r>
            <a:r>
              <a:rPr lang="en-US" sz="2000" dirty="0"/>
              <a:t>series of calls and final in-person meeting in Sept</a:t>
            </a:r>
          </a:p>
          <a:p>
            <a:pPr lvl="1">
              <a:lnSpc>
                <a:spcPct val="100000"/>
              </a:lnSpc>
              <a:spcBef>
                <a:spcPts val="0"/>
              </a:spcBef>
              <a:spcAft>
                <a:spcPts val="600"/>
              </a:spcAft>
            </a:pPr>
            <a:r>
              <a:rPr lang="en-US" sz="2000" i="1" dirty="0">
                <a:solidFill>
                  <a:schemeClr val="tx2">
                    <a:lumMod val="60000"/>
                    <a:lumOff val="40000"/>
                  </a:schemeClr>
                </a:solidFill>
              </a:rPr>
              <a:t>Oct 31, 2019: </a:t>
            </a:r>
            <a:r>
              <a:rPr lang="en-US" sz="2000" dirty="0">
                <a:solidFill>
                  <a:schemeClr val="tx2">
                    <a:lumMod val="60000"/>
                    <a:lumOff val="40000"/>
                  </a:schemeClr>
                </a:solidFill>
              </a:rPr>
              <a:t> Case Study Report submitted to Commission. </a:t>
            </a:r>
            <a:r>
              <a:rPr lang="en-US" sz="2000" i="1" dirty="0">
                <a:solidFill>
                  <a:schemeClr val="tx2">
                    <a:lumMod val="60000"/>
                    <a:lumOff val="40000"/>
                  </a:schemeClr>
                </a:solidFill>
              </a:rPr>
              <a:t>Currently waiting on Commission response/order</a:t>
            </a:r>
            <a:endParaRPr lang="en-US" sz="2000" dirty="0">
              <a:solidFill>
                <a:schemeClr val="tx2">
                  <a:lumMod val="60000"/>
                  <a:lumOff val="40000"/>
                </a:schemeClr>
              </a:solidFill>
            </a:endParaRPr>
          </a:p>
        </p:txBody>
      </p:sp>
    </p:spTree>
    <p:extLst>
      <p:ext uri="{BB962C8B-B14F-4D97-AF65-F5344CB8AC3E}">
        <p14:creationId xmlns:p14="http://schemas.microsoft.com/office/powerpoint/2010/main" val="172081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0A28-14F0-4752-9F6B-171E384C8AB0}"/>
              </a:ext>
            </a:extLst>
          </p:cNvPr>
          <p:cNvSpPr>
            <a:spLocks noGrp="1"/>
          </p:cNvSpPr>
          <p:nvPr>
            <p:ph type="title"/>
          </p:nvPr>
        </p:nvSpPr>
        <p:spPr>
          <a:xfrm>
            <a:off x="278673" y="681037"/>
            <a:ext cx="8130339" cy="937654"/>
          </a:xfrm>
        </p:spPr>
        <p:txBody>
          <a:bodyPr>
            <a:noAutofit/>
          </a:bodyPr>
          <a:lstStyle/>
          <a:p>
            <a:r>
              <a:rPr lang="en-US" sz="2800" dirty="0"/>
              <a:t>Arkansas Case Study: Key Questions Considered</a:t>
            </a:r>
          </a:p>
        </p:txBody>
      </p:sp>
      <p:sp>
        <p:nvSpPr>
          <p:cNvPr id="3" name="Content Placeholder 2">
            <a:extLst>
              <a:ext uri="{FF2B5EF4-FFF2-40B4-BE49-F238E27FC236}">
                <a16:creationId xmlns:a16="http://schemas.microsoft.com/office/drawing/2014/main" id="{818D8009-FC43-4D6E-8B45-94964CBDC94E}"/>
              </a:ext>
            </a:extLst>
          </p:cNvPr>
          <p:cNvSpPr>
            <a:spLocks noGrp="1"/>
          </p:cNvSpPr>
          <p:nvPr>
            <p:ph idx="1"/>
          </p:nvPr>
        </p:nvSpPr>
        <p:spPr>
          <a:xfrm>
            <a:off x="506830" y="1680165"/>
            <a:ext cx="8130339" cy="4496798"/>
          </a:xfrm>
        </p:spPr>
        <p:txBody>
          <a:bodyPr>
            <a:normAutofit/>
          </a:bodyPr>
          <a:lstStyle/>
          <a:p>
            <a:pPr marL="0" indent="0">
              <a:buNone/>
            </a:pPr>
            <a:r>
              <a:rPr lang="en-US" sz="2100" b="1" dirty="0"/>
              <a:t>Test Framework</a:t>
            </a:r>
          </a:p>
          <a:p>
            <a:r>
              <a:rPr lang="en-US" dirty="0"/>
              <a:t>Does current AR test include all impacts of policy interest to the state?</a:t>
            </a:r>
          </a:p>
          <a:p>
            <a:pPr lvl="1"/>
            <a:r>
              <a:rPr lang="en-US" dirty="0"/>
              <a:t>Any included that maybe should not be?</a:t>
            </a:r>
          </a:p>
          <a:p>
            <a:pPr lvl="1"/>
            <a:r>
              <a:rPr lang="en-US" dirty="0"/>
              <a:t>Any not included that maybe should be?</a:t>
            </a:r>
          </a:p>
          <a:p>
            <a:r>
              <a:rPr lang="en-US" dirty="0"/>
              <a:t>Is the full range of utility system impacts included?</a:t>
            </a:r>
          </a:p>
          <a:p>
            <a:r>
              <a:rPr lang="en-US" dirty="0"/>
              <a:t>How could AR account for any impacts that should be added?</a:t>
            </a:r>
          </a:p>
          <a:p>
            <a:pPr lvl="1">
              <a:spcAft>
                <a:spcPts val="1200"/>
              </a:spcAft>
            </a:pPr>
            <a:r>
              <a:rPr lang="en-US" dirty="0"/>
              <a:t>What methodologies approach(</a:t>
            </a:r>
            <a:r>
              <a:rPr lang="en-US" dirty="0" err="1"/>
              <a:t>es</a:t>
            </a:r>
            <a:r>
              <a:rPr lang="en-US" dirty="0"/>
              <a:t>) could be used?</a:t>
            </a:r>
          </a:p>
          <a:p>
            <a:pPr marL="0" indent="0">
              <a:buNone/>
            </a:pPr>
            <a:r>
              <a:rPr lang="en-US" sz="2100" b="1" dirty="0"/>
              <a:t>Test Application</a:t>
            </a:r>
          </a:p>
          <a:p>
            <a:r>
              <a:rPr lang="en-US" dirty="0"/>
              <a:t>Are key principles of </a:t>
            </a:r>
            <a:r>
              <a:rPr lang="en-US" i="1" dirty="0"/>
              <a:t>applying</a:t>
            </a:r>
            <a:r>
              <a:rPr lang="en-US" dirty="0"/>
              <a:t> cost-effectiveness tests being followed?</a:t>
            </a:r>
          </a:p>
          <a:p>
            <a:pPr lvl="1"/>
            <a:r>
              <a:rPr lang="en-US" dirty="0"/>
              <a:t>Selection of discount rate</a:t>
            </a:r>
          </a:p>
          <a:p>
            <a:pPr lvl="1"/>
            <a:r>
              <a:rPr lang="en-US" dirty="0"/>
              <a:t>Treatment of free riders/spillover</a:t>
            </a:r>
          </a:p>
          <a:p>
            <a:pPr lvl="1"/>
            <a:r>
              <a:rPr lang="en-US" dirty="0"/>
              <a:t>Application level</a:t>
            </a:r>
          </a:p>
          <a:p>
            <a:pPr marL="0" indent="0">
              <a:buNone/>
            </a:pPr>
            <a:endParaRPr lang="en-US" dirty="0"/>
          </a:p>
        </p:txBody>
      </p:sp>
      <p:sp>
        <p:nvSpPr>
          <p:cNvPr id="4" name="Slide Number Placeholder 3">
            <a:extLst>
              <a:ext uri="{FF2B5EF4-FFF2-40B4-BE49-F238E27FC236}">
                <a16:creationId xmlns:a16="http://schemas.microsoft.com/office/drawing/2014/main" id="{95561959-13D7-413E-B054-B0E92C1779CF}"/>
              </a:ext>
            </a:extLst>
          </p:cNvPr>
          <p:cNvSpPr>
            <a:spLocks noGrp="1"/>
          </p:cNvSpPr>
          <p:nvPr>
            <p:ph type="sldNum" sz="quarter" idx="12"/>
          </p:nvPr>
        </p:nvSpPr>
        <p:spPr/>
        <p:txBody>
          <a:bodyPr/>
          <a:lstStyle/>
          <a:p>
            <a:fld id="{49428E3E-090C-411A-A663-16FA5027569F}" type="slidenum">
              <a:rPr lang="en-US" smtClean="0"/>
              <a:pPr/>
              <a:t>14</a:t>
            </a:fld>
            <a:endParaRPr lang="en-US" dirty="0"/>
          </a:p>
        </p:txBody>
      </p:sp>
    </p:spTree>
    <p:extLst>
      <p:ext uri="{BB962C8B-B14F-4D97-AF65-F5344CB8AC3E}">
        <p14:creationId xmlns:p14="http://schemas.microsoft.com/office/powerpoint/2010/main" val="261688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0A28-14F0-4752-9F6B-171E384C8AB0}"/>
              </a:ext>
            </a:extLst>
          </p:cNvPr>
          <p:cNvSpPr>
            <a:spLocks noGrp="1"/>
          </p:cNvSpPr>
          <p:nvPr>
            <p:ph type="title"/>
          </p:nvPr>
        </p:nvSpPr>
        <p:spPr>
          <a:xfrm>
            <a:off x="156754" y="79130"/>
            <a:ext cx="8686800" cy="1068237"/>
          </a:xfrm>
        </p:spPr>
        <p:txBody>
          <a:bodyPr>
            <a:noAutofit/>
          </a:bodyPr>
          <a:lstStyle/>
          <a:p>
            <a:r>
              <a:rPr lang="en-US" sz="2800" dirty="0"/>
              <a:t>Arkansas: Process by RVF Steps</a:t>
            </a:r>
          </a:p>
        </p:txBody>
      </p:sp>
      <p:graphicFrame>
        <p:nvGraphicFramePr>
          <p:cNvPr id="4" name="Table 3">
            <a:extLst>
              <a:ext uri="{FF2B5EF4-FFF2-40B4-BE49-F238E27FC236}">
                <a16:creationId xmlns:a16="http://schemas.microsoft.com/office/drawing/2014/main" id="{84E2A115-1C3F-49CB-97E2-9B0EAC6CAF80}"/>
              </a:ext>
            </a:extLst>
          </p:cNvPr>
          <p:cNvGraphicFramePr>
            <a:graphicFrameLocks noGrp="1"/>
          </p:cNvGraphicFramePr>
          <p:nvPr>
            <p:extLst>
              <p:ext uri="{D42A27DB-BD31-4B8C-83A1-F6EECF244321}">
                <p14:modId xmlns:p14="http://schemas.microsoft.com/office/powerpoint/2010/main" val="1895001890"/>
              </p:ext>
            </p:extLst>
          </p:nvPr>
        </p:nvGraphicFramePr>
        <p:xfrm>
          <a:off x="78377" y="853440"/>
          <a:ext cx="8987246" cy="6004560"/>
        </p:xfrm>
        <a:graphic>
          <a:graphicData uri="http://schemas.openxmlformats.org/drawingml/2006/table">
            <a:tbl>
              <a:tblPr firstRow="1" bandRow="1">
                <a:tableStyleId>{7DF18680-E054-41AD-8BC1-D1AEF772440D}</a:tableStyleId>
              </a:tblPr>
              <a:tblGrid>
                <a:gridCol w="672371">
                  <a:extLst>
                    <a:ext uri="{9D8B030D-6E8A-4147-A177-3AD203B41FA5}">
                      <a16:colId xmlns:a16="http://schemas.microsoft.com/office/drawing/2014/main" val="212719931"/>
                    </a:ext>
                  </a:extLst>
                </a:gridCol>
                <a:gridCol w="2802697">
                  <a:extLst>
                    <a:ext uri="{9D8B030D-6E8A-4147-A177-3AD203B41FA5}">
                      <a16:colId xmlns:a16="http://schemas.microsoft.com/office/drawing/2014/main" val="3204934897"/>
                    </a:ext>
                  </a:extLst>
                </a:gridCol>
                <a:gridCol w="5512178">
                  <a:extLst>
                    <a:ext uri="{9D8B030D-6E8A-4147-A177-3AD203B41FA5}">
                      <a16:colId xmlns:a16="http://schemas.microsoft.com/office/drawing/2014/main" val="3368888387"/>
                    </a:ext>
                  </a:extLst>
                </a:gridCol>
              </a:tblGrid>
              <a:tr h="699766">
                <a:tc>
                  <a:txBody>
                    <a:bodyPr/>
                    <a:lstStyle/>
                    <a:p>
                      <a:pPr algn="ctr"/>
                      <a:r>
                        <a:rPr lang="en-US" sz="1400" b="0" dirty="0">
                          <a:solidFill>
                            <a:sysClr val="windowText" lastClr="000000"/>
                          </a:solidFill>
                          <a:latin typeface="+mn-lt"/>
                        </a:rPr>
                        <a:t>Step</a:t>
                      </a:r>
                      <a:r>
                        <a:rPr lang="en-US" sz="1400" b="0" baseline="0" dirty="0">
                          <a:solidFill>
                            <a:sysClr val="windowText" lastClr="000000"/>
                          </a:solidFill>
                          <a:latin typeface="+mn-lt"/>
                        </a:rPr>
                        <a:t> 1</a:t>
                      </a:r>
                      <a:endParaRPr lang="en-US" sz="14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400" b="0" dirty="0">
                          <a:solidFill>
                            <a:sysClr val="windowText" lastClr="000000"/>
                          </a:solidFill>
                          <a:latin typeface="+mn-lt"/>
                        </a:rPr>
                        <a:t>Identify and articulate the jurisdiction’s applicable policy goals</a:t>
                      </a:r>
                      <a:r>
                        <a:rPr lang="en-US" sz="1400" b="0" baseline="0" dirty="0">
                          <a:solidFill>
                            <a:sysClr val="windowText" lastClr="000000"/>
                          </a:solidFill>
                          <a:latin typeface="+mn-lt"/>
                        </a:rPr>
                        <a:t>.</a:t>
                      </a:r>
                      <a:endParaRPr lang="en-US" sz="14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400" b="0" dirty="0">
                          <a:solidFill>
                            <a:sysClr val="windowText" lastClr="000000"/>
                          </a:solidFill>
                          <a:latin typeface="+mn-lt"/>
                        </a:rPr>
                        <a:t>Catalogued/Summarized relevant policy documents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341913408"/>
                  </a:ext>
                </a:extLst>
              </a:tr>
              <a:tr h="644397">
                <a:tc>
                  <a:txBody>
                    <a:bodyPr/>
                    <a:lstStyle/>
                    <a:p>
                      <a:pPr algn="ctr"/>
                      <a:r>
                        <a:rPr lang="en-US" sz="1400" b="0" dirty="0">
                          <a:latin typeface="+mn-lt"/>
                        </a:rPr>
                        <a:t>Step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400" b="0" dirty="0">
                          <a:solidFill>
                            <a:sysClr val="windowText" lastClr="000000"/>
                          </a:solidFill>
                          <a:latin typeface="+mn-lt"/>
                        </a:rPr>
                        <a:t>Include all </a:t>
                      </a:r>
                      <a:r>
                        <a:rPr lang="en-US" sz="1400" b="0" baseline="0" dirty="0">
                          <a:solidFill>
                            <a:sysClr val="windowText" lastClr="000000"/>
                          </a:solidFill>
                          <a:latin typeface="+mn-lt"/>
                        </a:rPr>
                        <a:t>utility system costs and benefits.</a:t>
                      </a:r>
                      <a:endParaRPr lang="en-US" sz="14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400" b="0" dirty="0">
                          <a:solidFill>
                            <a:sysClr val="windowText" lastClr="000000"/>
                          </a:solidFill>
                          <a:latin typeface="+mn-lt"/>
                        </a:rPr>
                        <a:t>Assessed alignment of current test with policy goals</a:t>
                      </a:r>
                    </a:p>
                    <a:p>
                      <a:pPr marL="342900" lvl="0" indent="-342900">
                        <a:buFont typeface="Arial" panose="020B0604020202020204" pitchFamily="34" charset="0"/>
                        <a:buChar char="•"/>
                      </a:pPr>
                      <a:r>
                        <a:rPr lang="en-US" sz="1200" dirty="0"/>
                        <a:t>Most policy goals already addressed by current test</a:t>
                      </a:r>
                    </a:p>
                    <a:p>
                      <a:pPr marL="342900" lvl="0" indent="-342900">
                        <a:buFont typeface="Arial" panose="020B0604020202020204" pitchFamily="34" charset="0"/>
                        <a:buChar char="•"/>
                      </a:pPr>
                      <a:r>
                        <a:rPr lang="en-US" sz="1200" dirty="0"/>
                        <a:t>A couple of secondary ones that are not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434372698"/>
                  </a:ext>
                </a:extLst>
              </a:tr>
              <a:tr h="568586">
                <a:tc>
                  <a:txBody>
                    <a:bodyPr/>
                    <a:lstStyle/>
                    <a:p>
                      <a:pPr algn="ctr"/>
                      <a:r>
                        <a:rPr lang="en-US" sz="1400" b="0" dirty="0">
                          <a:latin typeface="+mn-lt"/>
                        </a:rPr>
                        <a:t>Step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400" b="0" dirty="0">
                          <a:solidFill>
                            <a:sysClr val="windowText" lastClr="000000"/>
                          </a:solidFill>
                          <a:latin typeface="+mn-lt"/>
                        </a:rPr>
                        <a:t>Decide which additional </a:t>
                      </a:r>
                      <a:r>
                        <a:rPr lang="en-US" sz="1400" b="0" i="1" dirty="0">
                          <a:solidFill>
                            <a:sysClr val="windowText" lastClr="000000"/>
                          </a:solidFill>
                          <a:latin typeface="+mn-lt"/>
                        </a:rPr>
                        <a:t>non-utility</a:t>
                      </a:r>
                      <a:r>
                        <a:rPr lang="en-US" sz="1400" b="0" dirty="0">
                          <a:solidFill>
                            <a:sysClr val="windowText" lastClr="000000"/>
                          </a:solidFill>
                          <a:latin typeface="+mn-lt"/>
                        </a:rPr>
                        <a:t> system costs</a:t>
                      </a:r>
                      <a:r>
                        <a:rPr lang="en-US" sz="1400" b="0" baseline="0" dirty="0">
                          <a:solidFill>
                            <a:sysClr val="windowText" lastClr="000000"/>
                          </a:solidFill>
                          <a:latin typeface="+mn-lt"/>
                        </a:rPr>
                        <a:t> and benefits</a:t>
                      </a:r>
                      <a:r>
                        <a:rPr lang="en-US" sz="1400" b="0" dirty="0">
                          <a:solidFill>
                            <a:sysClr val="windowText" lastClr="000000"/>
                          </a:solidFill>
                          <a:latin typeface="+mn-lt"/>
                        </a:rPr>
                        <a:t> to include in the test, based</a:t>
                      </a:r>
                      <a:r>
                        <a:rPr lang="en-US" sz="1400" b="0" baseline="0" dirty="0">
                          <a:solidFill>
                            <a:sysClr val="windowText" lastClr="000000"/>
                          </a:solidFill>
                          <a:latin typeface="+mn-lt"/>
                        </a:rPr>
                        <a:t> on applicable policy goals.</a:t>
                      </a:r>
                      <a:endParaRPr lang="en-US" sz="14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400" b="0" dirty="0">
                          <a:solidFill>
                            <a:sysClr val="windowText" lastClr="000000"/>
                          </a:solidFill>
                          <a:latin typeface="+mn-lt"/>
                        </a:rPr>
                        <a:t>Catalog utility system impacts included by each utility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47121147"/>
                  </a:ext>
                </a:extLst>
              </a:tr>
              <a:tr h="568586">
                <a:tc>
                  <a:txBody>
                    <a:bodyPr/>
                    <a:lstStyle/>
                    <a:p>
                      <a:pPr algn="ctr"/>
                      <a:r>
                        <a:rPr lang="en-US" sz="1400" b="0" dirty="0">
                          <a:latin typeface="+mn-lt"/>
                        </a:rPr>
                        <a:t>Step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mn-lt"/>
                        </a:rPr>
                        <a:t>Ensure</a:t>
                      </a:r>
                      <a:r>
                        <a:rPr lang="en-US" sz="1400" b="0" baseline="0" dirty="0">
                          <a:solidFill>
                            <a:sysClr val="windowText" lastClr="000000"/>
                          </a:solidFill>
                          <a:latin typeface="+mn-lt"/>
                        </a:rPr>
                        <a:t> the test is symmetrical in considering both costs and benefits.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buFont typeface="+mj-lt"/>
                        <a:buNone/>
                      </a:pPr>
                      <a:r>
                        <a:rPr lang="en-US" sz="1400" dirty="0"/>
                        <a:t>Review options for quantifying any impacts that should be included, but currently are not </a:t>
                      </a:r>
                    </a:p>
                    <a:p>
                      <a:pPr marL="342900" lvl="0" indent="-342900">
                        <a:buFont typeface="Arial" panose="020B0604020202020204" pitchFamily="34" charset="0"/>
                        <a:buChar char="•"/>
                      </a:pPr>
                      <a:r>
                        <a:rPr lang="en-US" sz="1200" dirty="0"/>
                        <a:t>Avoided future carbon regulation impacts (directed by PUC)</a:t>
                      </a:r>
                    </a:p>
                    <a:p>
                      <a:pPr marL="342900" lvl="0" indent="-342900">
                        <a:buFont typeface="Arial" panose="020B0604020202020204" pitchFamily="34" charset="0"/>
                        <a:buChar char="•"/>
                      </a:pPr>
                      <a:r>
                        <a:rPr lang="en-US" sz="1200" dirty="0"/>
                        <a:t>Any other utility system impacts missing</a:t>
                      </a:r>
                    </a:p>
                    <a:p>
                      <a:pPr marL="342900" lvl="0" indent="-342900">
                        <a:buFont typeface="Arial" panose="020B0604020202020204" pitchFamily="34" charset="0"/>
                        <a:buChar char="•"/>
                      </a:pPr>
                      <a:r>
                        <a:rPr lang="en-US" sz="1200" dirty="0"/>
                        <a:t>Non-utility impacts deemed important given policy goals</a:t>
                      </a:r>
                    </a:p>
                    <a:p>
                      <a:pPr marL="342900" lvl="0" indent="-342900">
                        <a:buFont typeface="Arial" panose="020B0604020202020204" pitchFamily="34" charset="0"/>
                        <a:buChar char="•"/>
                      </a:pPr>
                      <a:r>
                        <a:rPr lang="en-US" sz="1200" dirty="0"/>
                        <a:t>Participant NEBs (given policy goal of including participant impacts)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24801891"/>
                  </a:ext>
                </a:extLst>
              </a:tr>
              <a:tr h="568586">
                <a:tc>
                  <a:txBody>
                    <a:bodyPr/>
                    <a:lstStyle/>
                    <a:p>
                      <a:pPr algn="ctr"/>
                      <a:r>
                        <a:rPr lang="en-US" sz="1400" b="0" dirty="0">
                          <a:latin typeface="+mn-lt"/>
                        </a:rPr>
                        <a:t>Step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400" b="0" dirty="0">
                          <a:solidFill>
                            <a:sysClr val="windowText" lastClr="000000"/>
                          </a:solidFill>
                          <a:latin typeface="+mn-lt"/>
                        </a:rPr>
                        <a:t>Ensure the analysis is forward-looking, incremental, and long-term. </a:t>
                      </a:r>
                      <a:endParaRPr lang="en-US" sz="1400" b="0" baseline="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400" b="0" baseline="0" dirty="0">
                          <a:solidFill>
                            <a:sysClr val="windowText" lastClr="000000"/>
                          </a:solidFill>
                          <a:latin typeface="+mn-lt"/>
                        </a:rPr>
                        <a:t>Assess alignment of application principles with current AR practice</a:t>
                      </a:r>
                    </a:p>
                    <a:p>
                      <a:pPr marL="342900" lvl="0" indent="-342900">
                        <a:buFont typeface="Arial" panose="020B0604020202020204" pitchFamily="34" charset="0"/>
                        <a:buChar char="•"/>
                      </a:pPr>
                      <a:r>
                        <a:rPr lang="en-US" sz="1200" dirty="0"/>
                        <a:t>One utility not treating free rider costs as Manual suggests </a:t>
                      </a:r>
                    </a:p>
                    <a:p>
                      <a:pPr marL="342900" lvl="0" indent="-342900">
                        <a:buFont typeface="Arial" panose="020B0604020202020204" pitchFamily="34" charset="0"/>
                        <a:buChar char="•"/>
                      </a:pPr>
                      <a:r>
                        <a:rPr lang="en-US" sz="1200" dirty="0"/>
                        <a:t>Other potential issues (discount rate, screening level, etc.)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14071029"/>
                  </a:ext>
                </a:extLst>
              </a:tr>
              <a:tr h="742271">
                <a:tc>
                  <a:txBody>
                    <a:bodyPr/>
                    <a:lstStyle/>
                    <a:p>
                      <a:pPr algn="ctr"/>
                      <a:r>
                        <a:rPr lang="en-US" sz="1400" b="0" dirty="0">
                          <a:latin typeface="+mn-lt"/>
                        </a:rPr>
                        <a:t>Step 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mn-lt"/>
                        </a:rPr>
                        <a:t>Develop methodologies</a:t>
                      </a:r>
                      <a:r>
                        <a:rPr lang="en-US" sz="1400" b="0" baseline="0" dirty="0">
                          <a:solidFill>
                            <a:sysClr val="windowText" lastClr="000000"/>
                          </a:solidFill>
                          <a:latin typeface="+mn-lt"/>
                        </a:rPr>
                        <a:t> and inputs to account for all impacts, including hard-to-quantify impacts. </a:t>
                      </a:r>
                      <a:endParaRPr lang="en-US" sz="14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mn-lt"/>
                        </a:rPr>
                        <a:t>Develop plan and timeline for AR test refinement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860647887"/>
                  </a:ext>
                </a:extLst>
              </a:tr>
              <a:tr h="709809">
                <a:tc>
                  <a:txBody>
                    <a:bodyPr/>
                    <a:lstStyle/>
                    <a:p>
                      <a:pPr algn="ctr"/>
                      <a:r>
                        <a:rPr lang="en-US" sz="1400" b="0" dirty="0">
                          <a:latin typeface="+mn-lt"/>
                        </a:rPr>
                        <a:t>Step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400" b="0" dirty="0">
                          <a:solidFill>
                            <a:sysClr val="windowText" lastClr="000000"/>
                          </a:solidFill>
                          <a:latin typeface="+mn-lt"/>
                        </a:rPr>
                        <a:t>Ensure transparency in presenting the analysis and the results.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r>
                        <a:rPr lang="en-US" sz="1400" b="0" dirty="0">
                          <a:solidFill>
                            <a:sysClr val="windowText" lastClr="000000"/>
                          </a:solidFill>
                          <a:latin typeface="+mn-lt"/>
                        </a:rPr>
                        <a:t>Report to AR PUC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546570091"/>
                  </a:ext>
                </a:extLst>
              </a:tr>
            </a:tbl>
          </a:graphicData>
        </a:graphic>
      </p:graphicFrame>
      <p:sp>
        <p:nvSpPr>
          <p:cNvPr id="3" name="Slide Number Placeholder 2">
            <a:extLst>
              <a:ext uri="{FF2B5EF4-FFF2-40B4-BE49-F238E27FC236}">
                <a16:creationId xmlns:a16="http://schemas.microsoft.com/office/drawing/2014/main" id="{065BF4FD-B2AA-450D-9537-72BCE08398C8}"/>
              </a:ext>
            </a:extLst>
          </p:cNvPr>
          <p:cNvSpPr>
            <a:spLocks noGrp="1"/>
          </p:cNvSpPr>
          <p:nvPr>
            <p:ph type="sldNum" sz="quarter" idx="12"/>
          </p:nvPr>
        </p:nvSpPr>
        <p:spPr/>
        <p:txBody>
          <a:bodyPr/>
          <a:lstStyle/>
          <a:p>
            <a:fld id="{49428E3E-090C-411A-A663-16FA5027569F}" type="slidenum">
              <a:rPr lang="en-US" smtClean="0"/>
              <a:pPr/>
              <a:t>15</a:t>
            </a:fld>
            <a:endParaRPr lang="en-US" dirty="0"/>
          </a:p>
        </p:txBody>
      </p:sp>
    </p:spTree>
    <p:extLst>
      <p:ext uri="{BB962C8B-B14F-4D97-AF65-F5344CB8AC3E}">
        <p14:creationId xmlns:p14="http://schemas.microsoft.com/office/powerpoint/2010/main" val="49006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116" y="302847"/>
            <a:ext cx="7806520" cy="897304"/>
          </a:xfrm>
        </p:spPr>
        <p:txBody>
          <a:bodyPr>
            <a:normAutofit/>
          </a:bodyPr>
          <a:lstStyle/>
          <a:p>
            <a:r>
              <a:rPr lang="en-US" sz="2800" dirty="0"/>
              <a:t> Arkansas: Policy Review Excerpt</a:t>
            </a:r>
          </a:p>
        </p:txBody>
      </p:sp>
      <p:sp>
        <p:nvSpPr>
          <p:cNvPr id="2" name="Slide Number Placeholder 1"/>
          <p:cNvSpPr>
            <a:spLocks noGrp="1"/>
          </p:cNvSpPr>
          <p:nvPr>
            <p:ph type="sldNum" sz="quarter" idx="12"/>
          </p:nvPr>
        </p:nvSpPr>
        <p:spPr/>
        <p:txBody>
          <a:bodyPr/>
          <a:lstStyle/>
          <a:p>
            <a:fld id="{1B79225A-044F-47AC-A466-ADAA88F41AF1}" type="slidenum">
              <a:rPr lang="en-US" smtClean="0"/>
              <a:pPr/>
              <a:t>16</a:t>
            </a:fld>
            <a:endParaRPr lang="en-US" dirty="0"/>
          </a:p>
        </p:txBody>
      </p:sp>
      <p:pic>
        <p:nvPicPr>
          <p:cNvPr id="4" name="Content Placeholder 3">
            <a:extLst>
              <a:ext uri="{FF2B5EF4-FFF2-40B4-BE49-F238E27FC236}">
                <a16:creationId xmlns:a16="http://schemas.microsoft.com/office/drawing/2014/main" id="{69A6505E-6153-491A-BE9E-0744EC0799F5}"/>
              </a:ext>
            </a:extLst>
          </p:cNvPr>
          <p:cNvPicPr>
            <a:picLocks noGrp="1" noChangeAspect="1"/>
          </p:cNvPicPr>
          <p:nvPr>
            <p:ph idx="1"/>
          </p:nvPr>
        </p:nvPicPr>
        <p:blipFill>
          <a:blip r:embed="rId2"/>
          <a:stretch>
            <a:fillRect/>
          </a:stretch>
        </p:blipFill>
        <p:spPr>
          <a:xfrm>
            <a:off x="430061" y="1083799"/>
            <a:ext cx="7887334" cy="5462173"/>
          </a:xfrm>
          <a:prstGeom prst="rect">
            <a:avLst/>
          </a:prstGeom>
        </p:spPr>
      </p:pic>
    </p:spTree>
    <p:extLst>
      <p:ext uri="{BB962C8B-B14F-4D97-AF65-F5344CB8AC3E}">
        <p14:creationId xmlns:p14="http://schemas.microsoft.com/office/powerpoint/2010/main" val="2383668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060" y="323619"/>
            <a:ext cx="9058940" cy="701007"/>
          </a:xfrm>
        </p:spPr>
        <p:txBody>
          <a:bodyPr>
            <a:normAutofit/>
          </a:bodyPr>
          <a:lstStyle/>
          <a:p>
            <a:r>
              <a:rPr lang="en-US" sz="2800" dirty="0"/>
              <a:t> Arkansas: Utility System Impact Inventory</a:t>
            </a:r>
          </a:p>
        </p:txBody>
      </p:sp>
      <p:sp>
        <p:nvSpPr>
          <p:cNvPr id="2" name="Slide Number Placeholder 1"/>
          <p:cNvSpPr>
            <a:spLocks noGrp="1"/>
          </p:cNvSpPr>
          <p:nvPr>
            <p:ph type="sldNum" sz="quarter" idx="12"/>
          </p:nvPr>
        </p:nvSpPr>
        <p:spPr/>
        <p:txBody>
          <a:bodyPr/>
          <a:lstStyle/>
          <a:p>
            <a:fld id="{1B79225A-044F-47AC-A466-ADAA88F41AF1}" type="slidenum">
              <a:rPr lang="en-US" smtClean="0"/>
              <a:pPr/>
              <a:t>17</a:t>
            </a:fld>
            <a:endParaRPr lang="en-US" dirty="0"/>
          </a:p>
        </p:txBody>
      </p:sp>
      <p:pic>
        <p:nvPicPr>
          <p:cNvPr id="6" name="Picture 5">
            <a:extLst>
              <a:ext uri="{FF2B5EF4-FFF2-40B4-BE49-F238E27FC236}">
                <a16:creationId xmlns:a16="http://schemas.microsoft.com/office/drawing/2014/main" id="{803CC061-358C-4517-9F64-21357A535AFD}"/>
              </a:ext>
            </a:extLst>
          </p:cNvPr>
          <p:cNvPicPr>
            <a:picLocks noChangeAspect="1"/>
          </p:cNvPicPr>
          <p:nvPr/>
        </p:nvPicPr>
        <p:blipFill>
          <a:blip r:embed="rId2"/>
          <a:stretch>
            <a:fillRect/>
          </a:stretch>
        </p:blipFill>
        <p:spPr>
          <a:xfrm>
            <a:off x="482043" y="918790"/>
            <a:ext cx="8179913" cy="5939210"/>
          </a:xfrm>
          <a:prstGeom prst="rect">
            <a:avLst/>
          </a:prstGeom>
        </p:spPr>
      </p:pic>
    </p:spTree>
    <p:extLst>
      <p:ext uri="{BB962C8B-B14F-4D97-AF65-F5344CB8AC3E}">
        <p14:creationId xmlns:p14="http://schemas.microsoft.com/office/powerpoint/2010/main" val="34088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596" y="393753"/>
            <a:ext cx="7886700" cy="937654"/>
          </a:xfrm>
        </p:spPr>
        <p:txBody>
          <a:bodyPr>
            <a:normAutofit/>
          </a:bodyPr>
          <a:lstStyle/>
          <a:p>
            <a:r>
              <a:rPr lang="en-US" sz="2800" dirty="0"/>
              <a:t> Arkansas Case Study Key Findings</a:t>
            </a:r>
          </a:p>
        </p:txBody>
      </p:sp>
      <p:sp>
        <p:nvSpPr>
          <p:cNvPr id="2" name="Slide Number Placeholder 1"/>
          <p:cNvSpPr>
            <a:spLocks noGrp="1"/>
          </p:cNvSpPr>
          <p:nvPr>
            <p:ph type="sldNum" sz="quarter" idx="12"/>
          </p:nvPr>
        </p:nvSpPr>
        <p:spPr/>
        <p:txBody>
          <a:bodyPr/>
          <a:lstStyle/>
          <a:p>
            <a:fld id="{1B79225A-044F-47AC-A466-ADAA88F41AF1}" type="slidenum">
              <a:rPr lang="en-US" smtClean="0"/>
              <a:pPr/>
              <a:t>18</a:t>
            </a:fld>
            <a:endParaRPr lang="en-US" dirty="0"/>
          </a:p>
        </p:txBody>
      </p:sp>
      <p:sp>
        <p:nvSpPr>
          <p:cNvPr id="6" name="Content Placeholder 5">
            <a:extLst>
              <a:ext uri="{FF2B5EF4-FFF2-40B4-BE49-F238E27FC236}">
                <a16:creationId xmlns:a16="http://schemas.microsoft.com/office/drawing/2014/main" id="{4CF64728-58E0-4702-8926-045F40085090}"/>
              </a:ext>
            </a:extLst>
          </p:cNvPr>
          <p:cNvSpPr>
            <a:spLocks noGrp="1"/>
          </p:cNvSpPr>
          <p:nvPr>
            <p:ph idx="1"/>
          </p:nvPr>
        </p:nvSpPr>
        <p:spPr>
          <a:xfrm>
            <a:off x="318306" y="1331407"/>
            <a:ext cx="8416118" cy="5286369"/>
          </a:xfrm>
        </p:spPr>
        <p:txBody>
          <a:bodyPr>
            <a:noAutofit/>
          </a:bodyPr>
          <a:lstStyle/>
          <a:p>
            <a:pPr>
              <a:spcAft>
                <a:spcPts val="300"/>
              </a:spcAft>
            </a:pPr>
            <a:r>
              <a:rPr lang="en-US" sz="2000" dirty="0"/>
              <a:t>AR PSC existing guidance addresses biggest utility system impacts, but…</a:t>
            </a:r>
          </a:p>
          <a:p>
            <a:pPr lvl="1">
              <a:spcAft>
                <a:spcPts val="300"/>
              </a:spcAft>
            </a:pPr>
            <a:r>
              <a:rPr lang="en-US" sz="1700" dirty="0">
                <a:solidFill>
                  <a:schemeClr val="tx2">
                    <a:lumMod val="60000"/>
                    <a:lumOff val="40000"/>
                  </a:schemeClr>
                </a:solidFill>
              </a:rPr>
              <a:t>not all utilities fully following guidance</a:t>
            </a:r>
          </a:p>
          <a:p>
            <a:pPr lvl="1">
              <a:spcBef>
                <a:spcPts val="0"/>
              </a:spcBef>
              <a:spcAft>
                <a:spcPts val="1200"/>
              </a:spcAft>
            </a:pPr>
            <a:r>
              <a:rPr lang="en-US" sz="1700" dirty="0">
                <a:solidFill>
                  <a:schemeClr val="tx2">
                    <a:lumMod val="60000"/>
                    <a:lumOff val="40000"/>
                  </a:schemeClr>
                </a:solidFill>
              </a:rPr>
              <a:t>some smaller impacts not addressed (risk, ancillary services, etc.)</a:t>
            </a:r>
          </a:p>
          <a:p>
            <a:pPr>
              <a:spcAft>
                <a:spcPts val="600"/>
              </a:spcAft>
            </a:pPr>
            <a:r>
              <a:rPr lang="en-US" sz="2000" dirty="0"/>
              <a:t>Current AR test may include all impacts relevant to state policies, but…</a:t>
            </a:r>
          </a:p>
          <a:p>
            <a:pPr lvl="1">
              <a:spcBef>
                <a:spcPts val="0"/>
              </a:spcBef>
              <a:spcAft>
                <a:spcPts val="1200"/>
              </a:spcAft>
            </a:pPr>
            <a:r>
              <a:rPr lang="en-US" sz="1700" dirty="0">
                <a:solidFill>
                  <a:schemeClr val="tx2">
                    <a:lumMod val="60000"/>
                    <a:lumOff val="40000"/>
                  </a:schemeClr>
                </a:solidFill>
              </a:rPr>
              <a:t>More guidance needed on a couple of possible additions based on ‘intent’</a:t>
            </a:r>
          </a:p>
          <a:p>
            <a:pPr>
              <a:spcAft>
                <a:spcPts val="600"/>
              </a:spcAft>
            </a:pPr>
            <a:r>
              <a:rPr lang="en-US" sz="2000" dirty="0"/>
              <a:t>Asymmetrical treatment of participant impacts</a:t>
            </a:r>
          </a:p>
          <a:p>
            <a:pPr lvl="1">
              <a:spcBef>
                <a:spcPts val="0"/>
              </a:spcBef>
              <a:spcAft>
                <a:spcPts val="1200"/>
              </a:spcAft>
            </a:pPr>
            <a:r>
              <a:rPr lang="en-US" sz="1700" dirty="0">
                <a:solidFill>
                  <a:schemeClr val="tx2">
                    <a:lumMod val="60000"/>
                    <a:lumOff val="40000"/>
                  </a:schemeClr>
                </a:solidFill>
              </a:rPr>
              <a:t>All costs, but only selected participant NEBs (water, O&amp;M) are accounted for</a:t>
            </a:r>
          </a:p>
          <a:p>
            <a:pPr>
              <a:spcAft>
                <a:spcPts val="300"/>
              </a:spcAft>
            </a:pPr>
            <a:r>
              <a:rPr lang="en-US" sz="2000" dirty="0"/>
              <a:t>Lots of inconsistency across utilities</a:t>
            </a:r>
          </a:p>
          <a:p>
            <a:pPr lvl="1">
              <a:spcBef>
                <a:spcPts val="0"/>
              </a:spcBef>
              <a:spcAft>
                <a:spcPts val="300"/>
              </a:spcAft>
            </a:pPr>
            <a:r>
              <a:rPr lang="en-US" sz="1700" dirty="0"/>
              <a:t>Some not including avoided T&amp;D (contrary to APSC guidance)</a:t>
            </a:r>
          </a:p>
          <a:p>
            <a:pPr lvl="1">
              <a:spcBef>
                <a:spcPts val="0"/>
              </a:spcBef>
              <a:spcAft>
                <a:spcPts val="300"/>
              </a:spcAft>
            </a:pPr>
            <a:r>
              <a:rPr lang="en-US" sz="1700" dirty="0"/>
              <a:t>Some use average rather than marginal line losses (contrary to APSC guidance)</a:t>
            </a:r>
          </a:p>
          <a:p>
            <a:pPr lvl="1">
              <a:spcBef>
                <a:spcPts val="0"/>
              </a:spcBef>
              <a:spcAft>
                <a:spcPts val="300"/>
              </a:spcAft>
            </a:pPr>
            <a:r>
              <a:rPr lang="en-US" sz="1700" dirty="0"/>
              <a:t>Some include avoided future carbon regulation costs, others don’t</a:t>
            </a:r>
          </a:p>
          <a:p>
            <a:pPr lvl="1">
              <a:spcBef>
                <a:spcPts val="0"/>
              </a:spcBef>
              <a:spcAft>
                <a:spcPts val="300"/>
              </a:spcAft>
            </a:pPr>
            <a:r>
              <a:rPr lang="en-US" sz="1700" dirty="0"/>
              <a:t>Some discount rates based on WACC, others societal or blends</a:t>
            </a:r>
          </a:p>
          <a:p>
            <a:pPr lvl="1">
              <a:spcBef>
                <a:spcPts val="0"/>
              </a:spcBef>
              <a:spcAft>
                <a:spcPts val="300"/>
              </a:spcAft>
            </a:pPr>
            <a:r>
              <a:rPr lang="en-US" sz="1700" dirty="0"/>
              <a:t>One treats free rider rebates as a cost</a:t>
            </a:r>
          </a:p>
          <a:p>
            <a:pPr lvl="1">
              <a:spcAft>
                <a:spcPts val="600"/>
              </a:spcAft>
            </a:pPr>
            <a:endParaRPr lang="en-US" sz="2000" dirty="0"/>
          </a:p>
        </p:txBody>
      </p:sp>
    </p:spTree>
    <p:extLst>
      <p:ext uri="{BB962C8B-B14F-4D97-AF65-F5344CB8AC3E}">
        <p14:creationId xmlns:p14="http://schemas.microsoft.com/office/powerpoint/2010/main" val="241670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856" y="461780"/>
            <a:ext cx="8218576" cy="937654"/>
          </a:xfrm>
        </p:spPr>
        <p:txBody>
          <a:bodyPr>
            <a:noAutofit/>
          </a:bodyPr>
          <a:lstStyle/>
          <a:p>
            <a:r>
              <a:rPr lang="en-US" sz="3200" dirty="0"/>
              <a:t> Arkansas Case Study: State Self-Scoring</a:t>
            </a:r>
          </a:p>
        </p:txBody>
      </p:sp>
      <p:sp>
        <p:nvSpPr>
          <p:cNvPr id="2" name="Slide Number Placeholder 1"/>
          <p:cNvSpPr>
            <a:spLocks noGrp="1"/>
          </p:cNvSpPr>
          <p:nvPr>
            <p:ph type="sldNum" sz="quarter" idx="12"/>
          </p:nvPr>
        </p:nvSpPr>
        <p:spPr/>
        <p:txBody>
          <a:bodyPr/>
          <a:lstStyle/>
          <a:p>
            <a:fld id="{1B79225A-044F-47AC-A466-ADAA88F41AF1}" type="slidenum">
              <a:rPr lang="en-US" smtClean="0"/>
              <a:pPr/>
              <a:t>19</a:t>
            </a:fld>
            <a:endParaRPr lang="en-US" dirty="0"/>
          </a:p>
        </p:txBody>
      </p:sp>
      <p:pic>
        <p:nvPicPr>
          <p:cNvPr id="4" name="Picture 3">
            <a:extLst>
              <a:ext uri="{FF2B5EF4-FFF2-40B4-BE49-F238E27FC236}">
                <a16:creationId xmlns:a16="http://schemas.microsoft.com/office/drawing/2014/main" id="{C77CFFDE-C699-47B1-B93F-56C904513317}"/>
              </a:ext>
            </a:extLst>
          </p:cNvPr>
          <p:cNvPicPr>
            <a:picLocks noChangeAspect="1"/>
          </p:cNvPicPr>
          <p:nvPr/>
        </p:nvPicPr>
        <p:blipFill rotWithShape="1">
          <a:blip r:embed="rId2"/>
          <a:srcRect l="30323" t="42809" r="31850" b="19438"/>
          <a:stretch/>
        </p:blipFill>
        <p:spPr>
          <a:xfrm>
            <a:off x="201597" y="1616765"/>
            <a:ext cx="8517451" cy="4779455"/>
          </a:xfrm>
          <a:prstGeom prst="rect">
            <a:avLst/>
          </a:prstGeom>
        </p:spPr>
      </p:pic>
    </p:spTree>
    <p:extLst>
      <p:ext uri="{BB962C8B-B14F-4D97-AF65-F5344CB8AC3E}">
        <p14:creationId xmlns:p14="http://schemas.microsoft.com/office/powerpoint/2010/main" val="78138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0130" y="443200"/>
            <a:ext cx="6268019" cy="937654"/>
          </a:xfrm>
        </p:spPr>
        <p:txBody>
          <a:bodyPr>
            <a:normAutofit/>
          </a:bodyPr>
          <a:lstStyle/>
          <a:p>
            <a:r>
              <a:rPr lang="en-US" sz="3200" dirty="0"/>
              <a:t>Agenda</a:t>
            </a:r>
          </a:p>
        </p:txBody>
      </p:sp>
      <p:sp>
        <p:nvSpPr>
          <p:cNvPr id="4" name="Content Placeholder 3"/>
          <p:cNvSpPr>
            <a:spLocks noGrp="1"/>
          </p:cNvSpPr>
          <p:nvPr>
            <p:ph idx="1"/>
          </p:nvPr>
        </p:nvSpPr>
        <p:spPr>
          <a:xfrm>
            <a:off x="628650" y="1380854"/>
            <a:ext cx="7886700" cy="5016243"/>
          </a:xfrm>
        </p:spPr>
        <p:txBody>
          <a:bodyPr>
            <a:noAutofit/>
          </a:bodyPr>
          <a:lstStyle/>
          <a:p>
            <a:pPr>
              <a:lnSpc>
                <a:spcPct val="100000"/>
              </a:lnSpc>
              <a:spcAft>
                <a:spcPts val="1200"/>
              </a:spcAft>
              <a:buFont typeface="+mj-lt"/>
              <a:buAutoNum type="arabicPeriod"/>
            </a:pPr>
            <a:r>
              <a:rPr lang="en-US" sz="2400" dirty="0"/>
              <a:t>Review meeting objectives </a:t>
            </a:r>
          </a:p>
          <a:p>
            <a:pPr>
              <a:lnSpc>
                <a:spcPct val="100000"/>
              </a:lnSpc>
              <a:spcAft>
                <a:spcPts val="1200"/>
              </a:spcAft>
              <a:buFont typeface="+mj-lt"/>
              <a:buAutoNum type="arabicPeriod"/>
            </a:pPr>
            <a:r>
              <a:rPr lang="en-US" sz="2400" dirty="0"/>
              <a:t>NSPM (very) brief overview</a:t>
            </a:r>
          </a:p>
          <a:p>
            <a:pPr>
              <a:lnSpc>
                <a:spcPct val="100000"/>
              </a:lnSpc>
              <a:spcAft>
                <a:spcPts val="1200"/>
              </a:spcAft>
              <a:buFont typeface="+mj-lt"/>
              <a:buAutoNum type="arabicPeriod"/>
            </a:pPr>
            <a:r>
              <a:rPr lang="en-US" sz="2400" dirty="0"/>
              <a:t>Case studies: What has NSPM application looked like in other states to date?</a:t>
            </a:r>
          </a:p>
          <a:p>
            <a:pPr>
              <a:lnSpc>
                <a:spcPct val="100000"/>
              </a:lnSpc>
              <a:spcAft>
                <a:spcPts val="1200"/>
              </a:spcAft>
              <a:buFont typeface="+mj-lt"/>
              <a:buAutoNum type="arabicPeriod"/>
            </a:pPr>
            <a:r>
              <a:rPr lang="en-US" sz="2400" dirty="0"/>
              <a:t>New cost-effectiveness screening resources that can assist NH in its process</a:t>
            </a:r>
          </a:p>
          <a:p>
            <a:pPr>
              <a:lnSpc>
                <a:spcPct val="100000"/>
              </a:lnSpc>
              <a:spcAft>
                <a:spcPts val="1200"/>
              </a:spcAft>
              <a:buFont typeface="+mj-lt"/>
              <a:buAutoNum type="arabicPeriod"/>
            </a:pPr>
            <a:r>
              <a:rPr lang="en-US" sz="2400" dirty="0"/>
              <a:t> Q&amp;A</a:t>
            </a:r>
          </a:p>
        </p:txBody>
      </p:sp>
      <p:sp>
        <p:nvSpPr>
          <p:cNvPr id="5" name="Slide Number Placeholder 4">
            <a:extLst>
              <a:ext uri="{FF2B5EF4-FFF2-40B4-BE49-F238E27FC236}">
                <a16:creationId xmlns:a16="http://schemas.microsoft.com/office/drawing/2014/main" id="{A465B6D7-7E40-463F-AE7E-6D1235C5F6BC}"/>
              </a:ext>
            </a:extLst>
          </p:cNvPr>
          <p:cNvSpPr>
            <a:spLocks noGrp="1"/>
          </p:cNvSpPr>
          <p:nvPr>
            <p:ph type="sldNum" sz="quarter" idx="12"/>
          </p:nvPr>
        </p:nvSpPr>
        <p:spPr/>
        <p:txBody>
          <a:bodyPr/>
          <a:lstStyle/>
          <a:p>
            <a:fld id="{49428E3E-090C-411A-A663-16FA5027569F}" type="slidenum">
              <a:rPr lang="en-US" smtClean="0"/>
              <a:pPr/>
              <a:t>2</a:t>
            </a:fld>
            <a:endParaRPr lang="en-US" dirty="0"/>
          </a:p>
        </p:txBody>
      </p:sp>
    </p:spTree>
    <p:extLst>
      <p:ext uri="{BB962C8B-B14F-4D97-AF65-F5344CB8AC3E}">
        <p14:creationId xmlns:p14="http://schemas.microsoft.com/office/powerpoint/2010/main" val="352866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090" y="403530"/>
            <a:ext cx="8205006" cy="787924"/>
          </a:xfrm>
        </p:spPr>
        <p:txBody>
          <a:bodyPr>
            <a:normAutofit/>
          </a:bodyPr>
          <a:lstStyle/>
          <a:p>
            <a:r>
              <a:rPr lang="en-US" sz="2800" dirty="0"/>
              <a:t> Arkansas: Lessons for Future Applications</a:t>
            </a:r>
          </a:p>
        </p:txBody>
      </p:sp>
      <p:sp>
        <p:nvSpPr>
          <p:cNvPr id="2" name="Slide Number Placeholder 1"/>
          <p:cNvSpPr>
            <a:spLocks noGrp="1"/>
          </p:cNvSpPr>
          <p:nvPr>
            <p:ph type="sldNum" sz="quarter" idx="12"/>
          </p:nvPr>
        </p:nvSpPr>
        <p:spPr/>
        <p:txBody>
          <a:bodyPr/>
          <a:lstStyle/>
          <a:p>
            <a:fld id="{1B79225A-044F-47AC-A466-ADAA88F41AF1}" type="slidenum">
              <a:rPr lang="en-US" smtClean="0"/>
              <a:pPr/>
              <a:t>20</a:t>
            </a:fld>
            <a:endParaRPr lang="en-US" dirty="0"/>
          </a:p>
        </p:txBody>
      </p:sp>
      <p:sp>
        <p:nvSpPr>
          <p:cNvPr id="6" name="Content Placeholder 5">
            <a:extLst>
              <a:ext uri="{FF2B5EF4-FFF2-40B4-BE49-F238E27FC236}">
                <a16:creationId xmlns:a16="http://schemas.microsoft.com/office/drawing/2014/main" id="{4CF64728-58E0-4702-8926-045F40085090}"/>
              </a:ext>
            </a:extLst>
          </p:cNvPr>
          <p:cNvSpPr>
            <a:spLocks noGrp="1"/>
          </p:cNvSpPr>
          <p:nvPr>
            <p:ph idx="1"/>
          </p:nvPr>
        </p:nvSpPr>
        <p:spPr>
          <a:xfrm>
            <a:off x="415090" y="1128535"/>
            <a:ext cx="8313820" cy="5061489"/>
          </a:xfrm>
        </p:spPr>
        <p:txBody>
          <a:bodyPr>
            <a:noAutofit/>
          </a:bodyPr>
          <a:lstStyle/>
          <a:p>
            <a:pPr marL="457200" indent="-457200">
              <a:lnSpc>
                <a:spcPct val="100000"/>
              </a:lnSpc>
              <a:buFont typeface="+mj-lt"/>
              <a:buAutoNum type="arabicPeriod"/>
            </a:pPr>
            <a:r>
              <a:rPr lang="en-US" sz="2000" dirty="0"/>
              <a:t>Organizing around 6 NSPM principles is helpful approach</a:t>
            </a:r>
          </a:p>
          <a:p>
            <a:pPr marL="692150" lvl="1">
              <a:lnSpc>
                <a:spcPct val="100000"/>
              </a:lnSpc>
            </a:pPr>
            <a:r>
              <a:rPr lang="en-US" sz="1700" dirty="0"/>
              <a:t>Can follow 7 step process or alignment with 6 principles</a:t>
            </a:r>
          </a:p>
          <a:p>
            <a:pPr marL="692150" lvl="1">
              <a:lnSpc>
                <a:spcPct val="100000"/>
              </a:lnSpc>
              <a:spcAft>
                <a:spcPts val="600"/>
              </a:spcAft>
            </a:pPr>
            <a:r>
              <a:rPr lang="en-US" sz="1700" dirty="0">
                <a:solidFill>
                  <a:schemeClr val="tx2">
                    <a:lumMod val="60000"/>
                    <a:lumOff val="40000"/>
                  </a:schemeClr>
                </a:solidFill>
              </a:rPr>
              <a:t>Focus case study on both (a) what’s in test and (b) how test applied</a:t>
            </a:r>
          </a:p>
          <a:p>
            <a:pPr marL="457200" indent="-457200">
              <a:lnSpc>
                <a:spcPct val="100000"/>
              </a:lnSpc>
              <a:spcBef>
                <a:spcPts val="600"/>
              </a:spcBef>
              <a:buFont typeface="+mj-lt"/>
              <a:buAutoNum type="arabicPeriod"/>
            </a:pPr>
            <a:r>
              <a:rPr lang="en-US" sz="2000" dirty="0"/>
              <a:t>NSPM is valuable in identifying inconsistencies across utilities</a:t>
            </a:r>
          </a:p>
          <a:p>
            <a:pPr marL="692150" lvl="1">
              <a:lnSpc>
                <a:spcPct val="100000"/>
              </a:lnSpc>
              <a:spcAft>
                <a:spcPts val="600"/>
              </a:spcAft>
            </a:pPr>
            <a:r>
              <a:rPr lang="en-US" sz="1700" dirty="0"/>
              <a:t>Need more guidance on when statewide consistency is appropriate </a:t>
            </a:r>
            <a:endParaRPr lang="en-US" sz="1700" dirty="0">
              <a:highlight>
                <a:srgbClr val="FFFF00"/>
              </a:highlight>
            </a:endParaRPr>
          </a:p>
          <a:p>
            <a:pPr marL="457200" indent="-457200">
              <a:lnSpc>
                <a:spcPct val="100000"/>
              </a:lnSpc>
              <a:buFont typeface="+mj-lt"/>
              <a:buAutoNum type="arabicPeriod"/>
            </a:pPr>
            <a:r>
              <a:rPr lang="en-US" sz="2000" dirty="0"/>
              <a:t>Need more guidance on valuing other utility system impacts</a:t>
            </a:r>
          </a:p>
          <a:p>
            <a:pPr marL="692150" lvl="1">
              <a:lnSpc>
                <a:spcPct val="100000"/>
              </a:lnSpc>
            </a:pPr>
            <a:r>
              <a:rPr lang="en-US" sz="1700" dirty="0"/>
              <a:t>Risk, ancillary services, avoided credit &amp; collection costs, etc.</a:t>
            </a:r>
          </a:p>
          <a:p>
            <a:pPr marL="457200" indent="-457200">
              <a:lnSpc>
                <a:spcPct val="100000"/>
              </a:lnSpc>
              <a:buFont typeface="+mj-lt"/>
              <a:buAutoNum type="arabicPeriod"/>
            </a:pPr>
            <a:r>
              <a:rPr lang="en-US" sz="2000" dirty="0"/>
              <a:t>Guidance on addressing participant impact asymmetry would help</a:t>
            </a:r>
          </a:p>
          <a:p>
            <a:pPr marL="692150" lvl="1">
              <a:lnSpc>
                <a:spcPct val="100000"/>
              </a:lnSpc>
            </a:pPr>
            <a:r>
              <a:rPr lang="en-US" sz="1700" dirty="0">
                <a:solidFill>
                  <a:schemeClr val="tx2">
                    <a:lumMod val="60000"/>
                    <a:lumOff val="40000"/>
                  </a:schemeClr>
                </a:solidFill>
              </a:rPr>
              <a:t>Need to recognize/address impracticality of quantifying </a:t>
            </a:r>
            <a:r>
              <a:rPr lang="en-US" sz="1700" i="1" u="sng" dirty="0">
                <a:solidFill>
                  <a:schemeClr val="tx2">
                    <a:lumMod val="60000"/>
                    <a:lumOff val="40000"/>
                  </a:schemeClr>
                </a:solidFill>
              </a:rPr>
              <a:t>all</a:t>
            </a:r>
            <a:r>
              <a:rPr lang="en-US" sz="1700" dirty="0">
                <a:solidFill>
                  <a:schemeClr val="tx2">
                    <a:lumMod val="60000"/>
                    <a:lumOff val="40000"/>
                  </a:schemeClr>
                </a:solidFill>
              </a:rPr>
              <a:t> participant NEBs</a:t>
            </a:r>
          </a:p>
          <a:p>
            <a:pPr marL="692150" lvl="1">
              <a:lnSpc>
                <a:spcPct val="100000"/>
              </a:lnSpc>
              <a:spcAft>
                <a:spcPts val="600"/>
              </a:spcAft>
            </a:pPr>
            <a:r>
              <a:rPr lang="en-US" sz="1700" dirty="0">
                <a:solidFill>
                  <a:schemeClr val="tx2">
                    <a:lumMod val="60000"/>
                    <a:lumOff val="40000"/>
                  </a:schemeClr>
                </a:solidFill>
              </a:rPr>
              <a:t>Address range of options – prioritize key NEBs, adjust costs, etc.</a:t>
            </a:r>
          </a:p>
          <a:p>
            <a:pPr marL="457200" indent="-457200">
              <a:lnSpc>
                <a:spcPct val="100000"/>
              </a:lnSpc>
              <a:buFont typeface="+mj-lt"/>
              <a:buAutoNum type="arabicPeriod"/>
            </a:pPr>
            <a:r>
              <a:rPr lang="en-US" sz="2000" dirty="0"/>
              <a:t>Guidance on how to address/value avoided future environmental regulation costs would be helpful</a:t>
            </a:r>
          </a:p>
          <a:p>
            <a:pPr marL="692150" lvl="1">
              <a:lnSpc>
                <a:spcPct val="100000"/>
              </a:lnSpc>
            </a:pPr>
            <a:r>
              <a:rPr lang="en-US" sz="1700" dirty="0"/>
              <a:t>AR PSC was interested in NSPM guidance to address carbon benefits, but NSPM only addresses how to determine whether they should be included, not how to value</a:t>
            </a:r>
          </a:p>
        </p:txBody>
      </p:sp>
    </p:spTree>
    <p:extLst>
      <p:ext uri="{BB962C8B-B14F-4D97-AF65-F5344CB8AC3E}">
        <p14:creationId xmlns:p14="http://schemas.microsoft.com/office/powerpoint/2010/main" val="100259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DCDC-6150-4029-8B12-EB0D8F0A3E7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4771B5FF-52D8-4DAB-9212-76988724A19C}"/>
              </a:ext>
            </a:extLst>
          </p:cNvPr>
          <p:cNvSpPr>
            <a:spLocks noGrp="1"/>
          </p:cNvSpPr>
          <p:nvPr>
            <p:ph idx="1"/>
          </p:nvPr>
        </p:nvSpPr>
        <p:spPr/>
        <p:txBody>
          <a:bodyPr/>
          <a:lstStyle/>
          <a:p>
            <a:pPr marL="0" indent="0" algn="ctr">
              <a:buNone/>
            </a:pPr>
            <a:endParaRPr lang="en-US" sz="3600" dirty="0">
              <a:solidFill>
                <a:schemeClr val="tx2"/>
              </a:solidFill>
            </a:endParaRPr>
          </a:p>
          <a:p>
            <a:pPr marL="0" indent="0" algn="ctr">
              <a:buNone/>
            </a:pPr>
            <a:endParaRPr lang="en-US" sz="3600" dirty="0">
              <a:solidFill>
                <a:schemeClr val="tx2"/>
              </a:solidFill>
            </a:endParaRPr>
          </a:p>
          <a:p>
            <a:pPr marL="0" indent="0" algn="ctr">
              <a:buNone/>
            </a:pPr>
            <a:r>
              <a:rPr lang="en-US" sz="3200" dirty="0">
                <a:solidFill>
                  <a:schemeClr val="tx2"/>
                </a:solidFill>
              </a:rPr>
              <a:t>Applying the NSPM in </a:t>
            </a:r>
          </a:p>
          <a:p>
            <a:pPr marL="0" indent="0" algn="ctr">
              <a:buNone/>
            </a:pPr>
            <a:r>
              <a:rPr lang="en-US" sz="3200" b="1">
                <a:solidFill>
                  <a:schemeClr val="tx2"/>
                </a:solidFill>
              </a:rPr>
              <a:t>Minnesota</a:t>
            </a:r>
            <a:endParaRPr lang="en-US" sz="3200" b="1" dirty="0">
              <a:solidFill>
                <a:schemeClr val="tx2"/>
              </a:solidFill>
            </a:endParaRPr>
          </a:p>
          <a:p>
            <a:pPr marL="0" indent="0" algn="ctr">
              <a:buNone/>
            </a:pPr>
            <a:r>
              <a:rPr lang="en-US" b="1">
                <a:solidFill>
                  <a:schemeClr val="tx2"/>
                </a:solidFill>
              </a:rPr>
              <a:t>(</a:t>
            </a:r>
            <a:r>
              <a:rPr lang="en-US" b="1" dirty="0">
                <a:solidFill>
                  <a:schemeClr val="tx2"/>
                </a:solidFill>
                <a:hlinkClick r:id="rId2"/>
              </a:rPr>
              <a:t>Case Study Link</a:t>
            </a:r>
            <a:r>
              <a:rPr lang="en-US" b="1" dirty="0">
                <a:solidFill>
                  <a:schemeClr val="tx2"/>
                </a:solidFill>
              </a:rPr>
              <a:t>)</a:t>
            </a:r>
            <a:r>
              <a:rPr lang="en-US" sz="3200" dirty="0">
                <a:solidFill>
                  <a:schemeClr val="tx2"/>
                </a:solidFill>
              </a:rPr>
              <a:t> </a:t>
            </a:r>
          </a:p>
        </p:txBody>
      </p:sp>
      <p:sp>
        <p:nvSpPr>
          <p:cNvPr id="4" name="Slide Number Placeholder 3">
            <a:extLst>
              <a:ext uri="{FF2B5EF4-FFF2-40B4-BE49-F238E27FC236}">
                <a16:creationId xmlns:a16="http://schemas.microsoft.com/office/drawing/2014/main" id="{4B66C832-6A34-4BA8-B7A9-1BC429EBBD19}"/>
              </a:ext>
            </a:extLst>
          </p:cNvPr>
          <p:cNvSpPr>
            <a:spLocks noGrp="1"/>
          </p:cNvSpPr>
          <p:nvPr>
            <p:ph type="sldNum" sz="quarter" idx="12"/>
          </p:nvPr>
        </p:nvSpPr>
        <p:spPr/>
        <p:txBody>
          <a:bodyPr/>
          <a:lstStyle/>
          <a:p>
            <a:r>
              <a:rPr lang="en-US" dirty="0"/>
              <a:t> </a:t>
            </a:r>
            <a:fld id="{49428E3E-090C-411A-A663-16FA5027569F}" type="slidenum">
              <a:rPr lang="en-US" smtClean="0"/>
              <a:pPr/>
              <a:t>21</a:t>
            </a:fld>
            <a:endParaRPr lang="en-US" dirty="0"/>
          </a:p>
        </p:txBody>
      </p:sp>
    </p:spTree>
    <p:extLst>
      <p:ext uri="{BB962C8B-B14F-4D97-AF65-F5344CB8AC3E}">
        <p14:creationId xmlns:p14="http://schemas.microsoft.com/office/powerpoint/2010/main" val="89706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89B4-9C25-4FA9-8650-A3809DB551D5}"/>
              </a:ext>
            </a:extLst>
          </p:cNvPr>
          <p:cNvSpPr>
            <a:spLocks noGrp="1"/>
          </p:cNvSpPr>
          <p:nvPr>
            <p:ph type="title"/>
          </p:nvPr>
        </p:nvSpPr>
        <p:spPr>
          <a:xfrm>
            <a:off x="474414" y="242888"/>
            <a:ext cx="7886700" cy="1087170"/>
          </a:xfrm>
        </p:spPr>
        <p:txBody>
          <a:bodyPr>
            <a:normAutofit/>
          </a:bodyPr>
          <a:lstStyle/>
          <a:p>
            <a:r>
              <a:rPr lang="en-US" sz="3200" dirty="0"/>
              <a:t>Minnesota Case Study: Process</a:t>
            </a:r>
          </a:p>
        </p:txBody>
      </p:sp>
      <p:sp>
        <p:nvSpPr>
          <p:cNvPr id="3" name="Content Placeholder 2">
            <a:extLst>
              <a:ext uri="{FF2B5EF4-FFF2-40B4-BE49-F238E27FC236}">
                <a16:creationId xmlns:a16="http://schemas.microsoft.com/office/drawing/2014/main" id="{2B2ADED5-8114-40CA-9E3D-CC7DB8F5F57E}"/>
              </a:ext>
            </a:extLst>
          </p:cNvPr>
          <p:cNvSpPr>
            <a:spLocks noGrp="1"/>
          </p:cNvSpPr>
          <p:nvPr>
            <p:ph idx="1"/>
          </p:nvPr>
        </p:nvSpPr>
        <p:spPr>
          <a:xfrm>
            <a:off x="319833" y="1068943"/>
            <a:ext cx="8504334" cy="5396653"/>
          </a:xfrm>
        </p:spPr>
        <p:txBody>
          <a:bodyPr>
            <a:normAutofit lnSpcReduction="10000"/>
          </a:bodyPr>
          <a:lstStyle/>
          <a:p>
            <a:pPr>
              <a:lnSpc>
                <a:spcPct val="110000"/>
              </a:lnSpc>
              <a:spcBef>
                <a:spcPts val="1200"/>
              </a:spcBef>
              <a:buFont typeface="+mj-lt"/>
              <a:buAutoNum type="arabicPeriod"/>
            </a:pPr>
            <a:r>
              <a:rPr lang="en-US" dirty="0"/>
              <a:t>MN Department of Commerce hired Synapse Energy Economics to apply the NSPM to Minnesota cost-effectiveness practices (January-August 2018)</a:t>
            </a:r>
          </a:p>
          <a:p>
            <a:pPr>
              <a:lnSpc>
                <a:spcPct val="110000"/>
              </a:lnSpc>
              <a:spcBef>
                <a:spcPts val="1200"/>
              </a:spcBef>
              <a:buFont typeface="+mj-lt"/>
              <a:buAutoNum type="arabicPeriod"/>
            </a:pPr>
            <a:r>
              <a:rPr lang="en-US" dirty="0"/>
              <a:t>Conducted surveys:  Division of Energy Resources, Excel Energy, CenterPoint Energy, Minnesota Center for Energy and the Environment, Great River Energy, Fresh Energy, Public Service Commission</a:t>
            </a:r>
          </a:p>
          <a:p>
            <a:pPr>
              <a:lnSpc>
                <a:spcPct val="110000"/>
              </a:lnSpc>
              <a:spcBef>
                <a:spcPts val="1200"/>
              </a:spcBef>
              <a:buFont typeface="+mj-lt"/>
              <a:buAutoNum type="arabicPeriod"/>
            </a:pPr>
            <a:r>
              <a:rPr lang="en-US" dirty="0"/>
              <a:t>Reviewed relevant statutes, regulations, commission orders, state energy plans, and other policy directives to identify and articulate relevant policy goals </a:t>
            </a:r>
          </a:p>
          <a:p>
            <a:pPr>
              <a:lnSpc>
                <a:spcPct val="110000"/>
              </a:lnSpc>
              <a:spcBef>
                <a:spcPts val="1200"/>
              </a:spcBef>
              <a:buFont typeface="+mj-lt"/>
              <a:buAutoNum type="arabicPeriod"/>
            </a:pPr>
            <a:r>
              <a:rPr lang="en-US" dirty="0"/>
              <a:t>Reviewed all the utility system impacts that are currently accounted for by the Minnesota electric and gas utilities</a:t>
            </a:r>
          </a:p>
          <a:p>
            <a:pPr lvl="0">
              <a:lnSpc>
                <a:spcPct val="110000"/>
              </a:lnSpc>
              <a:spcBef>
                <a:spcPts val="1200"/>
              </a:spcBef>
              <a:buFont typeface="+mj-lt"/>
              <a:buAutoNum type="arabicPeriod"/>
            </a:pPr>
            <a:r>
              <a:rPr lang="en-US" dirty="0"/>
              <a:t>Cataloged all non-utility system impacts currently included in the Minnesota cost-effectiveness tests </a:t>
            </a:r>
          </a:p>
          <a:p>
            <a:pPr lvl="0">
              <a:lnSpc>
                <a:spcPct val="110000"/>
              </a:lnSpc>
              <a:spcBef>
                <a:spcPts val="1200"/>
              </a:spcBef>
              <a:buFont typeface="+mj-lt"/>
              <a:buAutoNum type="arabicPeriod"/>
            </a:pPr>
            <a:r>
              <a:rPr lang="en-US" dirty="0"/>
              <a:t>Assessed whether any additional non-utility system impacts should be included in primary test to be consistent with MN applicable policy goals</a:t>
            </a:r>
          </a:p>
          <a:p>
            <a:pPr lvl="0">
              <a:lnSpc>
                <a:spcPct val="110000"/>
              </a:lnSpc>
              <a:spcBef>
                <a:spcPts val="1200"/>
              </a:spcBef>
              <a:buFont typeface="+mj-lt"/>
              <a:buAutoNum type="arabicPeriod"/>
            </a:pPr>
            <a:r>
              <a:rPr lang="en-US" dirty="0"/>
              <a:t>Drafted recommendations for modifying Minnesota cost-effectiveness practices to address relevant policy goals (September 2018)</a:t>
            </a:r>
          </a:p>
        </p:txBody>
      </p:sp>
      <p:sp>
        <p:nvSpPr>
          <p:cNvPr id="4" name="Slide Number Placeholder 3">
            <a:extLst>
              <a:ext uri="{FF2B5EF4-FFF2-40B4-BE49-F238E27FC236}">
                <a16:creationId xmlns:a16="http://schemas.microsoft.com/office/drawing/2014/main" id="{D96FABF1-9111-45AB-9187-309E0E4FE09E}"/>
              </a:ext>
            </a:extLst>
          </p:cNvPr>
          <p:cNvSpPr>
            <a:spLocks noGrp="1"/>
          </p:cNvSpPr>
          <p:nvPr>
            <p:ph type="sldNum" sz="quarter" idx="12"/>
          </p:nvPr>
        </p:nvSpPr>
        <p:spPr/>
        <p:txBody>
          <a:bodyPr/>
          <a:lstStyle/>
          <a:p>
            <a:fld id="{49428E3E-090C-411A-A663-16FA5027569F}" type="slidenum">
              <a:rPr lang="en-US" smtClean="0"/>
              <a:pPr/>
              <a:t>22</a:t>
            </a:fld>
            <a:endParaRPr lang="en-US" dirty="0"/>
          </a:p>
        </p:txBody>
      </p:sp>
    </p:spTree>
    <p:extLst>
      <p:ext uri="{BB962C8B-B14F-4D97-AF65-F5344CB8AC3E}">
        <p14:creationId xmlns:p14="http://schemas.microsoft.com/office/powerpoint/2010/main" val="887277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300D-0FFC-42A3-A542-7F70370F1ECD}"/>
              </a:ext>
            </a:extLst>
          </p:cNvPr>
          <p:cNvSpPr>
            <a:spLocks noGrp="1"/>
          </p:cNvSpPr>
          <p:nvPr>
            <p:ph type="title"/>
          </p:nvPr>
        </p:nvSpPr>
        <p:spPr>
          <a:xfrm>
            <a:off x="362737" y="411512"/>
            <a:ext cx="7886700" cy="937654"/>
          </a:xfrm>
        </p:spPr>
        <p:txBody>
          <a:bodyPr>
            <a:normAutofit/>
          </a:bodyPr>
          <a:lstStyle/>
          <a:p>
            <a:r>
              <a:rPr lang="en-US" sz="3200" dirty="0"/>
              <a:t>Minnesota: Background</a:t>
            </a:r>
          </a:p>
        </p:txBody>
      </p:sp>
      <p:sp>
        <p:nvSpPr>
          <p:cNvPr id="3" name="Content Placeholder 2">
            <a:extLst>
              <a:ext uri="{FF2B5EF4-FFF2-40B4-BE49-F238E27FC236}">
                <a16:creationId xmlns:a16="http://schemas.microsoft.com/office/drawing/2014/main" id="{70DE32E0-56E6-4BA3-A94C-81B3B475972F}"/>
              </a:ext>
            </a:extLst>
          </p:cNvPr>
          <p:cNvSpPr>
            <a:spLocks noGrp="1"/>
          </p:cNvSpPr>
          <p:nvPr>
            <p:ph idx="1"/>
          </p:nvPr>
        </p:nvSpPr>
        <p:spPr>
          <a:xfrm>
            <a:off x="362737" y="1349166"/>
            <a:ext cx="8152613" cy="5165196"/>
          </a:xfrm>
        </p:spPr>
        <p:txBody>
          <a:bodyPr>
            <a:noAutofit/>
          </a:bodyPr>
          <a:lstStyle/>
          <a:p>
            <a:pPr>
              <a:spcAft>
                <a:spcPts val="1200"/>
              </a:spcAft>
            </a:pPr>
            <a:r>
              <a:rPr lang="en-US" sz="2000" dirty="0"/>
              <a:t>Large array of MN policy directives related to energy resources</a:t>
            </a:r>
          </a:p>
          <a:p>
            <a:r>
              <a:rPr lang="en-US" sz="2000" b="1" dirty="0"/>
              <a:t>Next Generation Energy Act </a:t>
            </a:r>
            <a:r>
              <a:rPr lang="en-US" sz="2000" dirty="0"/>
              <a:t>directs utilities to consider costs and benefits to:</a:t>
            </a:r>
          </a:p>
          <a:p>
            <a:pPr lvl="2"/>
            <a:r>
              <a:rPr lang="en-US" sz="2000" dirty="0"/>
              <a:t>the utility</a:t>
            </a:r>
          </a:p>
          <a:p>
            <a:pPr lvl="2"/>
            <a:r>
              <a:rPr lang="en-US" sz="2000" dirty="0"/>
              <a:t>society</a:t>
            </a:r>
          </a:p>
          <a:p>
            <a:pPr lvl="2"/>
            <a:r>
              <a:rPr lang="en-US" sz="2000" dirty="0"/>
              <a:t>program participants</a:t>
            </a:r>
          </a:p>
          <a:p>
            <a:pPr lvl="2">
              <a:spcAft>
                <a:spcPts val="1200"/>
              </a:spcAft>
            </a:pPr>
            <a:r>
              <a:rPr lang="en-US" sz="2000" dirty="0"/>
              <a:t>ratepayers</a:t>
            </a:r>
          </a:p>
          <a:p>
            <a:r>
              <a:rPr lang="en-US" sz="2000" dirty="0"/>
              <a:t>In practice:</a:t>
            </a:r>
          </a:p>
          <a:p>
            <a:pPr lvl="2"/>
            <a:r>
              <a:rPr lang="en-US" sz="2000" b="1" dirty="0"/>
              <a:t>The Societal Cost test is primary</a:t>
            </a:r>
          </a:p>
          <a:p>
            <a:pPr lvl="2"/>
            <a:r>
              <a:rPr lang="en-US" sz="2000" dirty="0"/>
              <a:t>The Utility Cost test is secondary</a:t>
            </a:r>
          </a:p>
          <a:p>
            <a:pPr lvl="2"/>
            <a:r>
              <a:rPr lang="en-US" sz="2000" dirty="0"/>
              <a:t>The Participant test is secondary</a:t>
            </a:r>
          </a:p>
          <a:p>
            <a:pPr lvl="2"/>
            <a:r>
              <a:rPr lang="en-US" sz="2000" dirty="0"/>
              <a:t>The Ratepayer Impact Measure test is secondary, but not really used</a:t>
            </a:r>
          </a:p>
        </p:txBody>
      </p:sp>
      <p:sp>
        <p:nvSpPr>
          <p:cNvPr id="4" name="Slide Number Placeholder 3">
            <a:extLst>
              <a:ext uri="{FF2B5EF4-FFF2-40B4-BE49-F238E27FC236}">
                <a16:creationId xmlns:a16="http://schemas.microsoft.com/office/drawing/2014/main" id="{C0042D06-8287-45FE-A97D-3A2B403E700F}"/>
              </a:ext>
            </a:extLst>
          </p:cNvPr>
          <p:cNvSpPr>
            <a:spLocks noGrp="1"/>
          </p:cNvSpPr>
          <p:nvPr>
            <p:ph type="sldNum" sz="quarter" idx="12"/>
          </p:nvPr>
        </p:nvSpPr>
        <p:spPr/>
        <p:txBody>
          <a:bodyPr/>
          <a:lstStyle/>
          <a:p>
            <a:fld id="{49428E3E-090C-411A-A663-16FA5027569F}" type="slidenum">
              <a:rPr lang="en-US" smtClean="0"/>
              <a:pPr/>
              <a:t>23</a:t>
            </a:fld>
            <a:endParaRPr lang="en-US" dirty="0"/>
          </a:p>
        </p:txBody>
      </p:sp>
    </p:spTree>
    <p:extLst>
      <p:ext uri="{BB962C8B-B14F-4D97-AF65-F5344CB8AC3E}">
        <p14:creationId xmlns:p14="http://schemas.microsoft.com/office/powerpoint/2010/main" val="3182874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648B-E607-4A95-989E-91E8F208E103}"/>
              </a:ext>
            </a:extLst>
          </p:cNvPr>
          <p:cNvSpPr>
            <a:spLocks noGrp="1"/>
          </p:cNvSpPr>
          <p:nvPr>
            <p:ph type="title"/>
          </p:nvPr>
        </p:nvSpPr>
        <p:spPr>
          <a:xfrm>
            <a:off x="442913" y="573402"/>
            <a:ext cx="7886700" cy="937654"/>
          </a:xfrm>
        </p:spPr>
        <p:txBody>
          <a:bodyPr>
            <a:normAutofit/>
          </a:bodyPr>
          <a:lstStyle/>
          <a:p>
            <a:r>
              <a:rPr lang="en-US" sz="3200" dirty="0"/>
              <a:t>Minnesota: Key Questions Considered</a:t>
            </a:r>
          </a:p>
        </p:txBody>
      </p:sp>
      <p:sp>
        <p:nvSpPr>
          <p:cNvPr id="3" name="Content Placeholder 2">
            <a:extLst>
              <a:ext uri="{FF2B5EF4-FFF2-40B4-BE49-F238E27FC236}">
                <a16:creationId xmlns:a16="http://schemas.microsoft.com/office/drawing/2014/main" id="{DBC191FA-C979-4E48-B742-A7C0728EDA5B}"/>
              </a:ext>
            </a:extLst>
          </p:cNvPr>
          <p:cNvSpPr>
            <a:spLocks noGrp="1"/>
          </p:cNvSpPr>
          <p:nvPr>
            <p:ph idx="1"/>
          </p:nvPr>
        </p:nvSpPr>
        <p:spPr>
          <a:xfrm>
            <a:off x="628650" y="1794668"/>
            <a:ext cx="7886700" cy="4351338"/>
          </a:xfrm>
        </p:spPr>
        <p:txBody>
          <a:bodyPr>
            <a:normAutofit lnSpcReduction="10000"/>
          </a:bodyPr>
          <a:lstStyle/>
          <a:p>
            <a:pPr marL="0" indent="0">
              <a:buNone/>
            </a:pPr>
            <a:r>
              <a:rPr lang="en-US" sz="2100" b="1" dirty="0"/>
              <a:t>Test Framework</a:t>
            </a:r>
          </a:p>
          <a:p>
            <a:pPr marL="285750" indent="-285750">
              <a:buFont typeface="Arial" panose="020B0604020202020204" pitchFamily="34" charset="0"/>
              <a:buChar char="•"/>
            </a:pPr>
            <a:r>
              <a:rPr lang="en-US" dirty="0"/>
              <a:t>Can tests be streamlined?</a:t>
            </a:r>
          </a:p>
          <a:p>
            <a:pPr marL="0" indent="0">
              <a:buNone/>
            </a:pPr>
            <a:r>
              <a:rPr lang="en-US" dirty="0"/>
              <a:t>	MN uses the Societal Cost test as the primary test but also 	considers the results of the Utility Cost test</a:t>
            </a:r>
          </a:p>
          <a:p>
            <a:pPr lvl="1"/>
            <a:endParaRPr lang="en-US" dirty="0"/>
          </a:p>
          <a:p>
            <a:pPr marL="285750" indent="-285750">
              <a:buFont typeface="Arial" panose="020B0604020202020204" pitchFamily="34" charset="0"/>
              <a:buChar char="•"/>
            </a:pPr>
            <a:r>
              <a:rPr lang="en-US" dirty="0"/>
              <a:t>Are utility system avoided costs consistent?</a:t>
            </a:r>
          </a:p>
          <a:p>
            <a:pPr marL="0" indent="0">
              <a:buNone/>
            </a:pPr>
            <a:r>
              <a:rPr lang="en-US" dirty="0"/>
              <a:t>	MN electric and gas utilities used avoided costs that are 	developed independently and are potentially inconsistent</a:t>
            </a:r>
          </a:p>
          <a:p>
            <a:pPr lvl="1"/>
            <a:endParaRPr lang="en-US" dirty="0"/>
          </a:p>
          <a:p>
            <a:pPr marL="285750" indent="-285750">
              <a:buFont typeface="Arial" panose="020B0604020202020204" pitchFamily="34" charset="0"/>
              <a:buChar char="•"/>
            </a:pPr>
            <a:r>
              <a:rPr lang="en-US" dirty="0"/>
              <a:t>Should MN include participant non-energy benefits in Societal Cost test?</a:t>
            </a:r>
          </a:p>
          <a:p>
            <a:pPr marL="0" indent="0">
              <a:buNone/>
            </a:pPr>
            <a:r>
              <a:rPr lang="en-US" dirty="0"/>
              <a:t>	MN did not include participant NEBs in this test</a:t>
            </a:r>
          </a:p>
          <a:p>
            <a:pPr lvl="1"/>
            <a:endParaRPr lang="en-US" dirty="0"/>
          </a:p>
          <a:p>
            <a:pPr marL="285750" indent="-285750">
              <a:buFont typeface="Arial" panose="020B0604020202020204" pitchFamily="34" charset="0"/>
              <a:buChar char="•"/>
            </a:pPr>
            <a:r>
              <a:rPr lang="en-US" dirty="0"/>
              <a:t>How should MN treat low-income impacts?</a:t>
            </a:r>
          </a:p>
          <a:p>
            <a:pPr marL="171450" lvl="1" indent="0">
              <a:buNone/>
            </a:pPr>
            <a:r>
              <a:rPr lang="en-US" dirty="0"/>
              <a:t>	MN did not require low-income programs to pass a CE test</a:t>
            </a:r>
          </a:p>
          <a:p>
            <a:endParaRPr lang="en-US" dirty="0"/>
          </a:p>
        </p:txBody>
      </p:sp>
      <p:sp>
        <p:nvSpPr>
          <p:cNvPr id="4" name="Slide Number Placeholder 3">
            <a:extLst>
              <a:ext uri="{FF2B5EF4-FFF2-40B4-BE49-F238E27FC236}">
                <a16:creationId xmlns:a16="http://schemas.microsoft.com/office/drawing/2014/main" id="{EFDC1106-2D25-4325-8A7E-066B625BA1B1}"/>
              </a:ext>
            </a:extLst>
          </p:cNvPr>
          <p:cNvSpPr>
            <a:spLocks noGrp="1"/>
          </p:cNvSpPr>
          <p:nvPr>
            <p:ph type="sldNum" sz="quarter" idx="12"/>
          </p:nvPr>
        </p:nvSpPr>
        <p:spPr/>
        <p:txBody>
          <a:bodyPr/>
          <a:lstStyle/>
          <a:p>
            <a:fld id="{49428E3E-090C-411A-A663-16FA5027569F}" type="slidenum">
              <a:rPr lang="en-US" smtClean="0"/>
              <a:pPr/>
              <a:t>24</a:t>
            </a:fld>
            <a:endParaRPr lang="en-US" dirty="0"/>
          </a:p>
        </p:txBody>
      </p:sp>
    </p:spTree>
    <p:extLst>
      <p:ext uri="{BB962C8B-B14F-4D97-AF65-F5344CB8AC3E}">
        <p14:creationId xmlns:p14="http://schemas.microsoft.com/office/powerpoint/2010/main" val="66916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469389F-06F1-41BD-BE7D-064E114B46AE}"/>
              </a:ext>
            </a:extLst>
          </p:cNvPr>
          <p:cNvGraphicFramePr/>
          <p:nvPr>
            <p:extLst>
              <p:ext uri="{D42A27DB-BD31-4B8C-83A1-F6EECF244321}">
                <p14:modId xmlns:p14="http://schemas.microsoft.com/office/powerpoint/2010/main" val="57256846"/>
              </p:ext>
            </p:extLst>
          </p:nvPr>
        </p:nvGraphicFramePr>
        <p:xfrm>
          <a:off x="0" y="1111151"/>
          <a:ext cx="7532255" cy="564091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AD97A285-9C6D-4489-9D05-3D8C6767244E}"/>
              </a:ext>
            </a:extLst>
          </p:cNvPr>
          <p:cNvSpPr>
            <a:spLocks noGrp="1"/>
          </p:cNvSpPr>
          <p:nvPr>
            <p:ph type="sldNum" sz="quarter" idx="12"/>
          </p:nvPr>
        </p:nvSpPr>
        <p:spPr/>
        <p:txBody>
          <a:bodyPr/>
          <a:lstStyle/>
          <a:p>
            <a:fld id="{1B79225A-044F-47AC-A466-ADAA88F41AF1}" type="slidenum">
              <a:rPr lang="en-US" smtClean="0"/>
              <a:pPr/>
              <a:t>25</a:t>
            </a:fld>
            <a:endParaRPr lang="en-US" dirty="0"/>
          </a:p>
        </p:txBody>
      </p:sp>
      <p:sp>
        <p:nvSpPr>
          <p:cNvPr id="3" name="Title 2">
            <a:extLst>
              <a:ext uri="{FF2B5EF4-FFF2-40B4-BE49-F238E27FC236}">
                <a16:creationId xmlns:a16="http://schemas.microsoft.com/office/drawing/2014/main" id="{2C70CD52-B72C-4F91-B623-76F995E58A7D}"/>
              </a:ext>
            </a:extLst>
          </p:cNvPr>
          <p:cNvSpPr>
            <a:spLocks noGrp="1"/>
          </p:cNvSpPr>
          <p:nvPr>
            <p:ph type="title"/>
          </p:nvPr>
        </p:nvSpPr>
        <p:spPr>
          <a:xfrm>
            <a:off x="137103" y="466494"/>
            <a:ext cx="7886700" cy="937654"/>
          </a:xfrm>
        </p:spPr>
        <p:txBody>
          <a:bodyPr>
            <a:normAutofit/>
          </a:bodyPr>
          <a:lstStyle/>
          <a:p>
            <a:r>
              <a:rPr lang="en-US" sz="3200" dirty="0"/>
              <a:t>Societal Cost Test as Applied in Minnesota </a:t>
            </a:r>
          </a:p>
        </p:txBody>
      </p:sp>
      <p:sp>
        <p:nvSpPr>
          <p:cNvPr id="8" name="Oval 7">
            <a:extLst>
              <a:ext uri="{FF2B5EF4-FFF2-40B4-BE49-F238E27FC236}">
                <a16:creationId xmlns:a16="http://schemas.microsoft.com/office/drawing/2014/main" id="{87399CED-4B6D-44C9-A3D4-09A6F4752502}"/>
              </a:ext>
            </a:extLst>
          </p:cNvPr>
          <p:cNvSpPr>
            <a:spLocks noChangeAspect="1"/>
          </p:cNvSpPr>
          <p:nvPr/>
        </p:nvSpPr>
        <p:spPr>
          <a:xfrm>
            <a:off x="2923023" y="3045285"/>
            <a:ext cx="1844401" cy="1846527"/>
          </a:xfrm>
          <a:prstGeom prst="ellipse">
            <a:avLst/>
          </a:prstGeom>
          <a:pattFill prst="weave">
            <a:fgClr>
              <a:srgbClr val="FFC000"/>
            </a:fgClr>
            <a:bgClr>
              <a:schemeClr val="bg1"/>
            </a:bgClr>
          </a:pattFill>
          <a:ln w="28575">
            <a:solidFill>
              <a:srgbClr val="EEB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F1E95F4-A3C9-484E-9027-66723B2C4F79}"/>
              </a:ext>
            </a:extLst>
          </p:cNvPr>
          <p:cNvSpPr txBox="1"/>
          <p:nvPr/>
        </p:nvSpPr>
        <p:spPr>
          <a:xfrm>
            <a:off x="3342072" y="3435624"/>
            <a:ext cx="1125555" cy="923330"/>
          </a:xfrm>
          <a:prstGeom prst="rect">
            <a:avLst/>
          </a:prstGeom>
          <a:noFill/>
        </p:spPr>
        <p:txBody>
          <a:bodyPr wrap="square" rtlCol="0">
            <a:spAutoFit/>
          </a:bodyPr>
          <a:lstStyle/>
          <a:p>
            <a:pPr algn="ctr"/>
            <a:r>
              <a:rPr lang="en-US" b="1" dirty="0">
                <a:solidFill>
                  <a:schemeClr val="tx1">
                    <a:lumMod val="75000"/>
                    <a:lumOff val="25000"/>
                  </a:schemeClr>
                </a:solidFill>
              </a:rPr>
              <a:t>Utility System Impacts</a:t>
            </a:r>
          </a:p>
        </p:txBody>
      </p:sp>
      <p:graphicFrame>
        <p:nvGraphicFramePr>
          <p:cNvPr id="10" name="Table 9">
            <a:extLst>
              <a:ext uri="{FF2B5EF4-FFF2-40B4-BE49-F238E27FC236}">
                <a16:creationId xmlns:a16="http://schemas.microsoft.com/office/drawing/2014/main" id="{76D5F193-489D-4BD6-9ADD-EFF0E907B1DB}"/>
              </a:ext>
            </a:extLst>
          </p:cNvPr>
          <p:cNvGraphicFramePr>
            <a:graphicFrameLocks noGrp="1"/>
          </p:cNvGraphicFramePr>
          <p:nvPr>
            <p:extLst/>
          </p:nvPr>
        </p:nvGraphicFramePr>
        <p:xfrm>
          <a:off x="6753420" y="3968549"/>
          <a:ext cx="2324276" cy="2072640"/>
        </p:xfrm>
        <a:graphic>
          <a:graphicData uri="http://schemas.openxmlformats.org/drawingml/2006/table">
            <a:tbl>
              <a:tblPr firstRow="1" bandRow="1">
                <a:tableStyleId>{2D5ABB26-0587-4C30-8999-92F81FD0307C}</a:tableStyleId>
              </a:tblPr>
              <a:tblGrid>
                <a:gridCol w="2324276">
                  <a:extLst>
                    <a:ext uri="{9D8B030D-6E8A-4147-A177-3AD203B41FA5}">
                      <a16:colId xmlns:a16="http://schemas.microsoft.com/office/drawing/2014/main" val="4107660686"/>
                    </a:ext>
                  </a:extLst>
                </a:gridCol>
              </a:tblGrid>
              <a:tr h="472743">
                <a:tc>
                  <a:txBody>
                    <a:bodyPr/>
                    <a:lstStyle/>
                    <a:p>
                      <a:r>
                        <a:rPr lang="en-US" sz="1400" kern="1200" dirty="0">
                          <a:solidFill>
                            <a:schemeClr val="tx1"/>
                          </a:solidFill>
                          <a:latin typeface="+mn-lt"/>
                          <a:ea typeface="+mn-ea"/>
                          <a:cs typeface="+mn-cs"/>
                        </a:rPr>
                        <a:t>Utility System Impacts, partially included</a:t>
                      </a:r>
                      <a:endParaRPr lang="en-US" sz="1400" dirty="0"/>
                    </a:p>
                  </a:txBody>
                  <a:tcPr marL="45720" marR="45720">
                    <a:noFill/>
                  </a:tcPr>
                </a:tc>
                <a:extLst>
                  <a:ext uri="{0D108BD9-81ED-4DB2-BD59-A6C34878D82A}">
                    <a16:rowId xmlns:a16="http://schemas.microsoft.com/office/drawing/2014/main" val="1498745836"/>
                  </a:ext>
                </a:extLst>
              </a:tr>
              <a:tr h="507322">
                <a:tc>
                  <a:txBody>
                    <a:bodyPr/>
                    <a:lstStyle/>
                    <a:p>
                      <a:r>
                        <a:rPr lang="en-US" sz="1400" dirty="0"/>
                        <a:t>Non-utility system impacts, included</a:t>
                      </a:r>
                    </a:p>
                  </a:txBody>
                  <a:tcPr marL="45720" marR="45720">
                    <a:noFill/>
                  </a:tcPr>
                </a:tc>
                <a:extLst>
                  <a:ext uri="{0D108BD9-81ED-4DB2-BD59-A6C34878D82A}">
                    <a16:rowId xmlns:a16="http://schemas.microsoft.com/office/drawing/2014/main" val="2279852718"/>
                  </a:ext>
                </a:extLst>
              </a:tr>
              <a:tr h="486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Non-utility system impacts, partially included</a:t>
                      </a:r>
                    </a:p>
                  </a:txBody>
                  <a:tcPr marL="45720" marR="45720"/>
                </a:tc>
                <a:extLst>
                  <a:ext uri="{0D108BD9-81ED-4DB2-BD59-A6C34878D82A}">
                    <a16:rowId xmlns:a16="http://schemas.microsoft.com/office/drawing/2014/main" val="3087310825"/>
                  </a:ext>
                </a:extLst>
              </a:tr>
              <a:tr h="472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Non-utility system impacts, not included</a:t>
                      </a:r>
                    </a:p>
                  </a:txBody>
                  <a:tcPr marL="45720" marR="45720"/>
                </a:tc>
                <a:extLst>
                  <a:ext uri="{0D108BD9-81ED-4DB2-BD59-A6C34878D82A}">
                    <a16:rowId xmlns:a16="http://schemas.microsoft.com/office/drawing/2014/main" val="872894525"/>
                  </a:ext>
                </a:extLst>
              </a:tr>
            </a:tbl>
          </a:graphicData>
        </a:graphic>
      </p:graphicFrame>
      <p:grpSp>
        <p:nvGrpSpPr>
          <p:cNvPr id="11" name="Group 10">
            <a:extLst>
              <a:ext uri="{FF2B5EF4-FFF2-40B4-BE49-F238E27FC236}">
                <a16:creationId xmlns:a16="http://schemas.microsoft.com/office/drawing/2014/main" id="{0C62049A-ED6A-4101-80EB-B3E3E0FCBD12}"/>
              </a:ext>
            </a:extLst>
          </p:cNvPr>
          <p:cNvGrpSpPr/>
          <p:nvPr/>
        </p:nvGrpSpPr>
        <p:grpSpPr>
          <a:xfrm>
            <a:off x="6225045" y="4054427"/>
            <a:ext cx="457200" cy="1900884"/>
            <a:chOff x="8846642" y="1238427"/>
            <a:chExt cx="457200" cy="2191857"/>
          </a:xfrm>
        </p:grpSpPr>
        <p:sp>
          <p:nvSpPr>
            <p:cNvPr id="12" name="Rectangle 11">
              <a:extLst>
                <a:ext uri="{FF2B5EF4-FFF2-40B4-BE49-F238E27FC236}">
                  <a16:creationId xmlns:a16="http://schemas.microsoft.com/office/drawing/2014/main" id="{B527B6EA-E879-4558-8F2F-CAA020C0BFEE}"/>
                </a:ext>
              </a:extLst>
            </p:cNvPr>
            <p:cNvSpPr/>
            <p:nvPr/>
          </p:nvSpPr>
          <p:spPr>
            <a:xfrm>
              <a:off x="8846642" y="1238427"/>
              <a:ext cx="457200" cy="457200"/>
            </a:xfrm>
            <a:prstGeom prst="rect">
              <a:avLst/>
            </a:prstGeom>
            <a:pattFill prst="weave">
              <a:fgClr>
                <a:srgbClr val="EEB111"/>
              </a:fgClr>
              <a:bgClr>
                <a:schemeClr val="bg1"/>
              </a:bgClr>
            </a:pattFill>
            <a:ln w="19050">
              <a:solidFill>
                <a:srgbClr val="EEB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FD20327-577E-4FB5-BB8D-B911CC442B42}"/>
                </a:ext>
              </a:extLst>
            </p:cNvPr>
            <p:cNvSpPr/>
            <p:nvPr/>
          </p:nvSpPr>
          <p:spPr>
            <a:xfrm>
              <a:off x="8846642" y="1816646"/>
              <a:ext cx="457200" cy="457200"/>
            </a:xfrm>
            <a:prstGeom prst="rect">
              <a:avLst/>
            </a:prstGeom>
            <a:solidFill>
              <a:srgbClr val="BDD7EE"/>
            </a:solidFill>
            <a:ln w="19050">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F2208F-02C0-4E5C-B8C9-B4161D7771A9}"/>
                </a:ext>
              </a:extLst>
            </p:cNvPr>
            <p:cNvSpPr/>
            <p:nvPr/>
          </p:nvSpPr>
          <p:spPr>
            <a:xfrm>
              <a:off x="8846642" y="2394865"/>
              <a:ext cx="457200" cy="457200"/>
            </a:xfrm>
            <a:prstGeom prst="rect">
              <a:avLst/>
            </a:prstGeom>
            <a:pattFill prst="dkDnDiag">
              <a:fgClr>
                <a:srgbClr val="BDD7EE"/>
              </a:fgClr>
              <a:bgClr>
                <a:schemeClr val="bg1"/>
              </a:bgClr>
            </a:pattFill>
            <a:ln w="19050">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F15BCA5-2927-4980-BBDD-93D4BB60A115}"/>
                </a:ext>
              </a:extLst>
            </p:cNvPr>
            <p:cNvSpPr/>
            <p:nvPr/>
          </p:nvSpPr>
          <p:spPr>
            <a:xfrm>
              <a:off x="8846642" y="2973084"/>
              <a:ext cx="457200" cy="457200"/>
            </a:xfrm>
            <a:prstGeom prst="rect">
              <a:avLst/>
            </a:prstGeom>
            <a:noFill/>
            <a:ln w="19050">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5164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4DA8CC-48B1-441E-8A64-BFC0E14176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CEE8B4A3-C660-4FFD-AE1C-0D0CF5DD60D2}"/>
              </a:ext>
            </a:extLst>
          </p:cNvPr>
          <p:cNvSpPr>
            <a:spLocks noGrp="1"/>
          </p:cNvSpPr>
          <p:nvPr>
            <p:ph type="title"/>
          </p:nvPr>
        </p:nvSpPr>
        <p:spPr/>
        <p:txBody>
          <a:bodyPr>
            <a:normAutofit/>
          </a:bodyPr>
          <a:lstStyle/>
          <a:p>
            <a:r>
              <a:rPr lang="en-US" sz="3200" dirty="0"/>
              <a:t>RVF Step 1: Articulate Policy Goals</a:t>
            </a:r>
          </a:p>
        </p:txBody>
      </p:sp>
      <p:sp>
        <p:nvSpPr>
          <p:cNvPr id="4" name="Content Placeholder 3">
            <a:extLst>
              <a:ext uri="{FF2B5EF4-FFF2-40B4-BE49-F238E27FC236}">
                <a16:creationId xmlns:a16="http://schemas.microsoft.com/office/drawing/2014/main" id="{04B8A1E4-338A-4B22-B6AB-4C7475D7F262}"/>
              </a:ext>
            </a:extLst>
          </p:cNvPr>
          <p:cNvSpPr>
            <a:spLocks noGrp="1"/>
          </p:cNvSpPr>
          <p:nvPr>
            <p:ph idx="1"/>
          </p:nvPr>
        </p:nvSpPr>
        <p:spPr/>
        <p:txBody>
          <a:bodyPr>
            <a:normAutofit/>
          </a:bodyPr>
          <a:lstStyle/>
          <a:p>
            <a:r>
              <a:rPr lang="en-US" dirty="0"/>
              <a:t>NSPM: Primary test should reflect relevant policy goals.</a:t>
            </a:r>
          </a:p>
          <a:p>
            <a:pPr lvl="1"/>
            <a:r>
              <a:rPr lang="en-US" dirty="0"/>
              <a:t>The CA Standard Practice Manual does not address policy goals well.</a:t>
            </a:r>
          </a:p>
          <a:p>
            <a:r>
              <a:rPr lang="en-US" dirty="0">
                <a:solidFill>
                  <a:schemeClr val="accent1"/>
                </a:solidFill>
              </a:rPr>
              <a:t>Policy goals come in many forms:</a:t>
            </a:r>
          </a:p>
          <a:p>
            <a:pPr lvl="1"/>
            <a:r>
              <a:rPr lang="en-US" dirty="0"/>
              <a:t>Legislation</a:t>
            </a:r>
          </a:p>
          <a:p>
            <a:pPr lvl="1"/>
            <a:r>
              <a:rPr lang="en-US" dirty="0"/>
              <a:t>Regulations</a:t>
            </a:r>
          </a:p>
          <a:p>
            <a:pPr lvl="1"/>
            <a:r>
              <a:rPr lang="en-US" dirty="0"/>
              <a:t>Commission orders</a:t>
            </a:r>
          </a:p>
          <a:p>
            <a:pPr lvl="1"/>
            <a:r>
              <a:rPr lang="en-US" dirty="0"/>
              <a:t>State energy plans</a:t>
            </a:r>
          </a:p>
          <a:p>
            <a:pPr lvl="1"/>
            <a:r>
              <a:rPr lang="en-US" dirty="0"/>
              <a:t>Environmental plans</a:t>
            </a:r>
          </a:p>
          <a:p>
            <a:pPr lvl="1"/>
            <a:r>
              <a:rPr lang="en-US" dirty="0"/>
              <a:t>Executive directives</a:t>
            </a:r>
          </a:p>
          <a:p>
            <a:r>
              <a:rPr lang="en-US" dirty="0">
                <a:solidFill>
                  <a:schemeClr val="accent1"/>
                </a:solidFill>
              </a:rPr>
              <a:t>Policies can, and frequently are, updated over time.</a:t>
            </a:r>
          </a:p>
          <a:p>
            <a:r>
              <a:rPr lang="en-US" dirty="0">
                <a:solidFill>
                  <a:schemeClr val="accent1"/>
                </a:solidFill>
              </a:rPr>
              <a:t>Stakeholders should provide input to policy interpretation.</a:t>
            </a:r>
          </a:p>
          <a:p>
            <a:r>
              <a:rPr lang="en-US" dirty="0">
                <a:solidFill>
                  <a:schemeClr val="accent1"/>
                </a:solidFill>
              </a:rPr>
              <a:t>Utility regulators are not responsible for all state policy goals, but they are responsible for those related to utility industries.</a:t>
            </a:r>
          </a:p>
          <a:p>
            <a:pPr lvl="1"/>
            <a:endParaRPr lang="en-US" dirty="0"/>
          </a:p>
        </p:txBody>
      </p:sp>
    </p:spTree>
    <p:extLst>
      <p:ext uri="{BB962C8B-B14F-4D97-AF65-F5344CB8AC3E}">
        <p14:creationId xmlns:p14="http://schemas.microsoft.com/office/powerpoint/2010/main" val="166181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7377EC-9F9F-4F57-8300-8EF566B819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C977DAF8-545D-4C23-B007-2FD13A9BAC19}"/>
              </a:ext>
            </a:extLst>
          </p:cNvPr>
          <p:cNvSpPr>
            <a:spLocks noGrp="1"/>
          </p:cNvSpPr>
          <p:nvPr>
            <p:ph type="title"/>
          </p:nvPr>
        </p:nvSpPr>
        <p:spPr>
          <a:xfrm>
            <a:off x="257453" y="681037"/>
            <a:ext cx="9144000" cy="891932"/>
          </a:xfrm>
        </p:spPr>
        <p:txBody>
          <a:bodyPr>
            <a:normAutofit fontScale="90000"/>
          </a:bodyPr>
          <a:lstStyle/>
          <a:p>
            <a:r>
              <a:rPr lang="en-US" sz="3600" dirty="0"/>
              <a:t>RVF Step 2: Include All Utility System Impacts</a:t>
            </a:r>
          </a:p>
        </p:txBody>
      </p:sp>
      <p:sp>
        <p:nvSpPr>
          <p:cNvPr id="4" name="Content Placeholder 3">
            <a:extLst>
              <a:ext uri="{FF2B5EF4-FFF2-40B4-BE49-F238E27FC236}">
                <a16:creationId xmlns:a16="http://schemas.microsoft.com/office/drawing/2014/main" id="{352E136B-E616-4D86-953F-D6647B52B6CE}"/>
              </a:ext>
            </a:extLst>
          </p:cNvPr>
          <p:cNvSpPr>
            <a:spLocks noGrp="1"/>
          </p:cNvSpPr>
          <p:nvPr>
            <p:ph idx="1"/>
          </p:nvPr>
        </p:nvSpPr>
        <p:spPr/>
        <p:txBody>
          <a:bodyPr/>
          <a:lstStyle/>
          <a:p>
            <a:pPr marL="342900" indent="-342900">
              <a:lnSpc>
                <a:spcPct val="100000"/>
              </a:lnSpc>
              <a:spcAft>
                <a:spcPts val="1200"/>
              </a:spcAft>
            </a:pPr>
            <a:r>
              <a:rPr lang="en-US" dirty="0"/>
              <a:t>Utility system impacts = all the costs and benefits that are experienced by electric utilities (in the case of electric EE) or gas utilities (in the cases of gas EE) on behalf of customers</a:t>
            </a:r>
          </a:p>
          <a:p>
            <a:pPr marL="342900" indent="-342900">
              <a:lnSpc>
                <a:spcPct val="100000"/>
              </a:lnSpc>
            </a:pPr>
            <a:r>
              <a:rPr lang="en-US" dirty="0"/>
              <a:t>Utility system impacts = all those impacts that affect a utility’s revenue requirements:</a:t>
            </a:r>
          </a:p>
          <a:p>
            <a:pPr marL="739775" lvl="1" indent="-165100"/>
            <a:r>
              <a:rPr lang="en-US" dirty="0"/>
              <a:t>either as an increase in revenue requirements  (e.g., EE costs)</a:t>
            </a:r>
          </a:p>
          <a:p>
            <a:pPr marL="739775" lvl="1" indent="-165100">
              <a:spcAft>
                <a:spcPts val="1200"/>
              </a:spcAft>
            </a:pPr>
            <a:r>
              <a:rPr lang="en-US" dirty="0"/>
              <a:t>or a decrease in revenue requirements (e.g., avoided costs)</a:t>
            </a:r>
          </a:p>
          <a:p>
            <a:pPr marL="342900" indent="-342900">
              <a:lnSpc>
                <a:spcPct val="100000"/>
              </a:lnSpc>
            </a:pPr>
            <a:r>
              <a:rPr lang="en-US" dirty="0"/>
              <a:t>All utility system impacts should be included</a:t>
            </a:r>
          </a:p>
        </p:txBody>
      </p:sp>
    </p:spTree>
    <p:extLst>
      <p:ext uri="{BB962C8B-B14F-4D97-AF65-F5344CB8AC3E}">
        <p14:creationId xmlns:p14="http://schemas.microsoft.com/office/powerpoint/2010/main" val="3016213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F05AD4-B533-4610-869A-B7EEAA7C2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DD5CF99F-9D4D-47DA-8F03-282344603FED}"/>
              </a:ext>
            </a:extLst>
          </p:cNvPr>
          <p:cNvSpPr>
            <a:spLocks noGrp="1"/>
          </p:cNvSpPr>
          <p:nvPr>
            <p:ph type="title"/>
          </p:nvPr>
        </p:nvSpPr>
        <p:spPr>
          <a:xfrm>
            <a:off x="628650" y="539930"/>
            <a:ext cx="7886700" cy="937654"/>
          </a:xfrm>
        </p:spPr>
        <p:txBody>
          <a:bodyPr>
            <a:normAutofit fontScale="90000"/>
          </a:bodyPr>
          <a:lstStyle/>
          <a:p>
            <a:r>
              <a:rPr lang="en-US" sz="3200" dirty="0"/>
              <a:t>RVF Step 2: Include All Utility System Impacts</a:t>
            </a:r>
          </a:p>
        </p:txBody>
      </p:sp>
      <p:sp>
        <p:nvSpPr>
          <p:cNvPr id="4" name="Content Placeholder 3">
            <a:extLst>
              <a:ext uri="{FF2B5EF4-FFF2-40B4-BE49-F238E27FC236}">
                <a16:creationId xmlns:a16="http://schemas.microsoft.com/office/drawing/2014/main" id="{DAF7ED39-AE07-416E-90B8-2F9981EA1B80}"/>
              </a:ext>
            </a:extLst>
          </p:cNvPr>
          <p:cNvSpPr>
            <a:spLocks noGrp="1"/>
          </p:cNvSpPr>
          <p:nvPr>
            <p:ph idx="1"/>
          </p:nvPr>
        </p:nvSpPr>
        <p:spPr>
          <a:xfrm>
            <a:off x="501325" y="1319752"/>
            <a:ext cx="8440656" cy="5148123"/>
          </a:xfrm>
        </p:spPr>
        <p:txBody>
          <a:bodyPr>
            <a:normAutofit/>
          </a:bodyPr>
          <a:lstStyle/>
          <a:p>
            <a:pPr>
              <a:lnSpc>
                <a:spcPct val="100000"/>
              </a:lnSpc>
            </a:pPr>
            <a:r>
              <a:rPr lang="en-US" dirty="0"/>
              <a:t>Should be the foundation of every cost-effectiveness test.</a:t>
            </a:r>
          </a:p>
          <a:p>
            <a:pPr marL="739775" lvl="1" indent="-165100"/>
            <a:r>
              <a:rPr lang="en-US" dirty="0"/>
              <a:t>Central to the principle of treating efficiency as a resource</a:t>
            </a:r>
          </a:p>
          <a:p>
            <a:r>
              <a:rPr lang="en-US" dirty="0"/>
              <a:t>Minnesota utilities do not universally include the following:</a:t>
            </a:r>
          </a:p>
          <a:p>
            <a:pPr lvl="1"/>
            <a:r>
              <a:rPr lang="en-US" dirty="0"/>
              <a:t>Shareholder incentive costs</a:t>
            </a:r>
          </a:p>
          <a:p>
            <a:pPr lvl="1"/>
            <a:r>
              <a:rPr lang="en-US" dirty="0"/>
              <a:t>Wholesale price suppression effects</a:t>
            </a:r>
          </a:p>
          <a:p>
            <a:pPr lvl="1"/>
            <a:r>
              <a:rPr lang="en-US" dirty="0"/>
              <a:t>Avoided credit and collection costs</a:t>
            </a:r>
          </a:p>
          <a:p>
            <a:pPr lvl="1"/>
            <a:r>
              <a:rPr lang="en-US" dirty="0"/>
              <a:t>Avoided RPS costs</a:t>
            </a:r>
          </a:p>
          <a:p>
            <a:pPr lvl="1"/>
            <a:r>
              <a:rPr lang="en-US" dirty="0"/>
              <a:t>Avoided costs of meeting CO2 goals</a:t>
            </a:r>
          </a:p>
          <a:p>
            <a:pPr lvl="1"/>
            <a:r>
              <a:rPr lang="en-US" dirty="0"/>
              <a:t>Reduced risk</a:t>
            </a:r>
          </a:p>
          <a:p>
            <a:pPr lvl="1"/>
            <a:r>
              <a:rPr lang="en-US" dirty="0"/>
              <a:t>Improved reliability</a:t>
            </a:r>
          </a:p>
          <a:p>
            <a:pPr marL="0" indent="0">
              <a:buNone/>
            </a:pPr>
            <a:endParaRPr lang="en-US" b="1" dirty="0"/>
          </a:p>
          <a:p>
            <a:pPr marL="0" indent="0">
              <a:buNone/>
            </a:pPr>
            <a:r>
              <a:rPr lang="en-US" b="1" dirty="0"/>
              <a:t>Recommendation</a:t>
            </a:r>
            <a:r>
              <a:rPr lang="en-US" dirty="0"/>
              <a:t>:</a:t>
            </a:r>
          </a:p>
          <a:p>
            <a:r>
              <a:rPr lang="en-US" dirty="0"/>
              <a:t>These impacts should be included in all CE tests</a:t>
            </a:r>
          </a:p>
          <a:p>
            <a:r>
              <a:rPr lang="en-US" dirty="0"/>
              <a:t>Including these impacts is not a policy decision</a:t>
            </a:r>
          </a:p>
        </p:txBody>
      </p:sp>
    </p:spTree>
    <p:extLst>
      <p:ext uri="{BB962C8B-B14F-4D97-AF65-F5344CB8AC3E}">
        <p14:creationId xmlns:p14="http://schemas.microsoft.com/office/powerpoint/2010/main" val="1403334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068EFDE-DCFC-4CDA-B16E-46B16E3EE70E}"/>
              </a:ext>
            </a:extLst>
          </p:cNvPr>
          <p:cNvGrpSpPr/>
          <p:nvPr/>
        </p:nvGrpSpPr>
        <p:grpSpPr>
          <a:xfrm>
            <a:off x="2330567" y="1074206"/>
            <a:ext cx="8128000" cy="5418667"/>
            <a:chOff x="2662954" y="811501"/>
            <a:chExt cx="8128000" cy="5418667"/>
          </a:xfrm>
        </p:grpSpPr>
        <p:graphicFrame>
          <p:nvGraphicFramePr>
            <p:cNvPr id="7" name="Chart 6">
              <a:extLst>
                <a:ext uri="{FF2B5EF4-FFF2-40B4-BE49-F238E27FC236}">
                  <a16:creationId xmlns:a16="http://schemas.microsoft.com/office/drawing/2014/main" id="{978DE749-68D0-4180-8167-2D0AB947F16E}"/>
                </a:ext>
              </a:extLst>
            </p:cNvPr>
            <p:cNvGraphicFramePr/>
            <p:nvPr>
              <p:extLst/>
            </p:nvPr>
          </p:nvGraphicFramePr>
          <p:xfrm>
            <a:off x="2662954" y="811501"/>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95B0014A-F3E6-49CA-86EE-8B2328860228}"/>
                </a:ext>
              </a:extLst>
            </p:cNvPr>
            <p:cNvSpPr>
              <a:spLocks noChangeAspect="1"/>
            </p:cNvSpPr>
            <p:nvPr/>
          </p:nvSpPr>
          <p:spPr>
            <a:xfrm>
              <a:off x="5837836" y="2523228"/>
              <a:ext cx="1963695" cy="1965960"/>
            </a:xfrm>
            <a:prstGeom prst="ellipse">
              <a:avLst/>
            </a:prstGeom>
            <a:pattFill prst="weave">
              <a:fgClr>
                <a:srgbClr val="FFC000"/>
              </a:fgClr>
              <a:bgClr>
                <a:schemeClr val="bg1"/>
              </a:bgClr>
            </a:pattFill>
            <a:ln w="28575">
              <a:solidFill>
                <a:srgbClr val="F1B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03CFDA1-D449-45D8-98BC-1B09C0CAD5CE}"/>
                </a:ext>
              </a:extLst>
            </p:cNvPr>
            <p:cNvSpPr txBox="1"/>
            <p:nvPr/>
          </p:nvSpPr>
          <p:spPr>
            <a:xfrm>
              <a:off x="6263955" y="3059169"/>
              <a:ext cx="1084763" cy="923330"/>
            </a:xfrm>
            <a:prstGeom prst="rect">
              <a:avLst/>
            </a:prstGeom>
            <a:noFill/>
          </p:spPr>
          <p:txBody>
            <a:bodyPr wrap="square" rtlCol="0">
              <a:spAutoFit/>
            </a:bodyPr>
            <a:lstStyle/>
            <a:p>
              <a:pPr algn="ctr"/>
              <a:r>
                <a:rPr lang="en-US" b="1" dirty="0">
                  <a:solidFill>
                    <a:schemeClr val="tx1">
                      <a:lumMod val="75000"/>
                      <a:lumOff val="25000"/>
                    </a:schemeClr>
                  </a:solidFill>
                </a:rPr>
                <a:t>Utility System Impacts</a:t>
              </a:r>
            </a:p>
          </p:txBody>
        </p:sp>
      </p:grpSp>
      <p:sp>
        <p:nvSpPr>
          <p:cNvPr id="2" name="Slide Number Placeholder 1">
            <a:extLst>
              <a:ext uri="{FF2B5EF4-FFF2-40B4-BE49-F238E27FC236}">
                <a16:creationId xmlns:a16="http://schemas.microsoft.com/office/drawing/2014/main" id="{07423D6F-FBDB-48D0-BF44-20ED3106B690}"/>
              </a:ext>
            </a:extLst>
          </p:cNvPr>
          <p:cNvSpPr>
            <a:spLocks noGrp="1"/>
          </p:cNvSpPr>
          <p:nvPr>
            <p:ph type="sldNum" sz="quarter" idx="12"/>
          </p:nvPr>
        </p:nvSpPr>
        <p:spPr/>
        <p:txBody>
          <a:bodyPr/>
          <a:lstStyle/>
          <a:p>
            <a:fld id="{1B79225A-044F-47AC-A466-ADAA88F41AF1}" type="slidenum">
              <a:rPr lang="en-US" smtClean="0"/>
              <a:pPr/>
              <a:t>29</a:t>
            </a:fld>
            <a:endParaRPr lang="en-US" dirty="0"/>
          </a:p>
        </p:txBody>
      </p:sp>
      <p:sp>
        <p:nvSpPr>
          <p:cNvPr id="3" name="Title 2">
            <a:extLst>
              <a:ext uri="{FF2B5EF4-FFF2-40B4-BE49-F238E27FC236}">
                <a16:creationId xmlns:a16="http://schemas.microsoft.com/office/drawing/2014/main" id="{ACC17B04-0720-46CE-B783-E9548BC75AB5}"/>
              </a:ext>
            </a:extLst>
          </p:cNvPr>
          <p:cNvSpPr>
            <a:spLocks noGrp="1"/>
          </p:cNvSpPr>
          <p:nvPr>
            <p:ph type="title"/>
          </p:nvPr>
        </p:nvSpPr>
        <p:spPr>
          <a:xfrm>
            <a:off x="397734" y="365127"/>
            <a:ext cx="7886700" cy="937654"/>
          </a:xfrm>
        </p:spPr>
        <p:txBody>
          <a:bodyPr>
            <a:normAutofit/>
          </a:bodyPr>
          <a:lstStyle/>
          <a:p>
            <a:r>
              <a:rPr lang="en-US" sz="3200" dirty="0"/>
              <a:t>Utility Cost Test as Applied in Minnesota </a:t>
            </a:r>
          </a:p>
        </p:txBody>
      </p:sp>
      <p:sp>
        <p:nvSpPr>
          <p:cNvPr id="11" name="Oval 10">
            <a:extLst>
              <a:ext uri="{FF2B5EF4-FFF2-40B4-BE49-F238E27FC236}">
                <a16:creationId xmlns:a16="http://schemas.microsoft.com/office/drawing/2014/main" id="{DBA8DAF4-5965-41D3-9C47-0C85CB8F0EEC}"/>
              </a:ext>
            </a:extLst>
          </p:cNvPr>
          <p:cNvSpPr>
            <a:spLocks noChangeAspect="1"/>
          </p:cNvSpPr>
          <p:nvPr/>
        </p:nvSpPr>
        <p:spPr>
          <a:xfrm>
            <a:off x="158251" y="1943186"/>
            <a:ext cx="3869539" cy="3873999"/>
          </a:xfrm>
          <a:prstGeom prst="ellipse">
            <a:avLst/>
          </a:prstGeom>
          <a:pattFill prst="weave">
            <a:fgClr>
              <a:srgbClr val="EEB111"/>
            </a:fgClr>
            <a:bgClr>
              <a:schemeClr val="bg1"/>
            </a:bgClr>
          </a:pattFill>
          <a:ln w="28575">
            <a:solidFill>
              <a:srgbClr val="F1B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a:t>
            </a:r>
            <a:endParaRPr lang="en-US" dirty="0">
              <a:solidFill>
                <a:schemeClr val="tx1"/>
              </a:solidFill>
            </a:endParaRPr>
          </a:p>
        </p:txBody>
      </p:sp>
      <p:sp>
        <p:nvSpPr>
          <p:cNvPr id="12" name="Rectangle 11">
            <a:extLst>
              <a:ext uri="{FF2B5EF4-FFF2-40B4-BE49-F238E27FC236}">
                <a16:creationId xmlns:a16="http://schemas.microsoft.com/office/drawing/2014/main" id="{BF0FAC97-C1B8-4189-9DCE-30C676998596}"/>
              </a:ext>
            </a:extLst>
          </p:cNvPr>
          <p:cNvSpPr/>
          <p:nvPr/>
        </p:nvSpPr>
        <p:spPr>
          <a:xfrm>
            <a:off x="491583" y="2619408"/>
            <a:ext cx="2380542" cy="1754326"/>
          </a:xfrm>
          <a:prstGeom prst="rect">
            <a:avLst/>
          </a:prstGeom>
          <a:noFill/>
        </p:spPr>
        <p:txBody>
          <a:bodyPr wrap="square">
            <a:spAutoFit/>
          </a:bodyPr>
          <a:lstStyle/>
          <a:p>
            <a:pPr>
              <a:spcBef>
                <a:spcPts val="300"/>
              </a:spcBef>
            </a:pPr>
            <a:r>
              <a:rPr lang="en-US" sz="1200" b="1" u="sng" dirty="0"/>
              <a:t>Benefits</a:t>
            </a:r>
            <a:r>
              <a:rPr lang="en-US" sz="1200" b="1" dirty="0"/>
              <a:t>:</a:t>
            </a:r>
          </a:p>
          <a:p>
            <a:r>
              <a:rPr lang="en-US" sz="1200" b="1" dirty="0"/>
              <a:t>Avoided energy, capacity, T&amp;D</a:t>
            </a:r>
          </a:p>
          <a:p>
            <a:r>
              <a:rPr lang="en-US" sz="1200" b="1" dirty="0"/>
              <a:t>Avoided losses &amp; </a:t>
            </a:r>
            <a:r>
              <a:rPr lang="en-US" sz="1200" b="1" dirty="0">
                <a:solidFill>
                  <a:srgbClr val="215381"/>
                </a:solidFill>
              </a:rPr>
              <a:t>ancillary services</a:t>
            </a:r>
          </a:p>
          <a:p>
            <a:r>
              <a:rPr lang="en-US" sz="1200" b="1" dirty="0">
                <a:solidFill>
                  <a:srgbClr val="215381"/>
                </a:solidFill>
              </a:rPr>
              <a:t>Wholesale price suppression</a:t>
            </a:r>
          </a:p>
          <a:p>
            <a:r>
              <a:rPr lang="en-US" sz="1200" b="1" dirty="0">
                <a:solidFill>
                  <a:srgbClr val="215381"/>
                </a:solidFill>
              </a:rPr>
              <a:t>Avoided cost of envtl compliance</a:t>
            </a:r>
          </a:p>
          <a:p>
            <a:r>
              <a:rPr lang="en-US" sz="1200" b="1" dirty="0">
                <a:solidFill>
                  <a:srgbClr val="215381"/>
                </a:solidFill>
              </a:rPr>
              <a:t>Avoided credit &amp; collection costs</a:t>
            </a:r>
          </a:p>
          <a:p>
            <a:r>
              <a:rPr lang="en-US" sz="1200" b="1" dirty="0">
                <a:solidFill>
                  <a:srgbClr val="215381"/>
                </a:solidFill>
              </a:rPr>
              <a:t>Avoided RPS costs</a:t>
            </a:r>
          </a:p>
          <a:p>
            <a:r>
              <a:rPr lang="en-US" sz="1200" b="1" dirty="0">
                <a:solidFill>
                  <a:srgbClr val="215381"/>
                </a:solidFill>
              </a:rPr>
              <a:t>Improved reliability</a:t>
            </a:r>
          </a:p>
          <a:p>
            <a:r>
              <a:rPr lang="en-US" sz="1200" b="1" dirty="0">
                <a:solidFill>
                  <a:srgbClr val="215381"/>
                </a:solidFill>
              </a:rPr>
              <a:t>Reduced risk</a:t>
            </a:r>
          </a:p>
        </p:txBody>
      </p:sp>
      <p:sp>
        <p:nvSpPr>
          <p:cNvPr id="15" name="Rectangle 14">
            <a:extLst>
              <a:ext uri="{FF2B5EF4-FFF2-40B4-BE49-F238E27FC236}">
                <a16:creationId xmlns:a16="http://schemas.microsoft.com/office/drawing/2014/main" id="{FCD5F88E-1061-44F5-B195-F1D7B3100F64}"/>
              </a:ext>
            </a:extLst>
          </p:cNvPr>
          <p:cNvSpPr/>
          <p:nvPr/>
        </p:nvSpPr>
        <p:spPr>
          <a:xfrm>
            <a:off x="555844" y="6122481"/>
            <a:ext cx="317600" cy="338554"/>
          </a:xfrm>
          <a:prstGeom prst="rect">
            <a:avLst/>
          </a:prstGeom>
          <a:pattFill prst="weave">
            <a:fgClr>
              <a:srgbClr val="EEB111"/>
            </a:fgClr>
            <a:bgClr>
              <a:schemeClr val="bg1"/>
            </a:bgClr>
          </a:pattFill>
          <a:ln w="19050">
            <a:solidFill>
              <a:srgbClr val="EEB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0ECF0BC-03BF-4E1E-815D-8CBA0CFE43F3}"/>
              </a:ext>
            </a:extLst>
          </p:cNvPr>
          <p:cNvSpPr/>
          <p:nvPr/>
        </p:nvSpPr>
        <p:spPr>
          <a:xfrm>
            <a:off x="4987825" y="6153953"/>
            <a:ext cx="317600" cy="338554"/>
          </a:xfrm>
          <a:prstGeom prst="rect">
            <a:avLst/>
          </a:prstGeom>
          <a:noFill/>
          <a:ln w="19050">
            <a:solidFill>
              <a:srgbClr val="005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EFE7DF7-B216-4785-9888-7B9F9065769F}"/>
              </a:ext>
            </a:extLst>
          </p:cNvPr>
          <p:cNvSpPr/>
          <p:nvPr/>
        </p:nvSpPr>
        <p:spPr>
          <a:xfrm>
            <a:off x="5341813" y="6171725"/>
            <a:ext cx="3128549" cy="307777"/>
          </a:xfrm>
          <a:prstGeom prst="rect">
            <a:avLst/>
          </a:prstGeom>
        </p:spPr>
        <p:txBody>
          <a:bodyPr wrap="none">
            <a:spAutoFit/>
          </a:bodyPr>
          <a:lstStyle/>
          <a:p>
            <a:pPr lvl="0">
              <a:defRPr/>
            </a:pPr>
            <a:r>
              <a:rPr lang="en-US" sz="1400" dirty="0"/>
              <a:t>Non-utility system impacts, not included</a:t>
            </a:r>
          </a:p>
        </p:txBody>
      </p:sp>
      <p:sp>
        <p:nvSpPr>
          <p:cNvPr id="18" name="Rectangle 17">
            <a:extLst>
              <a:ext uri="{FF2B5EF4-FFF2-40B4-BE49-F238E27FC236}">
                <a16:creationId xmlns:a16="http://schemas.microsoft.com/office/drawing/2014/main" id="{25A6EAA1-5510-471D-964F-B4BCE997083A}"/>
              </a:ext>
            </a:extLst>
          </p:cNvPr>
          <p:cNvSpPr/>
          <p:nvPr/>
        </p:nvSpPr>
        <p:spPr>
          <a:xfrm>
            <a:off x="944006" y="6171725"/>
            <a:ext cx="3153684" cy="307777"/>
          </a:xfrm>
          <a:prstGeom prst="rect">
            <a:avLst/>
          </a:prstGeom>
        </p:spPr>
        <p:txBody>
          <a:bodyPr wrap="none">
            <a:spAutoFit/>
          </a:bodyPr>
          <a:lstStyle/>
          <a:p>
            <a:r>
              <a:rPr lang="en-US" sz="1400" dirty="0"/>
              <a:t>Utility System Impacts, partially included</a:t>
            </a:r>
          </a:p>
        </p:txBody>
      </p:sp>
      <p:sp>
        <p:nvSpPr>
          <p:cNvPr id="19" name="Rectangle 18">
            <a:extLst>
              <a:ext uri="{FF2B5EF4-FFF2-40B4-BE49-F238E27FC236}">
                <a16:creationId xmlns:a16="http://schemas.microsoft.com/office/drawing/2014/main" id="{014F7A61-CB2A-4E0C-A412-52AE8102C582}"/>
              </a:ext>
            </a:extLst>
          </p:cNvPr>
          <p:cNvSpPr/>
          <p:nvPr/>
        </p:nvSpPr>
        <p:spPr>
          <a:xfrm>
            <a:off x="2146515" y="4394675"/>
            <a:ext cx="1659566" cy="1015663"/>
          </a:xfrm>
          <a:prstGeom prst="rect">
            <a:avLst/>
          </a:prstGeom>
          <a:noFill/>
        </p:spPr>
        <p:txBody>
          <a:bodyPr wrap="square">
            <a:spAutoFit/>
          </a:bodyPr>
          <a:lstStyle/>
          <a:p>
            <a:pPr>
              <a:tabLst>
                <a:tab pos="684213" algn="l"/>
              </a:tabLst>
            </a:pPr>
            <a:r>
              <a:rPr lang="en-US" sz="1200" b="1" u="sng" dirty="0"/>
              <a:t>Costs</a:t>
            </a:r>
            <a:r>
              <a:rPr lang="en-US" sz="1200" b="1" dirty="0"/>
              <a:t>:</a:t>
            </a:r>
          </a:p>
          <a:p>
            <a:pPr>
              <a:tabLst>
                <a:tab pos="684213" algn="l"/>
              </a:tabLst>
            </a:pPr>
            <a:r>
              <a:rPr lang="en-US" sz="1200" b="1" dirty="0"/>
              <a:t>EM&amp;V costs</a:t>
            </a:r>
          </a:p>
          <a:p>
            <a:pPr marL="0" lvl="1">
              <a:tabLst>
                <a:tab pos="684213" algn="l"/>
              </a:tabLst>
            </a:pPr>
            <a:r>
              <a:rPr lang="en-US" sz="1200" b="1" dirty="0"/>
              <a:t>EE measure costs</a:t>
            </a:r>
          </a:p>
          <a:p>
            <a:pPr marL="0" lvl="1">
              <a:tabLst>
                <a:tab pos="684213" algn="l"/>
              </a:tabLst>
            </a:pPr>
            <a:r>
              <a:rPr lang="en-US" sz="1200" b="1" dirty="0"/>
              <a:t>EE program costs</a:t>
            </a:r>
            <a:br>
              <a:rPr lang="en-US" sz="1200" b="1" dirty="0"/>
            </a:br>
            <a:r>
              <a:rPr lang="en-US" sz="1200" b="1" dirty="0">
                <a:solidFill>
                  <a:srgbClr val="215381"/>
                </a:solidFill>
              </a:rPr>
              <a:t>Shareholder incentives</a:t>
            </a:r>
          </a:p>
        </p:txBody>
      </p:sp>
      <p:cxnSp>
        <p:nvCxnSpPr>
          <p:cNvPr id="20" name="Straight Connector 19">
            <a:extLst>
              <a:ext uri="{FF2B5EF4-FFF2-40B4-BE49-F238E27FC236}">
                <a16:creationId xmlns:a16="http://schemas.microsoft.com/office/drawing/2014/main" id="{1F7FA9CF-3086-4654-8D91-BD8C3BD0DB55}"/>
              </a:ext>
            </a:extLst>
          </p:cNvPr>
          <p:cNvCxnSpPr>
            <a:cxnSpLocks/>
            <a:stCxn id="11" idx="0"/>
            <a:endCxn id="8" idx="0"/>
          </p:cNvCxnSpPr>
          <p:nvPr/>
        </p:nvCxnSpPr>
        <p:spPr>
          <a:xfrm>
            <a:off x="2093021" y="1943186"/>
            <a:ext cx="4394276" cy="842747"/>
          </a:xfrm>
          <a:prstGeom prst="line">
            <a:avLst/>
          </a:prstGeom>
          <a:ln>
            <a:prstDash val="dash"/>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5ADF6564-A23A-4349-9830-609B29E8B640}"/>
              </a:ext>
            </a:extLst>
          </p:cNvPr>
          <p:cNvCxnSpPr>
            <a:cxnSpLocks/>
            <a:stCxn id="11" idx="4"/>
            <a:endCxn id="8" idx="4"/>
          </p:cNvCxnSpPr>
          <p:nvPr/>
        </p:nvCxnSpPr>
        <p:spPr>
          <a:xfrm flipV="1">
            <a:off x="2093021" y="4751893"/>
            <a:ext cx="4394276" cy="1065292"/>
          </a:xfrm>
          <a:prstGeom prst="line">
            <a:avLst/>
          </a:prstGeom>
          <a:ln>
            <a:prstDash val="dash"/>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3544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09BF4DC-A5DC-4600-83C0-162E76F273B8}"/>
              </a:ext>
            </a:extLst>
          </p:cNvPr>
          <p:cNvSpPr>
            <a:spLocks noGrp="1" noChangeArrowheads="1"/>
          </p:cNvSpPr>
          <p:nvPr>
            <p:ph type="title"/>
          </p:nvPr>
        </p:nvSpPr>
        <p:spPr/>
        <p:txBody>
          <a:bodyPr/>
          <a:lstStyle/>
          <a:p>
            <a:r>
              <a:rPr lang="en-US" altLang="en-US" sz="2800"/>
              <a:t>Meeting Objectives</a:t>
            </a:r>
          </a:p>
        </p:txBody>
      </p:sp>
      <p:sp>
        <p:nvSpPr>
          <p:cNvPr id="7171" name="Content Placeholder 2">
            <a:extLst>
              <a:ext uri="{FF2B5EF4-FFF2-40B4-BE49-F238E27FC236}">
                <a16:creationId xmlns:a16="http://schemas.microsoft.com/office/drawing/2014/main" id="{852CD43B-13A7-4108-9985-93CF8A081193}"/>
              </a:ext>
            </a:extLst>
          </p:cNvPr>
          <p:cNvSpPr>
            <a:spLocks noGrp="1" noChangeArrowheads="1"/>
          </p:cNvSpPr>
          <p:nvPr>
            <p:ph idx="1"/>
          </p:nvPr>
        </p:nvSpPr>
        <p:spPr bwMode="auto">
          <a:xfrm>
            <a:off x="628650" y="1992313"/>
            <a:ext cx="7886700" cy="4351337"/>
          </a:xfrm>
        </p:spPr>
        <p:txBody>
          <a:bodyPr wrap="square" numCol="1" anchor="t" anchorCtr="0" compatLnSpc="1">
            <a:prstTxWarp prst="textNoShape">
              <a:avLst/>
            </a:prstTxWarp>
          </a:bodyPr>
          <a:lstStyle/>
          <a:p>
            <a:pPr>
              <a:spcAft>
                <a:spcPts val="1200"/>
              </a:spcAft>
              <a:buClr>
                <a:srgbClr val="376092"/>
              </a:buClr>
            </a:pPr>
            <a:r>
              <a:rPr lang="en-US" altLang="en-US" sz="2400" dirty="0"/>
              <a:t>Share with working group experiences from NSPM case studies to date: opportunities, challenges, and considerations from NSPM application </a:t>
            </a:r>
          </a:p>
          <a:p>
            <a:pPr>
              <a:spcAft>
                <a:spcPts val="1200"/>
              </a:spcAft>
              <a:buClr>
                <a:srgbClr val="376092"/>
              </a:buClr>
            </a:pPr>
            <a:r>
              <a:rPr lang="en-US" altLang="en-US" sz="2400" dirty="0"/>
              <a:t>Share resources: templates, data, and documents that can help New Hampshire’s process</a:t>
            </a:r>
          </a:p>
          <a:p>
            <a:pPr>
              <a:spcAft>
                <a:spcPts val="1200"/>
              </a:spcAft>
              <a:buClr>
                <a:srgbClr val="376092"/>
              </a:buClr>
            </a:pPr>
            <a:r>
              <a:rPr lang="en-US" altLang="en-US" sz="2400" dirty="0"/>
              <a:t>Answer questions and allow for discussion</a:t>
            </a:r>
          </a:p>
          <a:p>
            <a:pPr>
              <a:spcAft>
                <a:spcPts val="1200"/>
              </a:spcAft>
              <a:buClr>
                <a:srgbClr val="376092"/>
              </a:buClr>
            </a:pPr>
            <a:r>
              <a:rPr lang="en-US" altLang="en-US" sz="2400" dirty="0"/>
              <a:t>Anything else that you’d like to learn or address today not noted above?</a:t>
            </a:r>
          </a:p>
        </p:txBody>
      </p:sp>
      <p:sp>
        <p:nvSpPr>
          <p:cNvPr id="4" name="Slide Number Placeholder 3">
            <a:extLst>
              <a:ext uri="{FF2B5EF4-FFF2-40B4-BE49-F238E27FC236}">
                <a16:creationId xmlns:a16="http://schemas.microsoft.com/office/drawing/2014/main" id="{C1FDE139-E072-46EA-ADC4-D06A7C498312}"/>
              </a:ext>
            </a:extLst>
          </p:cNvPr>
          <p:cNvSpPr>
            <a:spLocks noGrp="1"/>
          </p:cNvSpPr>
          <p:nvPr>
            <p:ph type="sldNum" sz="quarter" idx="10"/>
          </p:nvPr>
        </p:nvSpPr>
        <p:spPr>
          <a:xfrm>
            <a:off x="6457950" y="6429375"/>
            <a:ext cx="2057400" cy="349250"/>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1" kern="1200" dirty="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59C6CCE5-8B8E-432D-AE92-002751DEFA60}"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AD2353-0CA8-431E-A60A-731BE86973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E88EF812-88B8-42B2-B7A9-06AEBE6680DD}"/>
              </a:ext>
            </a:extLst>
          </p:cNvPr>
          <p:cNvSpPr>
            <a:spLocks noGrp="1"/>
          </p:cNvSpPr>
          <p:nvPr>
            <p:ph type="title"/>
          </p:nvPr>
        </p:nvSpPr>
        <p:spPr>
          <a:xfrm>
            <a:off x="213361" y="529712"/>
            <a:ext cx="8930639" cy="1169585"/>
          </a:xfrm>
        </p:spPr>
        <p:txBody>
          <a:bodyPr>
            <a:normAutofit/>
          </a:bodyPr>
          <a:lstStyle/>
          <a:p>
            <a:r>
              <a:rPr lang="en-US" sz="2800" dirty="0"/>
              <a:t>RVF Step 3: Account for Relevant Non-Utility System 			Impacts </a:t>
            </a:r>
          </a:p>
        </p:txBody>
      </p:sp>
      <p:sp>
        <p:nvSpPr>
          <p:cNvPr id="4" name="Content Placeholder 3">
            <a:extLst>
              <a:ext uri="{FF2B5EF4-FFF2-40B4-BE49-F238E27FC236}">
                <a16:creationId xmlns:a16="http://schemas.microsoft.com/office/drawing/2014/main" id="{636CBAE2-C1F0-4B44-9489-D8D4C290380D}"/>
              </a:ext>
            </a:extLst>
          </p:cNvPr>
          <p:cNvSpPr>
            <a:spLocks noGrp="1"/>
          </p:cNvSpPr>
          <p:nvPr>
            <p:ph idx="1"/>
          </p:nvPr>
        </p:nvSpPr>
        <p:spPr/>
        <p:txBody>
          <a:bodyPr/>
          <a:lstStyle/>
          <a:p>
            <a:pPr marL="0" indent="0">
              <a:spcAft>
                <a:spcPts val="600"/>
              </a:spcAft>
              <a:buNone/>
            </a:pPr>
            <a:r>
              <a:rPr lang="en-US" dirty="0"/>
              <a:t>The decision on whether to include any non-utility system impact in the primary test should:</a:t>
            </a:r>
          </a:p>
          <a:p>
            <a:pPr marL="571500" indent="-285750"/>
            <a:r>
              <a:rPr lang="en-US" dirty="0"/>
              <a:t>Be guided by the state’s relevant policy goals</a:t>
            </a:r>
          </a:p>
          <a:p>
            <a:pPr marL="571500" indent="-285750"/>
            <a:r>
              <a:rPr lang="en-US" dirty="0"/>
              <a:t>Be informed by a transparent discussion of those goals</a:t>
            </a:r>
          </a:p>
          <a:p>
            <a:pPr marL="571500" indent="-285750"/>
            <a:r>
              <a:rPr lang="en-US" dirty="0"/>
              <a:t>Be informed by stakeholder input</a:t>
            </a:r>
          </a:p>
        </p:txBody>
      </p:sp>
    </p:spTree>
    <p:extLst>
      <p:ext uri="{BB962C8B-B14F-4D97-AF65-F5344CB8AC3E}">
        <p14:creationId xmlns:p14="http://schemas.microsoft.com/office/powerpoint/2010/main" val="3706456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48792D-FF41-4CE2-882A-C2BA28CB9F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E8102D35-CE2C-4299-8B7A-B15A7420ADFB}"/>
              </a:ext>
            </a:extLst>
          </p:cNvPr>
          <p:cNvSpPr>
            <a:spLocks noGrp="1"/>
          </p:cNvSpPr>
          <p:nvPr>
            <p:ph type="title"/>
          </p:nvPr>
        </p:nvSpPr>
        <p:spPr>
          <a:xfrm>
            <a:off x="501325" y="411703"/>
            <a:ext cx="7886700" cy="937654"/>
          </a:xfrm>
        </p:spPr>
        <p:txBody>
          <a:bodyPr>
            <a:normAutofit/>
          </a:bodyPr>
          <a:lstStyle/>
          <a:p>
            <a:r>
              <a:rPr lang="en-US" sz="3200" dirty="0"/>
              <a:t>Examples of Non-Utility System Impacts</a:t>
            </a:r>
          </a:p>
        </p:txBody>
      </p:sp>
      <p:pic>
        <p:nvPicPr>
          <p:cNvPr id="7" name="Content Placeholder 6">
            <a:extLst>
              <a:ext uri="{FF2B5EF4-FFF2-40B4-BE49-F238E27FC236}">
                <a16:creationId xmlns:a16="http://schemas.microsoft.com/office/drawing/2014/main" id="{8663EA0D-6AC9-4D24-AEBE-23EC7452CBA2}"/>
              </a:ext>
            </a:extLst>
          </p:cNvPr>
          <p:cNvPicPr>
            <a:picLocks noGrp="1" noChangeAspect="1"/>
          </p:cNvPicPr>
          <p:nvPr>
            <p:ph idx="1"/>
          </p:nvPr>
        </p:nvPicPr>
        <p:blipFill>
          <a:blip r:embed="rId2"/>
          <a:stretch>
            <a:fillRect/>
          </a:stretch>
        </p:blipFill>
        <p:spPr>
          <a:xfrm>
            <a:off x="585102" y="1349357"/>
            <a:ext cx="8391194" cy="4981103"/>
          </a:xfrm>
          <a:prstGeom prst="rect">
            <a:avLst/>
          </a:prstGeom>
        </p:spPr>
      </p:pic>
      <p:sp>
        <p:nvSpPr>
          <p:cNvPr id="4" name="Oval 3">
            <a:extLst>
              <a:ext uri="{FF2B5EF4-FFF2-40B4-BE49-F238E27FC236}">
                <a16:creationId xmlns:a16="http://schemas.microsoft.com/office/drawing/2014/main" id="{E61B1447-B790-408D-A351-3ECDBF800304}"/>
              </a:ext>
            </a:extLst>
          </p:cNvPr>
          <p:cNvSpPr/>
          <p:nvPr/>
        </p:nvSpPr>
        <p:spPr>
          <a:xfrm>
            <a:off x="501325" y="1767839"/>
            <a:ext cx="1924594" cy="740229"/>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3705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892A09-1995-4596-8825-8ABB27D415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3B951B5B-1368-44B1-8B5B-9B9041779796}"/>
              </a:ext>
            </a:extLst>
          </p:cNvPr>
          <p:cNvSpPr>
            <a:spLocks noGrp="1"/>
          </p:cNvSpPr>
          <p:nvPr>
            <p:ph type="title"/>
          </p:nvPr>
        </p:nvSpPr>
        <p:spPr>
          <a:xfrm>
            <a:off x="204651" y="465652"/>
            <a:ext cx="8241030" cy="937654"/>
          </a:xfrm>
        </p:spPr>
        <p:txBody>
          <a:bodyPr>
            <a:noAutofit/>
          </a:bodyPr>
          <a:lstStyle/>
          <a:p>
            <a:r>
              <a:rPr lang="en-US" sz="2800" dirty="0"/>
              <a:t>Step 3a: Whether to Include Participant Impacts</a:t>
            </a:r>
          </a:p>
        </p:txBody>
      </p:sp>
      <p:sp>
        <p:nvSpPr>
          <p:cNvPr id="4" name="Content Placeholder 3">
            <a:extLst>
              <a:ext uri="{FF2B5EF4-FFF2-40B4-BE49-F238E27FC236}">
                <a16:creationId xmlns:a16="http://schemas.microsoft.com/office/drawing/2014/main" id="{CCE18844-9DCC-42B4-8B5D-E4FB87480FA7}"/>
              </a:ext>
            </a:extLst>
          </p:cNvPr>
          <p:cNvSpPr>
            <a:spLocks noGrp="1"/>
          </p:cNvSpPr>
          <p:nvPr>
            <p:ph idx="1"/>
          </p:nvPr>
        </p:nvSpPr>
        <p:spPr>
          <a:xfrm>
            <a:off x="498021" y="1488463"/>
            <a:ext cx="7886700" cy="5016840"/>
          </a:xfrm>
        </p:spPr>
        <p:txBody>
          <a:bodyPr>
            <a:normAutofit/>
          </a:bodyPr>
          <a:lstStyle/>
          <a:p>
            <a:pPr marL="0" indent="0">
              <a:buNone/>
            </a:pPr>
            <a:r>
              <a:rPr lang="en-US" b="1" dirty="0"/>
              <a:t>MN Current practice:</a:t>
            </a:r>
          </a:p>
          <a:p>
            <a:pPr lvl="1"/>
            <a:r>
              <a:rPr lang="en-US" dirty="0"/>
              <a:t>Participant costs are included in the Societal Cost and the Participant Cost tests.</a:t>
            </a:r>
          </a:p>
          <a:p>
            <a:pPr lvl="1">
              <a:spcAft>
                <a:spcPts val="1200"/>
              </a:spcAft>
            </a:pPr>
            <a:r>
              <a:rPr lang="en-US" dirty="0"/>
              <a:t>Participant non-energy benefits </a:t>
            </a:r>
            <a:r>
              <a:rPr lang="en-US" u="sng" dirty="0"/>
              <a:t>are not </a:t>
            </a:r>
            <a:r>
              <a:rPr lang="en-US" dirty="0"/>
              <a:t>included in any tests.</a:t>
            </a:r>
          </a:p>
          <a:p>
            <a:pPr marL="0" indent="0">
              <a:buNone/>
            </a:pPr>
            <a:r>
              <a:rPr lang="en-US" b="1" dirty="0"/>
              <a:t>Policy directives:</a:t>
            </a:r>
          </a:p>
          <a:p>
            <a:pPr lvl="1"/>
            <a:r>
              <a:rPr lang="en-US" dirty="0"/>
              <a:t>In determining cost-effectiveness, the commissioner shall consider the costs and benefits to ratepayers, the utility, </a:t>
            </a:r>
            <a:r>
              <a:rPr lang="en-US" u="sng" dirty="0"/>
              <a:t>participants</a:t>
            </a:r>
            <a:r>
              <a:rPr lang="en-US" dirty="0"/>
              <a:t>, and society. - Minn. Stat. § </a:t>
            </a:r>
            <a:r>
              <a:rPr lang="en-US" dirty="0" err="1"/>
              <a:t>216B.241</a:t>
            </a:r>
            <a:r>
              <a:rPr lang="en-US" dirty="0"/>
              <a:t>, </a:t>
            </a:r>
            <a:r>
              <a:rPr lang="en-US" dirty="0" err="1"/>
              <a:t>subd</a:t>
            </a:r>
            <a:r>
              <a:rPr lang="en-US" dirty="0"/>
              <a:t>. </a:t>
            </a:r>
            <a:r>
              <a:rPr lang="en-US" dirty="0" err="1"/>
              <a:t>1c</a:t>
            </a:r>
            <a:r>
              <a:rPr lang="en-US" dirty="0"/>
              <a:t> (f)</a:t>
            </a:r>
          </a:p>
          <a:p>
            <a:pPr lvl="2"/>
            <a:r>
              <a:rPr lang="en-US" dirty="0"/>
              <a:t>This suggests that participant impacts are important, but also that the Participant Cost test can be used to consider them.</a:t>
            </a:r>
          </a:p>
          <a:p>
            <a:pPr lvl="1"/>
            <a:r>
              <a:rPr lang="en-US" dirty="0"/>
              <a:t>There are many references in legislation to consideration of societal impacts.</a:t>
            </a:r>
          </a:p>
          <a:p>
            <a:pPr lvl="2"/>
            <a:r>
              <a:rPr lang="en-US" dirty="0"/>
              <a:t>These suggest that participant impacts should be accounted for somehow.</a:t>
            </a:r>
          </a:p>
          <a:p>
            <a:pPr lvl="1"/>
            <a:r>
              <a:rPr lang="en-US" dirty="0"/>
              <a:t>Synapse interviews with stakeholders:</a:t>
            </a:r>
          </a:p>
          <a:p>
            <a:pPr lvl="2"/>
            <a:r>
              <a:rPr lang="en-US" dirty="0">
                <a:solidFill>
                  <a:schemeClr val="tx2">
                    <a:lumMod val="60000"/>
                    <a:lumOff val="40000"/>
                  </a:schemeClr>
                </a:solidFill>
              </a:rPr>
              <a:t>There is a clear reluctance to account for participant NEBs, due to uncertainty and the difficulty of quantifying them.</a:t>
            </a:r>
          </a:p>
        </p:txBody>
      </p:sp>
    </p:spTree>
    <p:extLst>
      <p:ext uri="{BB962C8B-B14F-4D97-AF65-F5344CB8AC3E}">
        <p14:creationId xmlns:p14="http://schemas.microsoft.com/office/powerpoint/2010/main" val="813688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483F2A-D813-4945-A6F9-9CED8439F3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CEE9CE53-A996-49E6-86D0-54A5E79154F4}"/>
              </a:ext>
            </a:extLst>
          </p:cNvPr>
          <p:cNvSpPr>
            <a:spLocks noGrp="1"/>
          </p:cNvSpPr>
          <p:nvPr>
            <p:ph type="title"/>
          </p:nvPr>
        </p:nvSpPr>
        <p:spPr>
          <a:xfrm>
            <a:off x="250662" y="529937"/>
            <a:ext cx="8785781" cy="1075765"/>
          </a:xfrm>
        </p:spPr>
        <p:txBody>
          <a:bodyPr>
            <a:normAutofit/>
          </a:bodyPr>
          <a:lstStyle/>
          <a:p>
            <a:r>
              <a:rPr lang="en-US" sz="2800" dirty="0"/>
              <a:t>Step 3a: Whether to Include Participant Impacts cont.</a:t>
            </a:r>
          </a:p>
        </p:txBody>
      </p:sp>
      <p:sp>
        <p:nvSpPr>
          <p:cNvPr id="4" name="Content Placeholder 3">
            <a:extLst>
              <a:ext uri="{FF2B5EF4-FFF2-40B4-BE49-F238E27FC236}">
                <a16:creationId xmlns:a16="http://schemas.microsoft.com/office/drawing/2014/main" id="{72764D21-D692-41CF-BF0E-50C39872DD94}"/>
              </a:ext>
            </a:extLst>
          </p:cNvPr>
          <p:cNvSpPr>
            <a:spLocks noGrp="1"/>
          </p:cNvSpPr>
          <p:nvPr>
            <p:ph idx="1"/>
          </p:nvPr>
        </p:nvSpPr>
        <p:spPr>
          <a:xfrm>
            <a:off x="501325" y="1605702"/>
            <a:ext cx="8284456" cy="4722361"/>
          </a:xfrm>
        </p:spPr>
        <p:txBody>
          <a:bodyPr>
            <a:normAutofit/>
          </a:bodyPr>
          <a:lstStyle/>
          <a:p>
            <a:pPr marL="342900" indent="-342900">
              <a:spcBef>
                <a:spcPts val="1200"/>
              </a:spcBef>
              <a:spcAft>
                <a:spcPts val="600"/>
              </a:spcAft>
            </a:pPr>
            <a:r>
              <a:rPr lang="en-US" sz="2200" dirty="0"/>
              <a:t>This is a policy decision (based on jurisdiction’s policy goals).</a:t>
            </a:r>
          </a:p>
          <a:p>
            <a:pPr lvl="1">
              <a:lnSpc>
                <a:spcPct val="110000"/>
              </a:lnSpc>
              <a:spcBef>
                <a:spcPts val="300"/>
              </a:spcBef>
              <a:spcAft>
                <a:spcPts val="300"/>
              </a:spcAft>
            </a:pPr>
            <a:r>
              <a:rPr lang="en-US" sz="1900" dirty="0"/>
              <a:t>Policies may support inclusion of certain participant impacts (e.g., low-income, other fuels, etc.) but not necessarily all participant impacts.</a:t>
            </a:r>
          </a:p>
          <a:p>
            <a:pPr marL="342900" indent="-342900">
              <a:spcBef>
                <a:spcPts val="1200"/>
              </a:spcBef>
              <a:spcAft>
                <a:spcPts val="600"/>
              </a:spcAft>
            </a:pPr>
            <a:r>
              <a:rPr lang="en-US" sz="2200" dirty="0"/>
              <a:t>If participant costs are included, participant benefits should also be included (to ensure symmetry and avoid bias), even hard-to-quantify benefits</a:t>
            </a:r>
          </a:p>
          <a:p>
            <a:pPr marL="342900" indent="-342900">
              <a:spcBef>
                <a:spcPts val="1200"/>
              </a:spcBef>
              <a:spcAft>
                <a:spcPts val="600"/>
              </a:spcAft>
            </a:pPr>
            <a:r>
              <a:rPr lang="en-US" sz="2200" dirty="0"/>
              <a:t>Key questions to consider: </a:t>
            </a:r>
          </a:p>
          <a:p>
            <a:pPr lvl="1">
              <a:spcBef>
                <a:spcPts val="300"/>
              </a:spcBef>
              <a:spcAft>
                <a:spcPts val="300"/>
              </a:spcAft>
            </a:pPr>
            <a:r>
              <a:rPr lang="en-US" sz="1900" dirty="0"/>
              <a:t>Why does it matter what participants pay?</a:t>
            </a:r>
          </a:p>
          <a:p>
            <a:pPr lvl="2">
              <a:lnSpc>
                <a:spcPct val="110000"/>
              </a:lnSpc>
              <a:spcBef>
                <a:spcPts val="300"/>
              </a:spcBef>
              <a:spcAft>
                <a:spcPts val="300"/>
              </a:spcAft>
            </a:pPr>
            <a:r>
              <a:rPr lang="en-US" sz="1700" dirty="0"/>
              <a:t>Especially given that participants always benefit.</a:t>
            </a:r>
          </a:p>
          <a:p>
            <a:pPr lvl="1">
              <a:spcBef>
                <a:spcPts val="300"/>
              </a:spcBef>
              <a:spcAft>
                <a:spcPts val="300"/>
              </a:spcAft>
            </a:pPr>
            <a:r>
              <a:rPr lang="en-US" sz="1900" dirty="0"/>
              <a:t>Why should non-participants pay for benefits to participants?</a:t>
            </a:r>
          </a:p>
          <a:p>
            <a:pPr lvl="2">
              <a:spcBef>
                <a:spcPts val="300"/>
              </a:spcBef>
              <a:spcAft>
                <a:spcPts val="300"/>
              </a:spcAft>
            </a:pPr>
            <a:r>
              <a:rPr lang="en-US" sz="1700" dirty="0"/>
              <a:t>Especially benefits that are hard to quantify.</a:t>
            </a:r>
          </a:p>
        </p:txBody>
      </p:sp>
    </p:spTree>
    <p:extLst>
      <p:ext uri="{BB962C8B-B14F-4D97-AF65-F5344CB8AC3E}">
        <p14:creationId xmlns:p14="http://schemas.microsoft.com/office/powerpoint/2010/main" val="3146435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4DD7C6-DA1E-41D2-B326-B3AABDEF6E1C}"/>
              </a:ext>
            </a:extLst>
          </p:cNvPr>
          <p:cNvSpPr>
            <a:spLocks noGrp="1"/>
          </p:cNvSpPr>
          <p:nvPr>
            <p:ph type="sldNum" sz="quarter" idx="12"/>
          </p:nvPr>
        </p:nvSpPr>
        <p:spPr/>
        <p:txBody>
          <a:bodyPr/>
          <a:lstStyle/>
          <a:p>
            <a:fld id="{1B79225A-044F-47AC-A466-ADAA88F41AF1}" type="slidenum">
              <a:rPr lang="en-US" smtClean="0"/>
              <a:pPr/>
              <a:t>34</a:t>
            </a:fld>
            <a:endParaRPr lang="en-US" dirty="0"/>
          </a:p>
        </p:txBody>
      </p:sp>
      <p:sp>
        <p:nvSpPr>
          <p:cNvPr id="3" name="Title 2">
            <a:extLst>
              <a:ext uri="{FF2B5EF4-FFF2-40B4-BE49-F238E27FC236}">
                <a16:creationId xmlns:a16="http://schemas.microsoft.com/office/drawing/2014/main" id="{46E61125-370A-4886-8018-EABD988EC720}"/>
              </a:ext>
            </a:extLst>
          </p:cNvPr>
          <p:cNvSpPr>
            <a:spLocks noGrp="1"/>
          </p:cNvSpPr>
          <p:nvPr>
            <p:ph type="title"/>
          </p:nvPr>
        </p:nvSpPr>
        <p:spPr>
          <a:xfrm>
            <a:off x="103569" y="319753"/>
            <a:ext cx="8284456" cy="937654"/>
          </a:xfrm>
        </p:spPr>
        <p:txBody>
          <a:bodyPr>
            <a:noAutofit/>
          </a:bodyPr>
          <a:lstStyle/>
          <a:p>
            <a:r>
              <a:rPr lang="en-US" sz="2800" dirty="0"/>
              <a:t>MN: Recommendation on Participant Impacts</a:t>
            </a:r>
          </a:p>
        </p:txBody>
      </p:sp>
      <p:sp>
        <p:nvSpPr>
          <p:cNvPr id="4" name="Content Placeholder 3">
            <a:extLst>
              <a:ext uri="{FF2B5EF4-FFF2-40B4-BE49-F238E27FC236}">
                <a16:creationId xmlns:a16="http://schemas.microsoft.com/office/drawing/2014/main" id="{9AA133F7-E607-48F9-A8AD-D4E819ACA9D3}"/>
              </a:ext>
            </a:extLst>
          </p:cNvPr>
          <p:cNvSpPr>
            <a:spLocks noGrp="1"/>
          </p:cNvSpPr>
          <p:nvPr>
            <p:ph idx="1"/>
          </p:nvPr>
        </p:nvSpPr>
        <p:spPr>
          <a:xfrm>
            <a:off x="501325" y="1319753"/>
            <a:ext cx="8284456" cy="4977138"/>
          </a:xfrm>
        </p:spPr>
        <p:txBody>
          <a:bodyPr>
            <a:normAutofit/>
          </a:bodyPr>
          <a:lstStyle/>
          <a:p>
            <a:pPr marL="0" indent="0">
              <a:buNone/>
            </a:pPr>
            <a:r>
              <a:rPr lang="en-US" sz="2000" dirty="0"/>
              <a:t>The question is whether to include these in the </a:t>
            </a:r>
            <a:r>
              <a:rPr lang="en-US" sz="2000" u="sng" dirty="0"/>
              <a:t>primary</a:t>
            </a:r>
            <a:r>
              <a:rPr lang="en-US" sz="2000" dirty="0"/>
              <a:t> test.</a:t>
            </a:r>
          </a:p>
          <a:p>
            <a:pPr marL="0" indent="0">
              <a:buNone/>
            </a:pPr>
            <a:endParaRPr lang="en-US" sz="2000" dirty="0"/>
          </a:p>
          <a:p>
            <a:pPr marL="0" indent="0">
              <a:buNone/>
            </a:pPr>
            <a:r>
              <a:rPr lang="en-US" sz="2000" b="1" dirty="0"/>
              <a:t>Options</a:t>
            </a:r>
          </a:p>
          <a:p>
            <a:pPr marL="684213" lvl="1" indent="-341313">
              <a:buFont typeface="+mj-lt"/>
              <a:buAutoNum type="arabicPeriod"/>
            </a:pPr>
            <a:r>
              <a:rPr lang="en-US" sz="2000" dirty="0"/>
              <a:t>Include both participant costs and benefits (including NEBs).</a:t>
            </a:r>
          </a:p>
          <a:p>
            <a:pPr marL="684213" lvl="1" indent="-341313">
              <a:buFont typeface="+mj-lt"/>
              <a:buAutoNum type="arabicPeriod"/>
            </a:pPr>
            <a:r>
              <a:rPr lang="en-US" sz="2000" dirty="0"/>
              <a:t>Exclude both participant costs and benefits.</a:t>
            </a:r>
          </a:p>
          <a:p>
            <a:pPr marL="342900" lvl="1" indent="0">
              <a:buNone/>
            </a:pPr>
            <a:endParaRPr lang="en-US" sz="2000" dirty="0"/>
          </a:p>
          <a:p>
            <a:pPr marL="0" indent="0">
              <a:buNone/>
            </a:pPr>
            <a:r>
              <a:rPr lang="en-US" sz="2000" b="1" dirty="0"/>
              <a:t>Recommendation </a:t>
            </a:r>
            <a:r>
              <a:rPr lang="en-US" sz="2000" i="1" dirty="0"/>
              <a:t>(for Stakeholders to consider and inform)</a:t>
            </a:r>
          </a:p>
          <a:p>
            <a:pPr lvl="1">
              <a:spcAft>
                <a:spcPts val="600"/>
              </a:spcAft>
            </a:pPr>
            <a:r>
              <a:rPr lang="en-US" sz="2000" dirty="0"/>
              <a:t>Use a new ‘Minnesota Test’ as primary test, which excludes both participant costs and benefits</a:t>
            </a:r>
          </a:p>
          <a:p>
            <a:pPr lvl="1">
              <a:spcAft>
                <a:spcPts val="600"/>
              </a:spcAft>
            </a:pPr>
            <a:r>
              <a:rPr lang="en-US" sz="2000" dirty="0"/>
              <a:t>Use the Societal Cost test as a secondary test, and include participant impacts (including the most important participant NEBs).</a:t>
            </a:r>
          </a:p>
          <a:p>
            <a:pPr lvl="1">
              <a:spcAft>
                <a:spcPts val="600"/>
              </a:spcAft>
            </a:pPr>
            <a:r>
              <a:rPr lang="en-US" sz="2000" dirty="0"/>
              <a:t>Use the Participant Cost test as a secondary test, and include participant impacts (including the most important participant NEBs).</a:t>
            </a:r>
          </a:p>
        </p:txBody>
      </p:sp>
    </p:spTree>
    <p:extLst>
      <p:ext uri="{BB962C8B-B14F-4D97-AF65-F5344CB8AC3E}">
        <p14:creationId xmlns:p14="http://schemas.microsoft.com/office/powerpoint/2010/main" val="976289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5B12A-A864-4CD7-98DD-FFB7B1A461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95959"/>
                </a:solidFill>
                <a:effectLst/>
                <a:uLnTx/>
                <a:uFillTx/>
                <a:latin typeface="Calibri" panose="020F0502020204030204" pitchFamily="34" charset="0"/>
                <a:ea typeface="+mn-ea"/>
                <a:cs typeface="+mn-cs"/>
              </a:rPr>
              <a:t>Slide </a:t>
            </a: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0B42E3BE-D4D5-4A15-A332-6D3C625263F9}"/>
              </a:ext>
            </a:extLst>
          </p:cNvPr>
          <p:cNvSpPr>
            <a:spLocks noGrp="1"/>
          </p:cNvSpPr>
          <p:nvPr>
            <p:ph type="title"/>
          </p:nvPr>
        </p:nvSpPr>
        <p:spPr>
          <a:xfrm>
            <a:off x="429772" y="326315"/>
            <a:ext cx="7886700" cy="937654"/>
          </a:xfrm>
        </p:spPr>
        <p:txBody>
          <a:bodyPr>
            <a:normAutofit fontScale="90000"/>
          </a:bodyPr>
          <a:lstStyle/>
          <a:p>
            <a:r>
              <a:rPr lang="en-US" sz="3100" dirty="0"/>
              <a:t>Points and Counterpoints on Inclusion of Participant Impacts </a:t>
            </a:r>
            <a:r>
              <a:rPr lang="en-US" sz="2200" dirty="0"/>
              <a:t>(Table 8 from NSPM)</a:t>
            </a:r>
          </a:p>
        </p:txBody>
      </p:sp>
      <p:graphicFrame>
        <p:nvGraphicFramePr>
          <p:cNvPr id="7" name="Table 6">
            <a:extLst>
              <a:ext uri="{FF2B5EF4-FFF2-40B4-BE49-F238E27FC236}">
                <a16:creationId xmlns:a16="http://schemas.microsoft.com/office/drawing/2014/main" id="{07607B31-8BFA-40B8-9BD3-EF3CE7DF9699}"/>
              </a:ext>
            </a:extLst>
          </p:cNvPr>
          <p:cNvGraphicFramePr>
            <a:graphicFrameLocks noGrp="1"/>
          </p:cNvGraphicFramePr>
          <p:nvPr>
            <p:extLst>
              <p:ext uri="{D42A27DB-BD31-4B8C-83A1-F6EECF244321}">
                <p14:modId xmlns:p14="http://schemas.microsoft.com/office/powerpoint/2010/main" val="149952976"/>
              </p:ext>
            </p:extLst>
          </p:nvPr>
        </p:nvGraphicFramePr>
        <p:xfrm>
          <a:off x="489858" y="1258927"/>
          <a:ext cx="8081554" cy="5508827"/>
        </p:xfrm>
        <a:graphic>
          <a:graphicData uri="http://schemas.openxmlformats.org/drawingml/2006/table">
            <a:tbl>
              <a:tblPr firstRow="1" firstCol="1" bandRow="1"/>
              <a:tblGrid>
                <a:gridCol w="3295881">
                  <a:extLst>
                    <a:ext uri="{9D8B030D-6E8A-4147-A177-3AD203B41FA5}">
                      <a16:colId xmlns:a16="http://schemas.microsoft.com/office/drawing/2014/main" val="2170925500"/>
                    </a:ext>
                  </a:extLst>
                </a:gridCol>
                <a:gridCol w="4785673">
                  <a:extLst>
                    <a:ext uri="{9D8B030D-6E8A-4147-A177-3AD203B41FA5}">
                      <a16:colId xmlns:a16="http://schemas.microsoft.com/office/drawing/2014/main" val="2511041868"/>
                    </a:ext>
                  </a:extLst>
                </a:gridCol>
              </a:tblGrid>
              <a:tr h="452103">
                <a:tc>
                  <a:txBody>
                    <a:bodyPr/>
                    <a:lstStyle/>
                    <a:p>
                      <a:pPr marL="0" marR="0" algn="l">
                        <a:lnSpc>
                          <a:spcPts val="1000"/>
                        </a:lnSpc>
                        <a:spcBef>
                          <a:spcPts val="200"/>
                        </a:spcBef>
                        <a:spcAft>
                          <a:spcPts val="0"/>
                        </a:spcAft>
                      </a:pPr>
                      <a:r>
                        <a:rPr lang="en-US" sz="12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Reasons for Including </a:t>
                      </a:r>
                      <a:br>
                        <a:rPr lang="en-US" sz="12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br>
                      <a:r>
                        <a:rPr lang="en-US" sz="12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Participant Impacts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4F81BD"/>
                    </a:solidFill>
                  </a:tcPr>
                </a:tc>
                <a:tc>
                  <a:txBody>
                    <a:bodyPr/>
                    <a:lstStyle/>
                    <a:p>
                      <a:pPr marL="0" marR="0" algn="l">
                        <a:lnSpc>
                          <a:spcPts val="1000"/>
                        </a:lnSpc>
                        <a:spcBef>
                          <a:spcPts val="200"/>
                        </a:spcBef>
                        <a:spcAft>
                          <a:spcPts val="0"/>
                        </a:spcAft>
                      </a:pPr>
                      <a:r>
                        <a:rPr lang="en-US" sz="12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Counter-Points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95B3D7"/>
                      </a:solidFill>
                      <a:prstDash val="solid"/>
                      <a:round/>
                      <a:headEnd type="none" w="med" len="med"/>
                      <a:tailEnd type="none" w="med" len="med"/>
                    </a:lnB>
                    <a:solidFill>
                      <a:srgbClr val="4F81BD"/>
                    </a:solidFill>
                  </a:tcPr>
                </a:tc>
                <a:extLst>
                  <a:ext uri="{0D108BD9-81ED-4DB2-BD59-A6C34878D82A}">
                    <a16:rowId xmlns:a16="http://schemas.microsoft.com/office/drawing/2014/main" val="4266150464"/>
                  </a:ext>
                </a:extLst>
              </a:tr>
              <a:tr h="552760">
                <a:tc>
                  <a:txBody>
                    <a:bodyPr/>
                    <a:lstStyle/>
                    <a:p>
                      <a:pPr marL="0" marR="0">
                        <a:spcBef>
                          <a:spcPts val="200"/>
                        </a:spcBef>
                        <a:spcAft>
                          <a:spcPts val="200"/>
                        </a:spcAft>
                      </a:pPr>
                      <a:r>
                        <a:rPr lang="en-US" sz="1200">
                          <a:effectLst/>
                          <a:latin typeface="Arial" panose="020B0604020202020204" pitchFamily="34" charset="0"/>
                          <a:ea typeface="Arial" panose="020B0604020202020204" pitchFamily="34" charset="0"/>
                          <a:cs typeface="Times New Roman" panose="02020603050405020304" pitchFamily="18" charset="0"/>
                        </a:rPr>
                        <a:t>Including participant impacts accounts for the costs on all utility customers: participants and non-participants.</a:t>
                      </a: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a:spcBef>
                          <a:spcPts val="200"/>
                        </a:spcBef>
                        <a:spcAft>
                          <a:spcPts val="200"/>
                        </a:spcAft>
                      </a:pPr>
                      <a:r>
                        <a:rPr lang="en-US" sz="1200">
                          <a:effectLst/>
                          <a:latin typeface="Arial" panose="020B0604020202020204" pitchFamily="34" charset="0"/>
                          <a:ea typeface="Arial" panose="020B0604020202020204" pitchFamily="34" charset="0"/>
                          <a:cs typeface="Times New Roman" panose="02020603050405020304" pitchFamily="18" charset="0"/>
                        </a:rPr>
                        <a:t>Participant impacts fall outside the scope of utility system impacts. If EE is treated purely as a utility system resource, then participant impacts are less relevant.</a:t>
                      </a: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9050" cap="flat" cmpd="sng" algn="ctr">
                      <a:solidFill>
                        <a:srgbClr val="95B3D7"/>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extLst>
                  <a:ext uri="{0D108BD9-81ED-4DB2-BD59-A6C34878D82A}">
                    <a16:rowId xmlns:a16="http://schemas.microsoft.com/office/drawing/2014/main" val="1888514258"/>
                  </a:ext>
                </a:extLst>
              </a:tr>
              <a:tr h="1105518">
                <a:tc>
                  <a:txBody>
                    <a:bodyPr/>
                    <a:lstStyle/>
                    <a:p>
                      <a:pPr marL="0" marR="0">
                        <a:spcBef>
                          <a:spcPts val="200"/>
                        </a:spcBef>
                        <a:spcAft>
                          <a:spcPts val="2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Including participant impacts accounts for the total cost of the resource. If the cost of a resource is split between two entities, then it might appear to be cost-effective when it is not.</a:t>
                      </a: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a:spcBef>
                          <a:spcPts val="200"/>
                        </a:spcBef>
                        <a:spcAft>
                          <a:spcPts val="200"/>
                        </a:spcAft>
                      </a:pPr>
                      <a:r>
                        <a:rPr lang="en-US" sz="1200">
                          <a:effectLst/>
                          <a:latin typeface="Arial" panose="020B0604020202020204" pitchFamily="34" charset="0"/>
                          <a:ea typeface="Arial" panose="020B0604020202020204" pitchFamily="34" charset="0"/>
                          <a:cs typeface="Times New Roman" panose="02020603050405020304" pitchFamily="18" charset="0"/>
                        </a:rPr>
                        <a:t>If regulators prefer to account for the total cost of a resource in order to address concerns about costs being split between two entities, it is necessary to also account for the total benefits. This objective essentially requires the use of the SCT. If this objective is important enough, jurisdictions could use an SCT as a pre-screening test and an RVT as the primary test.</a:t>
                      </a: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extLst>
                  <a:ext uri="{0D108BD9-81ED-4DB2-BD59-A6C34878D82A}">
                    <a16:rowId xmlns:a16="http://schemas.microsoft.com/office/drawing/2014/main" val="2120552495"/>
                  </a:ext>
                </a:extLst>
              </a:tr>
              <a:tr h="1542266">
                <a:tc>
                  <a:txBody>
                    <a:bodyPr/>
                    <a:lstStyle/>
                    <a:p>
                      <a:pPr marL="0" marR="0">
                        <a:spcBef>
                          <a:spcPts val="200"/>
                        </a:spcBef>
                        <a:spcAft>
                          <a:spcPts val="200"/>
                        </a:spcAft>
                      </a:pPr>
                      <a:r>
                        <a:rPr lang="en-US" sz="1200">
                          <a:effectLst/>
                          <a:latin typeface="Arial" panose="020B0604020202020204" pitchFamily="34" charset="0"/>
                          <a:ea typeface="Arial" panose="020B0604020202020204" pitchFamily="34" charset="0"/>
                          <a:cs typeface="Times New Roman" panose="02020603050405020304" pitchFamily="18" charset="0"/>
                        </a:rPr>
                        <a:t>Including participant impacts will help protect program participants. Excluding such costs might result in participants paying “too much” for efficiency.</a:t>
                      </a: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a:spcBef>
                          <a:spcPts val="200"/>
                        </a:spcBef>
                        <a:spcAft>
                          <a:spcPts val="2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Including participant impacts will not accurately capture the benefits of program participants, because in practice the primary participant benefit is typically represented in terms of avoided utility costs, not reduced customer bills.</a:t>
                      </a:r>
                    </a:p>
                    <a:p>
                      <a:pPr marL="0" marR="0">
                        <a:spcBef>
                          <a:spcPts val="200"/>
                        </a:spcBef>
                        <a:spcAft>
                          <a:spcPts val="2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The Participant Cost test is one way to protect participants. In addition, program design is the best way to protect program participants, and sound program design will result in participants being better off.</a:t>
                      </a: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extLst>
                  <a:ext uri="{0D108BD9-81ED-4DB2-BD59-A6C34878D82A}">
                    <a16:rowId xmlns:a16="http://schemas.microsoft.com/office/drawing/2014/main" val="147625435"/>
                  </a:ext>
                </a:extLst>
              </a:tr>
              <a:tr h="1173760">
                <a:tc>
                  <a:txBody>
                    <a:bodyPr/>
                    <a:lstStyle/>
                    <a:p>
                      <a:pPr marL="0" marR="0">
                        <a:spcBef>
                          <a:spcPts val="200"/>
                        </a:spcBef>
                        <a:spcAft>
                          <a:spcPts val="200"/>
                        </a:spcAft>
                      </a:pPr>
                      <a:r>
                        <a:rPr lang="en-US" sz="1200">
                          <a:effectLst/>
                          <a:latin typeface="Arial" panose="020B0604020202020204" pitchFamily="34" charset="0"/>
                          <a:ea typeface="Arial" panose="020B0604020202020204" pitchFamily="34" charset="0"/>
                          <a:cs typeface="Times New Roman" panose="02020603050405020304" pitchFamily="18" charset="0"/>
                        </a:rPr>
                        <a:t>Excluding participant impacts would exclude low-income participant benefits from the analysis</a:t>
                      </a: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a:spcBef>
                          <a:spcPts val="200"/>
                        </a:spcBef>
                        <a:spcAft>
                          <a:spcPts val="200"/>
                        </a:spcAft>
                      </a:pPr>
                      <a:r>
                        <a:rPr lang="en-US" sz="1200">
                          <a:effectLst/>
                          <a:latin typeface="Arial" panose="020B0604020202020204" pitchFamily="34" charset="0"/>
                          <a:ea typeface="Arial" panose="020B0604020202020204" pitchFamily="34" charset="0"/>
                          <a:cs typeface="Times New Roman" panose="02020603050405020304" pitchFamily="18" charset="0"/>
                        </a:rPr>
                        <a:t>Low-income participant impacts can be included in the RVT, without including all participant impacts, if justified by policy goals.</a:t>
                      </a:r>
                    </a:p>
                    <a:p>
                      <a:pPr marL="0" marR="0">
                        <a:spcBef>
                          <a:spcPts val="200"/>
                        </a:spcBef>
                        <a:spcAft>
                          <a:spcPts val="200"/>
                        </a:spcAft>
                      </a:pPr>
                      <a:r>
                        <a:rPr lang="en-US" sz="1200">
                          <a:effectLst/>
                          <a:latin typeface="Arial" panose="020B0604020202020204" pitchFamily="34" charset="0"/>
                          <a:ea typeface="Arial" panose="020B0604020202020204" pitchFamily="34" charset="0"/>
                          <a:cs typeface="Times New Roman" panose="02020603050405020304" pitchFamily="18" charset="0"/>
                        </a:rPr>
                        <a:t>Well-defined low-income programs do not require participant costs, which eliminates the typical rationale for including participant impacts.</a:t>
                      </a: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extLst>
                  <a:ext uri="{0D108BD9-81ED-4DB2-BD59-A6C34878D82A}">
                    <a16:rowId xmlns:a16="http://schemas.microsoft.com/office/drawing/2014/main" val="3204463645"/>
                  </a:ext>
                </a:extLst>
              </a:tr>
              <a:tr h="682420">
                <a:tc>
                  <a:txBody>
                    <a:bodyPr/>
                    <a:lstStyle/>
                    <a:p>
                      <a:pPr marL="0" marR="0">
                        <a:spcBef>
                          <a:spcPts val="200"/>
                        </a:spcBef>
                        <a:spcAft>
                          <a:spcPts val="200"/>
                        </a:spcAft>
                      </a:pPr>
                      <a:r>
                        <a:rPr lang="en-US" sz="1200">
                          <a:effectLst/>
                          <a:latin typeface="Arial" panose="020B0604020202020204" pitchFamily="34" charset="0"/>
                          <a:ea typeface="Arial" panose="020B0604020202020204" pitchFamily="34" charset="0"/>
                          <a:cs typeface="Times New Roman" panose="02020603050405020304" pitchFamily="18" charset="0"/>
                        </a:rPr>
                        <a:t>Excluding participant impacts would exclude other fuel and water impacts from the analysis.</a:t>
                      </a: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0" marR="0">
                        <a:spcBef>
                          <a:spcPts val="200"/>
                        </a:spcBef>
                        <a:spcAft>
                          <a:spcPts val="2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Other fuel and water impacts can be included in the primary test, without including all participant impacts, if justified by policy goals.</a:t>
                      </a:r>
                    </a:p>
                  </a:txBody>
                  <a:tcPr marL="3683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extLst>
                  <a:ext uri="{0D108BD9-81ED-4DB2-BD59-A6C34878D82A}">
                    <a16:rowId xmlns:a16="http://schemas.microsoft.com/office/drawing/2014/main" val="4263219205"/>
                  </a:ext>
                </a:extLst>
              </a:tr>
            </a:tbl>
          </a:graphicData>
        </a:graphic>
      </p:graphicFrame>
      <p:sp>
        <p:nvSpPr>
          <p:cNvPr id="8" name="Rectangle 1">
            <a:extLst>
              <a:ext uri="{FF2B5EF4-FFF2-40B4-BE49-F238E27FC236}">
                <a16:creationId xmlns:a16="http://schemas.microsoft.com/office/drawing/2014/main" id="{6DEA64A4-64C8-4BE0-BD09-89E5AF23831B}"/>
              </a:ext>
            </a:extLst>
          </p:cNvPr>
          <p:cNvSpPr>
            <a:spLocks noChangeArrowheads="1"/>
          </p:cNvSpPr>
          <p:nvPr/>
        </p:nvSpPr>
        <p:spPr bwMode="auto">
          <a:xfrm>
            <a:off x="1828800" y="1951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0240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5B12A-A864-4CD7-98DD-FFB7B1A461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0B42E3BE-D4D5-4A15-A332-6D3C625263F9}"/>
              </a:ext>
            </a:extLst>
          </p:cNvPr>
          <p:cNvSpPr>
            <a:spLocks noGrp="1"/>
          </p:cNvSpPr>
          <p:nvPr>
            <p:ph type="title"/>
          </p:nvPr>
        </p:nvSpPr>
        <p:spPr>
          <a:xfrm>
            <a:off x="429772" y="326315"/>
            <a:ext cx="7886700" cy="937654"/>
          </a:xfrm>
        </p:spPr>
        <p:txBody>
          <a:bodyPr>
            <a:normAutofit/>
          </a:bodyPr>
          <a:lstStyle/>
          <a:p>
            <a:r>
              <a:rPr lang="en-US" sz="3200" dirty="0"/>
              <a:t>RVF Step 3b-e: Other Impacts</a:t>
            </a:r>
          </a:p>
        </p:txBody>
      </p:sp>
      <p:sp>
        <p:nvSpPr>
          <p:cNvPr id="4" name="Content Placeholder 3">
            <a:extLst>
              <a:ext uri="{FF2B5EF4-FFF2-40B4-BE49-F238E27FC236}">
                <a16:creationId xmlns:a16="http://schemas.microsoft.com/office/drawing/2014/main" id="{4616BDA4-DFC1-4604-B9A5-162695262464}"/>
              </a:ext>
            </a:extLst>
          </p:cNvPr>
          <p:cNvSpPr>
            <a:spLocks noGrp="1"/>
          </p:cNvSpPr>
          <p:nvPr>
            <p:ph idx="1"/>
          </p:nvPr>
        </p:nvSpPr>
        <p:spPr>
          <a:xfrm>
            <a:off x="429772" y="1416872"/>
            <a:ext cx="8284456" cy="5187372"/>
          </a:xfrm>
        </p:spPr>
        <p:txBody>
          <a:bodyPr>
            <a:normAutofit/>
          </a:bodyPr>
          <a:lstStyle/>
          <a:p>
            <a:pPr marL="0" indent="0">
              <a:buNone/>
            </a:pPr>
            <a:r>
              <a:rPr lang="en-US" sz="2200" b="1" dirty="0"/>
              <a:t>3a) Low Income Impacts</a:t>
            </a:r>
          </a:p>
          <a:p>
            <a:pPr marL="0" indent="0">
              <a:buNone/>
            </a:pPr>
            <a:r>
              <a:rPr lang="en-US" sz="2200" b="1" dirty="0"/>
              <a:t>3b) Other Fuel Impacts</a:t>
            </a:r>
          </a:p>
          <a:p>
            <a:pPr marL="0" indent="0">
              <a:buNone/>
            </a:pPr>
            <a:r>
              <a:rPr lang="en-US" sz="2200" b="1" dirty="0"/>
              <a:t>3c) Environmental Impacts</a:t>
            </a:r>
          </a:p>
          <a:p>
            <a:pPr marL="0" indent="0">
              <a:buNone/>
            </a:pPr>
            <a:r>
              <a:rPr lang="en-US" sz="2200" b="1" dirty="0"/>
              <a:t>3d) Socio economic impacts</a:t>
            </a:r>
          </a:p>
          <a:p>
            <a:pPr marL="0" indent="0">
              <a:buNone/>
            </a:pPr>
            <a:endParaRPr lang="en-US" sz="2200" b="1" dirty="0"/>
          </a:p>
          <a:p>
            <a:pPr marL="0" indent="0">
              <a:buNone/>
            </a:pPr>
            <a:r>
              <a:rPr lang="en-US" sz="2200" b="1" dirty="0"/>
              <a:t>For each area, study:</a:t>
            </a:r>
          </a:p>
          <a:p>
            <a:pPr lvl="1"/>
            <a:r>
              <a:rPr lang="en-US" sz="2200" b="1" dirty="0"/>
              <a:t>	</a:t>
            </a:r>
            <a:r>
              <a:rPr lang="en-US" sz="2200" dirty="0"/>
              <a:t>Reviewed current practice</a:t>
            </a:r>
          </a:p>
          <a:p>
            <a:pPr lvl="1"/>
            <a:r>
              <a:rPr lang="en-US" sz="2200" dirty="0"/>
              <a:t>	Reviewed policy directives</a:t>
            </a:r>
          </a:p>
          <a:p>
            <a:pPr lvl="1"/>
            <a:r>
              <a:rPr lang="en-US" sz="2200" dirty="0"/>
              <a:t>	Made recommendation</a:t>
            </a:r>
          </a:p>
        </p:txBody>
      </p:sp>
    </p:spTree>
    <p:extLst>
      <p:ext uri="{BB962C8B-B14F-4D97-AF65-F5344CB8AC3E}">
        <p14:creationId xmlns:p14="http://schemas.microsoft.com/office/powerpoint/2010/main" val="3499340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D9A9EB7B-4D97-4D7E-962C-4B7E5367A783}"/>
              </a:ext>
            </a:extLst>
          </p:cNvPr>
          <p:cNvSpPr>
            <a:spLocks noGrp="1" noChangeArrowheads="1"/>
          </p:cNvSpPr>
          <p:nvPr>
            <p:ph type="sldNum" sz="quarter" idx="10"/>
          </p:nvPr>
        </p:nvSpPr>
        <p:spPr bwMode="auto">
          <a:xfrm>
            <a:off x="6457950" y="6429375"/>
            <a:ext cx="2057400" cy="349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1000" b="1" kern="1200" dirty="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59C6CCE5-8B8E-432D-AE92-002751DEFA60}" type="slidenum">
              <a:rPr lang="en-US" smtClean="0"/>
              <a:pPr fontAlgn="base">
                <a:spcBef>
                  <a:spcPct val="0"/>
                </a:spcBef>
                <a:spcAft>
                  <a:spcPct val="0"/>
                </a:spcAft>
                <a:defRPr/>
              </a:pPr>
              <a:t>37</a:t>
            </a:fld>
            <a:endParaRPr lang="en-US" altLang="en-US" sz="1200" dirty="0">
              <a:solidFill>
                <a:srgbClr val="595959"/>
              </a:solidFill>
              <a:latin typeface="Calibri" panose="020F0502020204030204" pitchFamily="34" charset="0"/>
            </a:endParaRPr>
          </a:p>
        </p:txBody>
      </p:sp>
      <p:sp>
        <p:nvSpPr>
          <p:cNvPr id="51203" name="Title 2">
            <a:extLst>
              <a:ext uri="{FF2B5EF4-FFF2-40B4-BE49-F238E27FC236}">
                <a16:creationId xmlns:a16="http://schemas.microsoft.com/office/drawing/2014/main" id="{56876BEB-181B-474E-BD6E-7C29F3C4807D}"/>
              </a:ext>
            </a:extLst>
          </p:cNvPr>
          <p:cNvSpPr>
            <a:spLocks noGrp="1" noChangeArrowheads="1"/>
          </p:cNvSpPr>
          <p:nvPr>
            <p:ph type="title"/>
          </p:nvPr>
        </p:nvSpPr>
        <p:spPr>
          <a:xfrm>
            <a:off x="501650" y="600075"/>
            <a:ext cx="7886700" cy="938213"/>
          </a:xfrm>
        </p:spPr>
        <p:txBody>
          <a:bodyPr>
            <a:normAutofit fontScale="90000"/>
          </a:bodyPr>
          <a:lstStyle/>
          <a:p>
            <a:r>
              <a:rPr lang="en-US" altLang="en-US" sz="3200"/>
              <a:t>RVF Step 4: Ensure Symmetry Across Benefits and Costs</a:t>
            </a:r>
          </a:p>
        </p:txBody>
      </p:sp>
      <p:sp>
        <p:nvSpPr>
          <p:cNvPr id="4" name="Content Placeholder 3">
            <a:extLst>
              <a:ext uri="{FF2B5EF4-FFF2-40B4-BE49-F238E27FC236}">
                <a16:creationId xmlns:a16="http://schemas.microsoft.com/office/drawing/2014/main" id="{7B5CAD94-6DED-4E13-85F7-2ED5C669B843}"/>
              </a:ext>
            </a:extLst>
          </p:cNvPr>
          <p:cNvSpPr>
            <a:spLocks noGrp="1"/>
          </p:cNvSpPr>
          <p:nvPr>
            <p:ph idx="1"/>
          </p:nvPr>
        </p:nvSpPr>
        <p:spPr>
          <a:xfrm>
            <a:off x="628650" y="1757363"/>
            <a:ext cx="7886700" cy="4351337"/>
          </a:xfrm>
        </p:spPr>
        <p:txBody>
          <a:bodyPr/>
          <a:lstStyle/>
          <a:p>
            <a:pPr fontAlgn="auto">
              <a:lnSpc>
                <a:spcPct val="100000"/>
              </a:lnSpc>
              <a:spcBef>
                <a:spcPts val="300"/>
              </a:spcBef>
              <a:spcAft>
                <a:spcPts val="300"/>
              </a:spcAft>
              <a:defRPr/>
            </a:pPr>
            <a:r>
              <a:rPr lang="en-US" sz="2000" dirty="0"/>
              <a:t>Ensure that the test includes costs and benefits symmetrically.</a:t>
            </a:r>
          </a:p>
          <a:p>
            <a:pPr marL="631825" lvl="1" fontAlgn="auto">
              <a:spcBef>
                <a:spcPts val="300"/>
              </a:spcBef>
              <a:spcAft>
                <a:spcPts val="300"/>
              </a:spcAft>
              <a:defRPr/>
            </a:pPr>
            <a:r>
              <a:rPr lang="en-US" sz="2000" dirty="0"/>
              <a:t>If a category of cost is included, corresponding benefits should be too. (For example, if participant costs are included, participant benefits should also be included.)</a:t>
            </a:r>
          </a:p>
          <a:p>
            <a:pPr fontAlgn="auto">
              <a:lnSpc>
                <a:spcPct val="100000"/>
              </a:lnSpc>
              <a:spcBef>
                <a:spcPts val="300"/>
              </a:spcBef>
              <a:spcAft>
                <a:spcPts val="300"/>
              </a:spcAft>
              <a:defRPr/>
            </a:pPr>
            <a:r>
              <a:rPr lang="en-US" sz="2000" dirty="0"/>
              <a:t>Symmetry is necessary to avoid bias:</a:t>
            </a:r>
          </a:p>
          <a:p>
            <a:pPr marL="631825" lvl="1" fontAlgn="auto">
              <a:spcBef>
                <a:spcPts val="300"/>
              </a:spcBef>
              <a:spcAft>
                <a:spcPts val="300"/>
              </a:spcAft>
              <a:defRPr/>
            </a:pPr>
            <a:r>
              <a:rPr lang="en-US" sz="2000" dirty="0"/>
              <a:t>If some costs are excluded, the framework will be biased in favor of EE. </a:t>
            </a:r>
          </a:p>
          <a:p>
            <a:pPr marL="631825" lvl="1" fontAlgn="auto">
              <a:spcBef>
                <a:spcPts val="300"/>
              </a:spcBef>
              <a:spcAft>
                <a:spcPts val="300"/>
              </a:spcAft>
              <a:defRPr/>
            </a:pPr>
            <a:r>
              <a:rPr lang="en-US" sz="2000" dirty="0"/>
              <a:t>If some benefits are excluded, the framework will be biased against EE.</a:t>
            </a:r>
          </a:p>
          <a:p>
            <a:pPr marL="631825" lvl="1" fontAlgn="auto">
              <a:spcBef>
                <a:spcPts val="300"/>
              </a:spcBef>
              <a:spcAft>
                <a:spcPts val="300"/>
              </a:spcAft>
              <a:defRPr/>
            </a:pPr>
            <a:r>
              <a:rPr lang="en-US" sz="2000" dirty="0"/>
              <a:t>Bias in either direction can result in misallocation of resources (over or under investment)</a:t>
            </a:r>
          </a:p>
          <a:p>
            <a:pPr lvl="2" fontAlgn="auto">
              <a:spcBef>
                <a:spcPts val="300"/>
              </a:spcBef>
              <a:spcAft>
                <a:spcPts val="300"/>
              </a:spcAft>
              <a:defRPr/>
            </a:pPr>
            <a:r>
              <a:rPr lang="en-US" dirty="0"/>
              <a:t>higher than necessary costs to meet energy needs</a:t>
            </a:r>
          </a:p>
          <a:p>
            <a:pPr lvl="2" fontAlgn="auto">
              <a:spcBef>
                <a:spcPts val="300"/>
              </a:spcBef>
              <a:spcAft>
                <a:spcPts val="300"/>
              </a:spcAft>
              <a:defRPr/>
            </a:pPr>
            <a:r>
              <a:rPr lang="en-US" dirty="0"/>
              <a:t>too little or too much investment in actions to achieve jurisdiction's energy-related policies goals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B24E8E-D791-4075-A473-53AAB52319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E09B5823-F4A9-4755-A7A6-2854DE078B46}"/>
              </a:ext>
            </a:extLst>
          </p:cNvPr>
          <p:cNvSpPr>
            <a:spLocks noGrp="1"/>
          </p:cNvSpPr>
          <p:nvPr>
            <p:ph type="title"/>
          </p:nvPr>
        </p:nvSpPr>
        <p:spPr>
          <a:xfrm>
            <a:off x="501325" y="753035"/>
            <a:ext cx="8014025" cy="937654"/>
          </a:xfrm>
        </p:spPr>
        <p:txBody>
          <a:bodyPr>
            <a:noAutofit/>
          </a:bodyPr>
          <a:lstStyle/>
          <a:p>
            <a:r>
              <a:rPr lang="en-US" sz="3200" dirty="0"/>
              <a:t>RVF Step 5: Incremental, Forward-Looking, and Long-Term</a:t>
            </a:r>
          </a:p>
        </p:txBody>
      </p:sp>
      <p:sp>
        <p:nvSpPr>
          <p:cNvPr id="4" name="Content Placeholder 3">
            <a:extLst>
              <a:ext uri="{FF2B5EF4-FFF2-40B4-BE49-F238E27FC236}">
                <a16:creationId xmlns:a16="http://schemas.microsoft.com/office/drawing/2014/main" id="{EA883DDC-6715-4E9E-9C5C-9CBD3C31ABF9}"/>
              </a:ext>
            </a:extLst>
          </p:cNvPr>
          <p:cNvSpPr>
            <a:spLocks noGrp="1"/>
          </p:cNvSpPr>
          <p:nvPr>
            <p:ph idx="1"/>
          </p:nvPr>
        </p:nvSpPr>
        <p:spPr>
          <a:xfrm>
            <a:off x="628650" y="1884485"/>
            <a:ext cx="7886700" cy="4351338"/>
          </a:xfrm>
        </p:spPr>
        <p:txBody>
          <a:bodyPr/>
          <a:lstStyle/>
          <a:p>
            <a:pPr marL="342900" indent="-342900"/>
            <a:r>
              <a:rPr lang="en-US" sz="2200" dirty="0"/>
              <a:t>Incremental: What would have occurred relative to baseline.</a:t>
            </a:r>
          </a:p>
          <a:p>
            <a:pPr lvl="2"/>
            <a:r>
              <a:rPr lang="en-US" sz="2000" dirty="0"/>
              <a:t>Has implications for avoided costs.</a:t>
            </a:r>
          </a:p>
          <a:p>
            <a:pPr marL="342900" lvl="1" indent="0">
              <a:buNone/>
            </a:pPr>
            <a:endParaRPr lang="en-US" sz="2000" dirty="0"/>
          </a:p>
          <a:p>
            <a:pPr marL="342900" indent="-342900"/>
            <a:r>
              <a:rPr lang="en-US" sz="2200" dirty="0"/>
              <a:t>Forward-looking: Sunk costs and benefits are not relevant to cost-effectiveness analysis.</a:t>
            </a:r>
          </a:p>
          <a:p>
            <a:pPr lvl="2"/>
            <a:r>
              <a:rPr lang="en-US" sz="2000" dirty="0"/>
              <a:t>Has implications regarding the Rate Impact Measure (RIM) test.</a:t>
            </a:r>
          </a:p>
          <a:p>
            <a:pPr marL="342900" lvl="1" indent="0">
              <a:buNone/>
            </a:pPr>
            <a:endParaRPr lang="en-US" sz="2000" dirty="0"/>
          </a:p>
          <a:p>
            <a:pPr marL="342900" indent="-342900"/>
            <a:r>
              <a:rPr lang="en-US" sz="2200" dirty="0"/>
              <a:t>Long-term: Analysis should capture full remaining lifecycle costs and benefits.</a:t>
            </a:r>
          </a:p>
          <a:p>
            <a:pPr lvl="2"/>
            <a:r>
              <a:rPr lang="en-US" sz="2000" dirty="0"/>
              <a:t>Has implications for the length of the study period.</a:t>
            </a:r>
          </a:p>
          <a:p>
            <a:pPr marL="0" indent="0">
              <a:buNone/>
            </a:pPr>
            <a:endParaRPr lang="en-US" dirty="0"/>
          </a:p>
        </p:txBody>
      </p:sp>
    </p:spTree>
    <p:extLst>
      <p:ext uri="{BB962C8B-B14F-4D97-AF65-F5344CB8AC3E}">
        <p14:creationId xmlns:p14="http://schemas.microsoft.com/office/powerpoint/2010/main" val="780108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C27E49-1D7A-4D6C-A111-7CC7D41049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54C92853-99D2-4D7B-9C70-4B4D2D21E3F8}"/>
              </a:ext>
            </a:extLst>
          </p:cNvPr>
          <p:cNvSpPr>
            <a:spLocks noGrp="1"/>
          </p:cNvSpPr>
          <p:nvPr>
            <p:ph type="title"/>
          </p:nvPr>
        </p:nvSpPr>
        <p:spPr>
          <a:xfrm>
            <a:off x="1" y="525612"/>
            <a:ext cx="9143999" cy="849380"/>
          </a:xfrm>
        </p:spPr>
        <p:txBody>
          <a:bodyPr>
            <a:noAutofit/>
          </a:bodyPr>
          <a:lstStyle/>
          <a:p>
            <a:r>
              <a:rPr lang="en-US" sz="3200" dirty="0"/>
              <a:t>RVF Step 6: Develop Methodologies and Inputs</a:t>
            </a:r>
          </a:p>
        </p:txBody>
      </p:sp>
      <p:pic>
        <p:nvPicPr>
          <p:cNvPr id="6" name="Content Placeholder 5">
            <a:extLst>
              <a:ext uri="{FF2B5EF4-FFF2-40B4-BE49-F238E27FC236}">
                <a16:creationId xmlns:a16="http://schemas.microsoft.com/office/drawing/2014/main" id="{4FB80F40-DA45-40D5-B07E-058C1DF99A5E}"/>
              </a:ext>
            </a:extLst>
          </p:cNvPr>
          <p:cNvPicPr>
            <a:picLocks noGrp="1" noChangeAspect="1"/>
          </p:cNvPicPr>
          <p:nvPr>
            <p:ph idx="1"/>
          </p:nvPr>
        </p:nvPicPr>
        <p:blipFill>
          <a:blip r:embed="rId2"/>
          <a:stretch>
            <a:fillRect/>
          </a:stretch>
        </p:blipFill>
        <p:spPr>
          <a:xfrm>
            <a:off x="539881" y="2937303"/>
            <a:ext cx="8053514" cy="3353091"/>
          </a:xfrm>
          <a:prstGeom prst="rect">
            <a:avLst/>
          </a:prstGeom>
        </p:spPr>
      </p:pic>
      <p:sp>
        <p:nvSpPr>
          <p:cNvPr id="4" name="TextBox 3">
            <a:extLst>
              <a:ext uri="{FF2B5EF4-FFF2-40B4-BE49-F238E27FC236}">
                <a16:creationId xmlns:a16="http://schemas.microsoft.com/office/drawing/2014/main" id="{41E3010D-C62F-4B63-8E9F-51BB6C0D432B}"/>
              </a:ext>
            </a:extLst>
          </p:cNvPr>
          <p:cNvSpPr txBox="1"/>
          <p:nvPr/>
        </p:nvSpPr>
        <p:spPr>
          <a:xfrm>
            <a:off x="539881" y="1224233"/>
            <a:ext cx="7091464"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Inputs should be developed for all relevant impacts, even those that are difficult to quantify and monetize.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Ignoring some impacts because they are difficult to monetize will lead to skewed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Example approaches for developing inputs:</a:t>
            </a:r>
          </a:p>
        </p:txBody>
      </p:sp>
    </p:spTree>
    <p:extLst>
      <p:ext uri="{BB962C8B-B14F-4D97-AF65-F5344CB8AC3E}">
        <p14:creationId xmlns:p14="http://schemas.microsoft.com/office/powerpoint/2010/main" val="96800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94364" y="527269"/>
            <a:ext cx="9057610" cy="12329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lang="en-US" sz="3600" b="1" kern="1200" dirty="0">
                <a:solidFill>
                  <a:srgbClr val="2A498B"/>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b="0" dirty="0">
                <a:solidFill>
                  <a:srgbClr val="1F497D"/>
                </a:solidFill>
                <a:latin typeface="Arial" panose="020B0604020202020204"/>
              </a:rPr>
              <a:t>NATIONAL STANDARD PRACTICE MANUAL</a:t>
            </a:r>
          </a:p>
          <a:p>
            <a:pPr marL="0" marR="0" lvl="0" indent="0" defTabSz="457200" rtl="0" eaLnBrk="1" fontAlgn="auto" latinLnBrk="0" hangingPunct="1">
              <a:lnSpc>
                <a:spcPct val="100000"/>
              </a:lnSpc>
              <a:spcBef>
                <a:spcPct val="0"/>
              </a:spcBef>
              <a:spcAft>
                <a:spcPts val="0"/>
              </a:spcAft>
              <a:buClrTx/>
              <a:buSzTx/>
              <a:buFontTx/>
              <a:buNone/>
              <a:tabLst/>
              <a:defRPr/>
            </a:pPr>
            <a:r>
              <a:rPr lang="en-US" sz="2800" b="0" dirty="0">
                <a:solidFill>
                  <a:srgbClr val="1F497D"/>
                </a:solidFill>
                <a:latin typeface="Arial" panose="020B0604020202020204"/>
              </a:rPr>
              <a:t>Published May 2017</a:t>
            </a:r>
          </a:p>
        </p:txBody>
      </p:sp>
      <p:grpSp>
        <p:nvGrpSpPr>
          <p:cNvPr id="14" name="Group 13"/>
          <p:cNvGrpSpPr/>
          <p:nvPr/>
        </p:nvGrpSpPr>
        <p:grpSpPr>
          <a:xfrm>
            <a:off x="987038" y="1738855"/>
            <a:ext cx="7169923" cy="1182785"/>
            <a:chOff x="409469" y="4398"/>
            <a:chExt cx="7169923" cy="1392299"/>
          </a:xfrm>
        </p:grpSpPr>
        <p:sp>
          <p:nvSpPr>
            <p:cNvPr id="15" name="Rectangle: Rounded Corners 17"/>
            <p:cNvSpPr/>
            <p:nvPr/>
          </p:nvSpPr>
          <p:spPr>
            <a:xfrm>
              <a:off x="409469" y="4398"/>
              <a:ext cx="7169923" cy="1392299"/>
            </a:xfrm>
            <a:prstGeom prst="roundRect">
              <a:avLst/>
            </a:prstGeom>
            <a:solidFill>
              <a:srgbClr val="005DAA">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6" name="Rectangle: Rounded Corners 4"/>
            <p:cNvSpPr txBox="1"/>
            <p:nvPr/>
          </p:nvSpPr>
          <p:spPr>
            <a:xfrm>
              <a:off x="477435" y="72364"/>
              <a:ext cx="7033991" cy="1256367"/>
            </a:xfrm>
            <a:prstGeom prst="rect">
              <a:avLst/>
            </a:prstGeom>
            <a:noFill/>
            <a:ln>
              <a:noFill/>
            </a:ln>
            <a:effectLst/>
          </p:spPr>
          <p:txBody>
            <a:bodyPr spcFirstLastPara="0" vert="horz" wrap="square" lIns="106680" tIns="106680" rIns="106680" bIns="106680"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mj-lt"/>
                  <a:ea typeface="+mn-ea"/>
                  <a:cs typeface="+mn-cs"/>
                </a:rPr>
                <a:t>New guidelines for</a:t>
              </a:r>
              <a:br>
                <a:rPr kumimoji="0" lang="en-US" sz="2800" b="0" i="0" u="none" strike="noStrike" kern="0" cap="none" spc="0" normalizeH="0" baseline="0" noProof="0" dirty="0">
                  <a:ln>
                    <a:noFill/>
                  </a:ln>
                  <a:solidFill>
                    <a:prstClr val="white"/>
                  </a:solidFill>
                  <a:effectLst/>
                  <a:uLnTx/>
                  <a:uFillTx/>
                  <a:latin typeface="+mj-lt"/>
                  <a:ea typeface="+mn-ea"/>
                  <a:cs typeface="+mn-cs"/>
                </a:rPr>
              </a:br>
              <a:r>
                <a:rPr kumimoji="0" lang="en-US" sz="2800" b="0" i="0" u="none" strike="noStrike" kern="0" cap="none" spc="0" normalizeH="0" baseline="0" noProof="0" dirty="0">
                  <a:ln>
                    <a:noFill/>
                  </a:ln>
                  <a:solidFill>
                    <a:prstClr val="white"/>
                  </a:solidFill>
                  <a:effectLst/>
                  <a:uLnTx/>
                  <a:uFillTx/>
                  <a:latin typeface="+mj-lt"/>
                  <a:ea typeface="+mn-ea"/>
                  <a:cs typeface="+mn-cs"/>
                </a:rPr>
                <a:t>cost-effectiveness testing</a:t>
              </a:r>
            </a:p>
          </p:txBody>
        </p:sp>
      </p:grpSp>
      <p:grpSp>
        <p:nvGrpSpPr>
          <p:cNvPr id="17" name="Group 16"/>
          <p:cNvGrpSpPr/>
          <p:nvPr/>
        </p:nvGrpSpPr>
        <p:grpSpPr>
          <a:xfrm>
            <a:off x="987038" y="3162921"/>
            <a:ext cx="7649886" cy="3411499"/>
            <a:chOff x="409469" y="1497498"/>
            <a:chExt cx="7324128" cy="938660"/>
          </a:xfrm>
        </p:grpSpPr>
        <p:sp>
          <p:nvSpPr>
            <p:cNvPr id="18" name="Rectangle: Rounded Corners 15"/>
            <p:cNvSpPr/>
            <p:nvPr/>
          </p:nvSpPr>
          <p:spPr>
            <a:xfrm>
              <a:off x="409469" y="1497498"/>
              <a:ext cx="7169923" cy="938660"/>
            </a:xfrm>
            <a:prstGeom prst="roundRect">
              <a:avLst/>
            </a:prstGeom>
            <a:solidFill>
              <a:srgbClr val="005DAA">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9" name="Rectangle: Rounded Corners 6"/>
            <p:cNvSpPr txBox="1"/>
            <p:nvPr/>
          </p:nvSpPr>
          <p:spPr>
            <a:xfrm>
              <a:off x="801531" y="1589142"/>
              <a:ext cx="6932066" cy="847016"/>
            </a:xfrm>
            <a:prstGeom prst="rect">
              <a:avLst/>
            </a:prstGeom>
            <a:noFill/>
            <a:ln>
              <a:noFill/>
            </a:ln>
            <a:effectLst/>
          </p:spPr>
          <p:txBody>
            <a:bodyPr spcFirstLastPara="0" vert="horz" wrap="square" lIns="106680" tIns="106680" rIns="106680" bIns="106680" numCol="1" spcCol="1270" anchor="ctr" anchorCtr="0">
              <a:noAutofit/>
            </a:bodyPr>
            <a:lstStyle/>
            <a:p>
              <a:pPr marL="0" marR="0" lvl="0" indent="0" defTabSz="1244600" eaLnBrk="1" fontAlgn="auto" latinLnBrk="0" hangingPunct="1">
                <a:lnSpc>
                  <a:spcPct val="90000"/>
                </a:lnSpc>
                <a:spcBef>
                  <a:spcPts val="0"/>
                </a:spcBef>
                <a:spcAft>
                  <a:spcPct val="350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mj-lt"/>
                  <a:ea typeface="+mn-ea"/>
                  <a:cs typeface="+mn-cs"/>
                </a:rPr>
                <a:t>Drivers… </a:t>
              </a:r>
              <a:endParaRPr kumimoji="0" lang="en-US" sz="2800" b="0" i="0" u="none" strike="noStrike" kern="0" cap="none" spc="0" normalizeH="0" baseline="0" noProof="0" dirty="0">
                <a:ln>
                  <a:noFill/>
                </a:ln>
                <a:effectLst/>
                <a:highlight>
                  <a:srgbClr val="FFFF00"/>
                </a:highlight>
                <a:uLnTx/>
                <a:uFillTx/>
                <a:latin typeface="+mj-lt"/>
                <a:ea typeface="+mn-ea"/>
                <a:cs typeface="+mn-cs"/>
              </a:endParaRPr>
            </a:p>
            <a:p>
              <a:pPr marL="228600" lvl="1" indent="-228600" defTabSz="977900">
                <a:lnSpc>
                  <a:spcPct val="90000"/>
                </a:lnSpc>
                <a:spcAft>
                  <a:spcPct val="20000"/>
                </a:spcAft>
                <a:buClr>
                  <a:srgbClr val="005DAA"/>
                </a:buClr>
                <a:buSzPct val="65000"/>
                <a:buFont typeface="Wingdings" panose="05000000000000000000" pitchFamily="2" charset="2"/>
                <a:buChar char="§"/>
                <a:defRPr/>
              </a:pPr>
              <a:r>
                <a:rPr lang="en-US" sz="2000" kern="0" dirty="0">
                  <a:solidFill>
                    <a:schemeClr val="bg1"/>
                  </a:solidFill>
                </a:rPr>
                <a:t>The traditional tests often do not capture or address pertinent state policies.</a:t>
              </a:r>
            </a:p>
            <a:p>
              <a:pPr marL="228600" lvl="1" indent="-228600" defTabSz="977900">
                <a:lnSpc>
                  <a:spcPct val="90000"/>
                </a:lnSpc>
                <a:spcAft>
                  <a:spcPct val="20000"/>
                </a:spcAft>
                <a:buClr>
                  <a:srgbClr val="005DAA"/>
                </a:buClr>
                <a:buSzPct val="65000"/>
                <a:buFont typeface="Wingdings" panose="05000000000000000000" pitchFamily="2" charset="2"/>
                <a:buChar char="§"/>
                <a:defRPr/>
              </a:pPr>
              <a:endParaRPr lang="en-US" sz="1000" kern="0" dirty="0">
                <a:solidFill>
                  <a:schemeClr val="bg1"/>
                </a:solidFill>
              </a:endParaRPr>
            </a:p>
            <a:p>
              <a:pPr marL="228600" lvl="1" indent="-228600" defTabSz="977900">
                <a:lnSpc>
                  <a:spcPct val="90000"/>
                </a:lnSpc>
                <a:spcAft>
                  <a:spcPct val="20000"/>
                </a:spcAft>
                <a:buClr>
                  <a:srgbClr val="005DAA"/>
                </a:buClr>
                <a:buSzPct val="65000"/>
                <a:buFont typeface="Wingdings" panose="05000000000000000000" pitchFamily="2" charset="2"/>
                <a:buChar char="§"/>
                <a:defRPr/>
              </a:pPr>
              <a:r>
                <a:rPr lang="en-US" sz="2000" kern="0" dirty="0">
                  <a:solidFill>
                    <a:schemeClr val="bg1"/>
                  </a:solidFill>
                </a:rPr>
                <a:t>The traditional tests are often modified by states in an ad hoc manner, without clear principles or guidelines.</a:t>
              </a:r>
            </a:p>
            <a:p>
              <a:pPr marL="228600" lvl="1" indent="-228600" defTabSz="977900">
                <a:lnSpc>
                  <a:spcPct val="90000"/>
                </a:lnSpc>
                <a:spcAft>
                  <a:spcPct val="20000"/>
                </a:spcAft>
                <a:buClr>
                  <a:srgbClr val="005DAA"/>
                </a:buClr>
                <a:buSzPct val="65000"/>
                <a:buFont typeface="Wingdings" panose="05000000000000000000" pitchFamily="2" charset="2"/>
                <a:buChar char="§"/>
                <a:defRPr/>
              </a:pPr>
              <a:endParaRPr lang="en-US" sz="1000" kern="0" dirty="0">
                <a:solidFill>
                  <a:schemeClr val="bg1"/>
                </a:solidFill>
              </a:endParaRPr>
            </a:p>
            <a:p>
              <a:pPr marL="228600" lvl="1" indent="-228600" defTabSz="977900">
                <a:lnSpc>
                  <a:spcPct val="90000"/>
                </a:lnSpc>
                <a:spcAft>
                  <a:spcPct val="20000"/>
                </a:spcAft>
                <a:buClr>
                  <a:srgbClr val="005DAA"/>
                </a:buClr>
                <a:buSzPct val="65000"/>
                <a:buFont typeface="Wingdings" panose="05000000000000000000" pitchFamily="2" charset="2"/>
                <a:buChar char="§"/>
                <a:defRPr/>
              </a:pPr>
              <a:r>
                <a:rPr lang="en-US" sz="2000" kern="0" dirty="0">
                  <a:solidFill>
                    <a:schemeClr val="bg1"/>
                  </a:solidFill>
                </a:rPr>
                <a:t>Efficiency is not accurately valued in many jurisdictions.</a:t>
              </a:r>
            </a:p>
            <a:p>
              <a:pPr marL="228600" lvl="1" indent="-228600" defTabSz="977900">
                <a:lnSpc>
                  <a:spcPct val="90000"/>
                </a:lnSpc>
                <a:spcAft>
                  <a:spcPct val="20000"/>
                </a:spcAft>
                <a:buClr>
                  <a:srgbClr val="005DAA"/>
                </a:buClr>
                <a:buSzPct val="65000"/>
                <a:buFont typeface="Wingdings" panose="05000000000000000000" pitchFamily="2" charset="2"/>
                <a:buChar char="§"/>
                <a:defRPr/>
              </a:pPr>
              <a:endParaRPr lang="en-US" sz="1000" kern="0" dirty="0">
                <a:solidFill>
                  <a:schemeClr val="bg1"/>
                </a:solidFill>
              </a:endParaRPr>
            </a:p>
            <a:p>
              <a:pPr marL="228600" lvl="1" indent="-228600" defTabSz="977900">
                <a:lnSpc>
                  <a:spcPct val="90000"/>
                </a:lnSpc>
                <a:spcAft>
                  <a:spcPct val="20000"/>
                </a:spcAft>
                <a:buClr>
                  <a:srgbClr val="005DAA"/>
                </a:buClr>
                <a:buSzPct val="65000"/>
                <a:buFont typeface="Wingdings" panose="05000000000000000000" pitchFamily="2" charset="2"/>
                <a:buChar char="§"/>
                <a:defRPr/>
              </a:pPr>
              <a:r>
                <a:rPr lang="en-US" sz="2000" kern="0" dirty="0">
                  <a:solidFill>
                    <a:schemeClr val="bg1"/>
                  </a:solidFill>
                </a:rPr>
                <a:t>There is often a lack of transparency on why tests are chosen and how they are applied.</a:t>
              </a:r>
            </a:p>
            <a:p>
              <a:pPr marL="0" marR="0" lvl="0" indent="0" defTabSz="1244600" eaLnBrk="1" fontAlgn="auto" latinLnBrk="0" hangingPunct="1">
                <a:lnSpc>
                  <a:spcPct val="90000"/>
                </a:lnSpc>
                <a:spcBef>
                  <a:spcPts val="0"/>
                </a:spcBef>
                <a:spcAft>
                  <a:spcPct val="3500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mj-lt"/>
                <a:ea typeface="+mn-ea"/>
                <a:cs typeface="+mn-cs"/>
              </a:endParaRPr>
            </a:p>
          </p:txBody>
        </p:sp>
      </p:grpSp>
      <p:sp>
        <p:nvSpPr>
          <p:cNvPr id="23" name="Footer Placeholder 4"/>
          <p:cNvSpPr txBox="1">
            <a:spLocks/>
          </p:cNvSpPr>
          <p:nvPr/>
        </p:nvSpPr>
        <p:spPr>
          <a:xfrm>
            <a:off x="0" y="6492875"/>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National Standard Practice Manual </a:t>
            </a:r>
          </a:p>
        </p:txBody>
      </p:sp>
      <p:sp>
        <p:nvSpPr>
          <p:cNvPr id="3" name="Slide Number Placeholder 2">
            <a:extLst>
              <a:ext uri="{FF2B5EF4-FFF2-40B4-BE49-F238E27FC236}">
                <a16:creationId xmlns:a16="http://schemas.microsoft.com/office/drawing/2014/main" id="{28210B45-4FBF-4E64-96DD-534125FBF1C2}"/>
              </a:ext>
            </a:extLst>
          </p:cNvPr>
          <p:cNvSpPr>
            <a:spLocks noGrp="1"/>
          </p:cNvSpPr>
          <p:nvPr>
            <p:ph type="sldNum" sz="quarter" idx="12"/>
          </p:nvPr>
        </p:nvSpPr>
        <p:spPr/>
        <p:txBody>
          <a:bodyPr/>
          <a:lstStyle/>
          <a:p>
            <a:fld id="{49428E3E-090C-411A-A663-16FA5027569F}" type="slidenum">
              <a:rPr lang="en-US" b="1" smtClean="0"/>
              <a:t>4</a:t>
            </a:fld>
            <a:endParaRPr lang="en-US" b="1" dirty="0"/>
          </a:p>
        </p:txBody>
      </p:sp>
    </p:spTree>
    <p:extLst>
      <p:ext uri="{BB962C8B-B14F-4D97-AF65-F5344CB8AC3E}">
        <p14:creationId xmlns:p14="http://schemas.microsoft.com/office/powerpoint/2010/main" val="2618716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877282-A9CC-413C-9389-85BBE0329A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544F633A-2B52-4FE2-BA45-1991251CAD5C}"/>
              </a:ext>
            </a:extLst>
          </p:cNvPr>
          <p:cNvSpPr>
            <a:spLocks noGrp="1"/>
          </p:cNvSpPr>
          <p:nvPr>
            <p:ph type="title"/>
          </p:nvPr>
        </p:nvSpPr>
        <p:spPr>
          <a:xfrm>
            <a:off x="628650" y="533144"/>
            <a:ext cx="7886700" cy="937654"/>
          </a:xfrm>
        </p:spPr>
        <p:txBody>
          <a:bodyPr>
            <a:normAutofit/>
          </a:bodyPr>
          <a:lstStyle/>
          <a:p>
            <a:r>
              <a:rPr lang="en-US" sz="3200" dirty="0"/>
              <a:t>RVF Step 7: Transparency</a:t>
            </a:r>
          </a:p>
        </p:txBody>
      </p:sp>
      <p:sp>
        <p:nvSpPr>
          <p:cNvPr id="4" name="Content Placeholder 3">
            <a:extLst>
              <a:ext uri="{FF2B5EF4-FFF2-40B4-BE49-F238E27FC236}">
                <a16:creationId xmlns:a16="http://schemas.microsoft.com/office/drawing/2014/main" id="{41AC6501-E6D4-4C9F-817E-410CDF93BDCF}"/>
              </a:ext>
            </a:extLst>
          </p:cNvPr>
          <p:cNvSpPr>
            <a:spLocks noGrp="1"/>
          </p:cNvSpPr>
          <p:nvPr>
            <p:ph idx="1"/>
          </p:nvPr>
        </p:nvSpPr>
        <p:spPr>
          <a:xfrm>
            <a:off x="361194" y="1495599"/>
            <a:ext cx="8421611" cy="4204161"/>
          </a:xfrm>
        </p:spPr>
        <p:txBody>
          <a:bodyPr>
            <a:normAutofit/>
          </a:bodyPr>
          <a:lstStyle/>
          <a:p>
            <a:pPr marL="0" indent="0">
              <a:buNone/>
            </a:pPr>
            <a:endParaRPr lang="en-US" b="1" dirty="0"/>
          </a:p>
          <a:p>
            <a:pPr marL="0" indent="0">
              <a:buNone/>
            </a:pPr>
            <a:r>
              <a:rPr lang="en-US" b="1" dirty="0"/>
              <a:t>Current Practice</a:t>
            </a:r>
          </a:p>
          <a:p>
            <a:pPr lvl="1"/>
            <a:r>
              <a:rPr lang="en-US" dirty="0"/>
              <a:t>Minnesota has a robust reporting process through the Energy Savings Platform, the Technical Reference Manuals, and the gas BENCOST model.</a:t>
            </a:r>
          </a:p>
          <a:p>
            <a:pPr lvl="1"/>
            <a:r>
              <a:rPr lang="en-US" dirty="0"/>
              <a:t>The Excel model for electric EE is not well documented, making it difficult to understand the methodologies used for the analysis.</a:t>
            </a:r>
          </a:p>
          <a:p>
            <a:pPr marL="0" indent="0">
              <a:buNone/>
            </a:pPr>
            <a:endParaRPr lang="en-US" b="1" dirty="0"/>
          </a:p>
          <a:p>
            <a:pPr marL="0" indent="0">
              <a:buNone/>
            </a:pPr>
            <a:r>
              <a:rPr lang="en-US" b="1" dirty="0"/>
              <a:t>Recommendation</a:t>
            </a:r>
          </a:p>
          <a:p>
            <a:pPr lvl="1"/>
            <a:r>
              <a:rPr lang="en-US" dirty="0"/>
              <a:t>Commerce should organize an investigation of EE cost-effectiveness practices, including a review of state policy goals. </a:t>
            </a:r>
          </a:p>
          <a:p>
            <a:pPr lvl="1"/>
            <a:r>
              <a:rPr lang="en-US" dirty="0"/>
              <a:t>The electric utilities should improve their EE cost-effectiveness model, using the gas BENCOST model as an example.</a:t>
            </a:r>
          </a:p>
          <a:p>
            <a:endParaRPr lang="en-US" dirty="0"/>
          </a:p>
        </p:txBody>
      </p:sp>
    </p:spTree>
    <p:extLst>
      <p:ext uri="{BB962C8B-B14F-4D97-AF65-F5344CB8AC3E}">
        <p14:creationId xmlns:p14="http://schemas.microsoft.com/office/powerpoint/2010/main" val="1844262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877282-A9CC-413C-9389-85BBE0329A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79225A-044F-47AC-A466-ADAA88F41AF1}" type="slidenum">
              <a:rPr kumimoji="0" lang="en-US" sz="1200" b="1" i="0" u="none" strike="noStrike" kern="1200" cap="none" spc="0" normalizeH="0" baseline="0" noProof="0" smtClean="0">
                <a:ln>
                  <a:noFill/>
                </a:ln>
                <a:solidFill>
                  <a:srgbClr val="59595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srgbClr val="595959"/>
              </a:solidFill>
              <a:effectLst/>
              <a:uLnTx/>
              <a:uFillTx/>
              <a:latin typeface="Calibri" panose="020F0502020204030204" pitchFamily="34" charset="0"/>
              <a:ea typeface="+mn-ea"/>
              <a:cs typeface="+mn-cs"/>
            </a:endParaRPr>
          </a:p>
        </p:txBody>
      </p:sp>
      <p:sp>
        <p:nvSpPr>
          <p:cNvPr id="3" name="Title 2">
            <a:extLst>
              <a:ext uri="{FF2B5EF4-FFF2-40B4-BE49-F238E27FC236}">
                <a16:creationId xmlns:a16="http://schemas.microsoft.com/office/drawing/2014/main" id="{544F633A-2B52-4FE2-BA45-1991251CAD5C}"/>
              </a:ext>
            </a:extLst>
          </p:cNvPr>
          <p:cNvSpPr>
            <a:spLocks noGrp="1"/>
          </p:cNvSpPr>
          <p:nvPr>
            <p:ph type="title"/>
          </p:nvPr>
        </p:nvSpPr>
        <p:spPr>
          <a:xfrm>
            <a:off x="508143" y="413305"/>
            <a:ext cx="7886700" cy="937654"/>
          </a:xfrm>
        </p:spPr>
        <p:txBody>
          <a:bodyPr>
            <a:normAutofit/>
          </a:bodyPr>
          <a:lstStyle/>
          <a:p>
            <a:r>
              <a:rPr lang="en-US" sz="3200" dirty="0"/>
              <a:t>Recommended Minnesota Test</a:t>
            </a:r>
          </a:p>
        </p:txBody>
      </p:sp>
      <p:grpSp>
        <p:nvGrpSpPr>
          <p:cNvPr id="7" name="Group 6">
            <a:extLst>
              <a:ext uri="{FF2B5EF4-FFF2-40B4-BE49-F238E27FC236}">
                <a16:creationId xmlns:a16="http://schemas.microsoft.com/office/drawing/2014/main" id="{D74BF679-4121-49DF-9720-07BDB1B6B563}"/>
              </a:ext>
            </a:extLst>
          </p:cNvPr>
          <p:cNvGrpSpPr/>
          <p:nvPr/>
        </p:nvGrpSpPr>
        <p:grpSpPr>
          <a:xfrm>
            <a:off x="-1247755" y="1306214"/>
            <a:ext cx="8509505" cy="5670209"/>
            <a:chOff x="-1434450" y="1182204"/>
            <a:chExt cx="8398668" cy="5494768"/>
          </a:xfrm>
        </p:grpSpPr>
        <p:graphicFrame>
          <p:nvGraphicFramePr>
            <p:cNvPr id="8" name="Chart 7">
              <a:extLst>
                <a:ext uri="{FF2B5EF4-FFF2-40B4-BE49-F238E27FC236}">
                  <a16:creationId xmlns:a16="http://schemas.microsoft.com/office/drawing/2014/main" id="{937881AD-FB6E-434D-987B-2A53FF487682}"/>
                </a:ext>
              </a:extLst>
            </p:cNvPr>
            <p:cNvGraphicFramePr/>
            <p:nvPr>
              <p:extLst/>
            </p:nvPr>
          </p:nvGraphicFramePr>
          <p:xfrm>
            <a:off x="-1434450" y="1182204"/>
            <a:ext cx="8398668" cy="5494768"/>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40BF2DF7-67BB-4926-B5F2-735C09C5D76A}"/>
                </a:ext>
              </a:extLst>
            </p:cNvPr>
            <p:cNvSpPr>
              <a:spLocks noChangeAspect="1"/>
            </p:cNvSpPr>
            <p:nvPr/>
          </p:nvSpPr>
          <p:spPr>
            <a:xfrm>
              <a:off x="1891177" y="2954778"/>
              <a:ext cx="1985478" cy="19494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F6B574F6-5BB4-49C8-B72E-66D0B89319BA}"/>
                </a:ext>
              </a:extLst>
            </p:cNvPr>
            <p:cNvSpPr txBox="1"/>
            <p:nvPr/>
          </p:nvSpPr>
          <p:spPr>
            <a:xfrm>
              <a:off x="2374328" y="3431038"/>
              <a:ext cx="10191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Utility System Impacts</a:t>
              </a:r>
            </a:p>
          </p:txBody>
        </p:sp>
      </p:grpSp>
      <p:graphicFrame>
        <p:nvGraphicFramePr>
          <p:cNvPr id="11" name="Table 10">
            <a:extLst>
              <a:ext uri="{FF2B5EF4-FFF2-40B4-BE49-F238E27FC236}">
                <a16:creationId xmlns:a16="http://schemas.microsoft.com/office/drawing/2014/main" id="{CEDDF520-7267-46E6-BA9D-35A00B1F13FA}"/>
              </a:ext>
            </a:extLst>
          </p:cNvPr>
          <p:cNvGraphicFramePr>
            <a:graphicFrameLocks noGrp="1"/>
          </p:cNvGraphicFramePr>
          <p:nvPr>
            <p:extLst/>
          </p:nvPr>
        </p:nvGraphicFramePr>
        <p:xfrm>
          <a:off x="6471457" y="4684192"/>
          <a:ext cx="2300404" cy="1554480"/>
        </p:xfrm>
        <a:graphic>
          <a:graphicData uri="http://schemas.openxmlformats.org/drawingml/2006/table">
            <a:tbl>
              <a:tblPr firstRow="1" bandRow="1">
                <a:tableStyleId>{2D5ABB26-0587-4C30-8999-92F81FD0307C}</a:tableStyleId>
              </a:tblPr>
              <a:tblGrid>
                <a:gridCol w="2300404">
                  <a:extLst>
                    <a:ext uri="{9D8B030D-6E8A-4147-A177-3AD203B41FA5}">
                      <a16:colId xmlns:a16="http://schemas.microsoft.com/office/drawing/2014/main" val="4107660686"/>
                    </a:ext>
                  </a:extLst>
                </a:gridCol>
              </a:tblGrid>
              <a:tr h="370840">
                <a:tc>
                  <a:txBody>
                    <a:bodyPr/>
                    <a:lstStyle/>
                    <a:p>
                      <a:r>
                        <a:rPr lang="en-US" sz="1400" kern="1200" dirty="0">
                          <a:solidFill>
                            <a:schemeClr val="tx1"/>
                          </a:solidFill>
                          <a:latin typeface="+mn-lt"/>
                          <a:ea typeface="+mn-ea"/>
                          <a:cs typeface="+mn-cs"/>
                        </a:rPr>
                        <a:t>Utility System Impacts, </a:t>
                      </a:r>
                      <a:r>
                        <a:rPr lang="en-US" sz="1400" i="0" kern="1200" dirty="0">
                          <a:solidFill>
                            <a:schemeClr val="tx1"/>
                          </a:solidFill>
                          <a:latin typeface="+mn-lt"/>
                          <a:ea typeface="+mn-ea"/>
                          <a:cs typeface="+mn-cs"/>
                        </a:rPr>
                        <a:t>included</a:t>
                      </a:r>
                      <a:endParaRPr lang="en-US" sz="4000" i="0" dirty="0"/>
                    </a:p>
                  </a:txBody>
                  <a:tcPr>
                    <a:noFill/>
                  </a:tcPr>
                </a:tc>
                <a:extLst>
                  <a:ext uri="{0D108BD9-81ED-4DB2-BD59-A6C34878D82A}">
                    <a16:rowId xmlns:a16="http://schemas.microsoft.com/office/drawing/2014/main" val="1498745836"/>
                  </a:ext>
                </a:extLst>
              </a:tr>
              <a:tr h="370840">
                <a:tc>
                  <a:txBody>
                    <a:bodyPr/>
                    <a:lstStyle/>
                    <a:p>
                      <a:r>
                        <a:rPr lang="en-US" sz="1400" dirty="0"/>
                        <a:t>Non-utility system impacts, included</a:t>
                      </a:r>
                    </a:p>
                  </a:txBody>
                  <a:tcPr>
                    <a:noFill/>
                  </a:tcPr>
                </a:tc>
                <a:extLst>
                  <a:ext uri="{0D108BD9-81ED-4DB2-BD59-A6C34878D82A}">
                    <a16:rowId xmlns:a16="http://schemas.microsoft.com/office/drawing/2014/main" val="2279852718"/>
                  </a:ext>
                </a:extLst>
              </a:tr>
              <a:tr h="370840">
                <a:tc>
                  <a:txBody>
                    <a:bodyPr/>
                    <a:lstStyle/>
                    <a:p>
                      <a:r>
                        <a:rPr lang="en-US" sz="1400" dirty="0"/>
                        <a:t>Non-utility system impacts, not included</a:t>
                      </a:r>
                    </a:p>
                  </a:txBody>
                  <a:tcPr>
                    <a:noFill/>
                  </a:tcPr>
                </a:tc>
                <a:extLst>
                  <a:ext uri="{0D108BD9-81ED-4DB2-BD59-A6C34878D82A}">
                    <a16:rowId xmlns:a16="http://schemas.microsoft.com/office/drawing/2014/main" val="1601790032"/>
                  </a:ext>
                </a:extLst>
              </a:tr>
            </a:tbl>
          </a:graphicData>
        </a:graphic>
      </p:graphicFrame>
      <p:sp>
        <p:nvSpPr>
          <p:cNvPr id="12" name="Rectangle 11">
            <a:extLst>
              <a:ext uri="{FF2B5EF4-FFF2-40B4-BE49-F238E27FC236}">
                <a16:creationId xmlns:a16="http://schemas.microsoft.com/office/drawing/2014/main" id="{2EC31B19-6E86-4274-A437-A1A987F216E0}"/>
              </a:ext>
            </a:extLst>
          </p:cNvPr>
          <p:cNvSpPr/>
          <p:nvPr/>
        </p:nvSpPr>
        <p:spPr>
          <a:xfrm>
            <a:off x="6068163" y="4745105"/>
            <a:ext cx="398255" cy="390124"/>
          </a:xfrm>
          <a:prstGeom prst="rect">
            <a:avLst/>
          </a:prstGeom>
          <a:solidFill>
            <a:srgbClr val="EEB111"/>
          </a:solidFill>
          <a:ln w="12700">
            <a:solidFill>
              <a:srgbClr val="EEB1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63A0D7"/>
                </a:solidFill>
              </a:ln>
              <a:noFill/>
              <a:effectLst/>
              <a:uLnTx/>
              <a:uFillTx/>
              <a:latin typeface="Calibri"/>
              <a:ea typeface="+mn-ea"/>
              <a:cs typeface="+mn-cs"/>
            </a:endParaRPr>
          </a:p>
        </p:txBody>
      </p:sp>
      <p:sp>
        <p:nvSpPr>
          <p:cNvPr id="13" name="Rectangle 12">
            <a:extLst>
              <a:ext uri="{FF2B5EF4-FFF2-40B4-BE49-F238E27FC236}">
                <a16:creationId xmlns:a16="http://schemas.microsoft.com/office/drawing/2014/main" id="{ACB9D18E-D232-4F74-9BA8-C95BFA7291E4}"/>
              </a:ext>
            </a:extLst>
          </p:cNvPr>
          <p:cNvSpPr/>
          <p:nvPr/>
        </p:nvSpPr>
        <p:spPr>
          <a:xfrm>
            <a:off x="6073202" y="5264784"/>
            <a:ext cx="398255" cy="390124"/>
          </a:xfrm>
          <a:prstGeom prst="rect">
            <a:avLst/>
          </a:prstGeom>
          <a:solidFill>
            <a:srgbClr val="BDD7EE"/>
          </a:solidFill>
          <a:ln w="19050">
            <a:solidFill>
              <a:srgbClr val="0F5F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63A0D7"/>
                </a:solidFill>
              </a:ln>
              <a:noFill/>
              <a:effectLst/>
              <a:uLnTx/>
              <a:uFillTx/>
              <a:latin typeface="Calibri"/>
              <a:ea typeface="+mn-ea"/>
              <a:cs typeface="+mn-cs"/>
            </a:endParaRPr>
          </a:p>
        </p:txBody>
      </p:sp>
      <p:sp>
        <p:nvSpPr>
          <p:cNvPr id="15" name="Rectangle 14">
            <a:extLst>
              <a:ext uri="{FF2B5EF4-FFF2-40B4-BE49-F238E27FC236}">
                <a16:creationId xmlns:a16="http://schemas.microsoft.com/office/drawing/2014/main" id="{D415F96E-58AC-49D5-A142-137E6AFE6DD3}"/>
              </a:ext>
            </a:extLst>
          </p:cNvPr>
          <p:cNvSpPr/>
          <p:nvPr/>
        </p:nvSpPr>
        <p:spPr>
          <a:xfrm>
            <a:off x="6079165" y="5784463"/>
            <a:ext cx="398255" cy="390124"/>
          </a:xfrm>
          <a:prstGeom prst="rect">
            <a:avLst/>
          </a:prstGeom>
          <a:noFill/>
          <a:ln w="19050">
            <a:solidFill>
              <a:srgbClr val="0F5F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63A0D7"/>
                </a:solidFill>
              </a:ln>
              <a:noFill/>
              <a:effectLst/>
              <a:uLnTx/>
              <a:uFillTx/>
              <a:latin typeface="Calibri"/>
              <a:ea typeface="+mn-ea"/>
              <a:cs typeface="+mn-cs"/>
            </a:endParaRPr>
          </a:p>
        </p:txBody>
      </p:sp>
    </p:spTree>
    <p:extLst>
      <p:ext uri="{BB962C8B-B14F-4D97-AF65-F5344CB8AC3E}">
        <p14:creationId xmlns:p14="http://schemas.microsoft.com/office/powerpoint/2010/main" val="2090442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13843-FBE5-4998-BAF5-CDD7F43A07CC}"/>
              </a:ext>
            </a:extLst>
          </p:cNvPr>
          <p:cNvSpPr>
            <a:spLocks noGrp="1"/>
          </p:cNvSpPr>
          <p:nvPr>
            <p:ph type="title"/>
          </p:nvPr>
        </p:nvSpPr>
        <p:spPr>
          <a:xfrm>
            <a:off x="376102" y="428381"/>
            <a:ext cx="7886700" cy="937654"/>
          </a:xfrm>
        </p:spPr>
        <p:txBody>
          <a:bodyPr>
            <a:normAutofit/>
          </a:bodyPr>
          <a:lstStyle/>
          <a:p>
            <a:r>
              <a:rPr lang="en-US" sz="3200" dirty="0"/>
              <a:t>Lessons from Minnesota Case Study</a:t>
            </a:r>
          </a:p>
        </p:txBody>
      </p:sp>
      <p:sp>
        <p:nvSpPr>
          <p:cNvPr id="3" name="Content Placeholder 2">
            <a:extLst>
              <a:ext uri="{FF2B5EF4-FFF2-40B4-BE49-F238E27FC236}">
                <a16:creationId xmlns:a16="http://schemas.microsoft.com/office/drawing/2014/main" id="{21F402AB-C3CA-4596-9A7A-986F2E6E9ADF}"/>
              </a:ext>
            </a:extLst>
          </p:cNvPr>
          <p:cNvSpPr>
            <a:spLocks noGrp="1"/>
          </p:cNvSpPr>
          <p:nvPr>
            <p:ph idx="1"/>
          </p:nvPr>
        </p:nvSpPr>
        <p:spPr>
          <a:xfrm>
            <a:off x="524147" y="1366035"/>
            <a:ext cx="7886700" cy="4603994"/>
          </a:xfrm>
        </p:spPr>
        <p:txBody>
          <a:bodyPr>
            <a:normAutofit/>
          </a:bodyPr>
          <a:lstStyle/>
          <a:p>
            <a:r>
              <a:rPr lang="en-US" dirty="0"/>
              <a:t>Relevant state energy policies exist in various forms across government (i.e., legislation, state energy plans, Commission orders)</a:t>
            </a:r>
          </a:p>
          <a:p>
            <a:pPr lvl="1">
              <a:spcAft>
                <a:spcPts val="1200"/>
              </a:spcAft>
            </a:pPr>
            <a:r>
              <a:rPr lang="en-US" dirty="0">
                <a:solidFill>
                  <a:schemeClr val="accent1"/>
                </a:solidFill>
              </a:rPr>
              <a:t>Important that NH PUC and other agencies take lead on this, with input from stakeholders to help inform interpretation</a:t>
            </a:r>
          </a:p>
          <a:p>
            <a:r>
              <a:rPr lang="en-US" dirty="0"/>
              <a:t>Which utility / non-utility system impacts should be included depends on:</a:t>
            </a:r>
          </a:p>
          <a:p>
            <a:pPr lvl="1"/>
            <a:r>
              <a:rPr lang="en-US" dirty="0"/>
              <a:t>what is relevant to state policies </a:t>
            </a:r>
          </a:p>
          <a:p>
            <a:pPr lvl="1"/>
            <a:r>
              <a:rPr lang="en-US" dirty="0"/>
              <a:t>stakeholder input </a:t>
            </a:r>
          </a:p>
          <a:p>
            <a:pPr lvl="1">
              <a:spcAft>
                <a:spcPts val="1200"/>
              </a:spcAft>
            </a:pPr>
            <a:r>
              <a:rPr lang="en-US" dirty="0"/>
              <a:t>transparent discussion of state goals</a:t>
            </a:r>
          </a:p>
          <a:p>
            <a:pPr>
              <a:spcAft>
                <a:spcPts val="1200"/>
              </a:spcAft>
            </a:pPr>
            <a:r>
              <a:rPr lang="en-US" dirty="0"/>
              <a:t>Difficult to quantify inputs should not be excluded, but can be incorporated using approaches such as studies from this or other jurisdictions, proxies, alternative thresholds, or other information </a:t>
            </a:r>
          </a:p>
          <a:p>
            <a:r>
              <a:rPr lang="en-US" dirty="0"/>
              <a:t>Transparency measures including reports and stakeholder meetings are key components of energy efficiency testing</a:t>
            </a:r>
          </a:p>
        </p:txBody>
      </p:sp>
      <p:sp>
        <p:nvSpPr>
          <p:cNvPr id="4" name="Slide Number Placeholder 3">
            <a:extLst>
              <a:ext uri="{FF2B5EF4-FFF2-40B4-BE49-F238E27FC236}">
                <a16:creationId xmlns:a16="http://schemas.microsoft.com/office/drawing/2014/main" id="{C3C66C01-1E90-47A3-8F6D-24BEB23140B2}"/>
              </a:ext>
            </a:extLst>
          </p:cNvPr>
          <p:cNvSpPr>
            <a:spLocks noGrp="1"/>
          </p:cNvSpPr>
          <p:nvPr>
            <p:ph type="sldNum" sz="quarter" idx="12"/>
          </p:nvPr>
        </p:nvSpPr>
        <p:spPr/>
        <p:txBody>
          <a:bodyPr/>
          <a:lstStyle/>
          <a:p>
            <a:fld id="{49428E3E-090C-411A-A663-16FA5027569F}" type="slidenum">
              <a:rPr lang="en-US" smtClean="0"/>
              <a:pPr/>
              <a:t>42</a:t>
            </a:fld>
            <a:endParaRPr lang="en-US" dirty="0"/>
          </a:p>
        </p:txBody>
      </p:sp>
    </p:spTree>
    <p:extLst>
      <p:ext uri="{BB962C8B-B14F-4D97-AF65-F5344CB8AC3E}">
        <p14:creationId xmlns:p14="http://schemas.microsoft.com/office/powerpoint/2010/main" val="1973572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67EF-F227-49F6-B933-4B15B731E75F}"/>
              </a:ext>
            </a:extLst>
          </p:cNvPr>
          <p:cNvSpPr>
            <a:spLocks noGrp="1"/>
          </p:cNvSpPr>
          <p:nvPr>
            <p:ph type="title"/>
          </p:nvPr>
        </p:nvSpPr>
        <p:spPr>
          <a:xfrm>
            <a:off x="3488143" y="2960173"/>
            <a:ext cx="2795699" cy="937654"/>
          </a:xfrm>
        </p:spPr>
        <p:txBody>
          <a:bodyPr>
            <a:normAutofit/>
          </a:bodyPr>
          <a:lstStyle/>
          <a:p>
            <a:r>
              <a:rPr lang="en-US" sz="3200" dirty="0"/>
              <a:t>BREAK</a:t>
            </a:r>
          </a:p>
        </p:txBody>
      </p:sp>
      <p:sp>
        <p:nvSpPr>
          <p:cNvPr id="4" name="Slide Number Placeholder 3">
            <a:extLst>
              <a:ext uri="{FF2B5EF4-FFF2-40B4-BE49-F238E27FC236}">
                <a16:creationId xmlns:a16="http://schemas.microsoft.com/office/drawing/2014/main" id="{2854E046-7825-450D-9736-5E71B2A048A1}"/>
              </a:ext>
            </a:extLst>
          </p:cNvPr>
          <p:cNvSpPr>
            <a:spLocks noGrp="1"/>
          </p:cNvSpPr>
          <p:nvPr>
            <p:ph type="sldNum" sz="quarter" idx="12"/>
          </p:nvPr>
        </p:nvSpPr>
        <p:spPr/>
        <p:txBody>
          <a:bodyPr/>
          <a:lstStyle/>
          <a:p>
            <a:fld id="{49428E3E-090C-411A-A663-16FA5027569F}" type="slidenum">
              <a:rPr lang="en-US" smtClean="0"/>
              <a:pPr/>
              <a:t>43</a:t>
            </a:fld>
            <a:endParaRPr lang="en-US" dirty="0"/>
          </a:p>
        </p:txBody>
      </p:sp>
    </p:spTree>
    <p:extLst>
      <p:ext uri="{BB962C8B-B14F-4D97-AF65-F5344CB8AC3E}">
        <p14:creationId xmlns:p14="http://schemas.microsoft.com/office/powerpoint/2010/main" val="1422578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DCDC-6150-4029-8B12-EB0D8F0A3E7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4771B5FF-52D8-4DAB-9212-76988724A19C}"/>
              </a:ext>
            </a:extLst>
          </p:cNvPr>
          <p:cNvSpPr>
            <a:spLocks noGrp="1"/>
          </p:cNvSpPr>
          <p:nvPr>
            <p:ph idx="1"/>
          </p:nvPr>
        </p:nvSpPr>
        <p:spPr/>
        <p:txBody>
          <a:bodyPr/>
          <a:lstStyle/>
          <a:p>
            <a:pPr marL="0" indent="0" algn="ctr">
              <a:buNone/>
            </a:pPr>
            <a:endParaRPr lang="en-US" sz="3600" dirty="0">
              <a:solidFill>
                <a:schemeClr val="tx2"/>
              </a:solidFill>
            </a:endParaRPr>
          </a:p>
          <a:p>
            <a:pPr marL="0" indent="0" algn="ctr">
              <a:buNone/>
            </a:pPr>
            <a:endParaRPr lang="en-US" sz="3600" dirty="0">
              <a:solidFill>
                <a:schemeClr val="tx2"/>
              </a:solidFill>
            </a:endParaRPr>
          </a:p>
          <a:p>
            <a:pPr marL="0" indent="0" algn="ctr">
              <a:buNone/>
            </a:pPr>
            <a:r>
              <a:rPr lang="en-US" sz="3200" dirty="0">
                <a:solidFill>
                  <a:schemeClr val="tx2"/>
                </a:solidFill>
              </a:rPr>
              <a:t>Applying the NSPM in </a:t>
            </a:r>
          </a:p>
          <a:p>
            <a:pPr marL="0" indent="0" algn="ctr">
              <a:buNone/>
            </a:pPr>
            <a:r>
              <a:rPr lang="en-US" sz="3200" b="1" dirty="0">
                <a:solidFill>
                  <a:schemeClr val="tx2"/>
                </a:solidFill>
              </a:rPr>
              <a:t>Rhode Island </a:t>
            </a:r>
          </a:p>
          <a:p>
            <a:pPr marL="0" indent="0" algn="ctr">
              <a:buNone/>
            </a:pPr>
            <a:r>
              <a:rPr lang="en-US" b="1" dirty="0">
                <a:solidFill>
                  <a:schemeClr val="tx2"/>
                </a:solidFill>
              </a:rPr>
              <a:t>(</a:t>
            </a:r>
            <a:r>
              <a:rPr lang="en-US" b="1" dirty="0">
                <a:solidFill>
                  <a:schemeClr val="tx2"/>
                </a:solidFill>
                <a:hlinkClick r:id="rId2"/>
              </a:rPr>
              <a:t>Case Study Link</a:t>
            </a:r>
            <a:r>
              <a:rPr lang="en-US" b="1" dirty="0">
                <a:solidFill>
                  <a:schemeClr val="tx2"/>
                </a:solidFill>
              </a:rPr>
              <a:t>)</a:t>
            </a:r>
          </a:p>
        </p:txBody>
      </p:sp>
      <p:sp>
        <p:nvSpPr>
          <p:cNvPr id="4" name="Slide Number Placeholder 3">
            <a:extLst>
              <a:ext uri="{FF2B5EF4-FFF2-40B4-BE49-F238E27FC236}">
                <a16:creationId xmlns:a16="http://schemas.microsoft.com/office/drawing/2014/main" id="{4B66C832-6A34-4BA8-B7A9-1BC429EBBD19}"/>
              </a:ext>
            </a:extLst>
          </p:cNvPr>
          <p:cNvSpPr>
            <a:spLocks noGrp="1"/>
          </p:cNvSpPr>
          <p:nvPr>
            <p:ph type="sldNum" sz="quarter" idx="12"/>
          </p:nvPr>
        </p:nvSpPr>
        <p:spPr/>
        <p:txBody>
          <a:bodyPr/>
          <a:lstStyle/>
          <a:p>
            <a:fld id="{49428E3E-090C-411A-A663-16FA5027569F}" type="slidenum">
              <a:rPr lang="en-US" smtClean="0"/>
              <a:pPr/>
              <a:t>44</a:t>
            </a:fld>
            <a:endParaRPr lang="en-US" dirty="0"/>
          </a:p>
        </p:txBody>
      </p:sp>
    </p:spTree>
    <p:extLst>
      <p:ext uri="{BB962C8B-B14F-4D97-AF65-F5344CB8AC3E}">
        <p14:creationId xmlns:p14="http://schemas.microsoft.com/office/powerpoint/2010/main" val="326858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243" y="372571"/>
            <a:ext cx="7886700" cy="937654"/>
          </a:xfrm>
        </p:spPr>
        <p:txBody>
          <a:bodyPr>
            <a:normAutofit/>
          </a:bodyPr>
          <a:lstStyle/>
          <a:p>
            <a:r>
              <a:rPr lang="en-US" sz="3200" dirty="0"/>
              <a:t>Rhode Island Case Study - Background</a:t>
            </a:r>
          </a:p>
        </p:txBody>
      </p:sp>
      <p:sp>
        <p:nvSpPr>
          <p:cNvPr id="2" name="Slide Number Placeholder 1"/>
          <p:cNvSpPr>
            <a:spLocks noGrp="1"/>
          </p:cNvSpPr>
          <p:nvPr>
            <p:ph type="sldNum" sz="quarter" idx="12"/>
          </p:nvPr>
        </p:nvSpPr>
        <p:spPr/>
        <p:txBody>
          <a:bodyPr/>
          <a:lstStyle/>
          <a:p>
            <a:fld id="{1B79225A-044F-47AC-A466-ADAA88F41AF1}" type="slidenum">
              <a:rPr lang="en-US" smtClean="0"/>
              <a:pPr/>
              <a:t>45</a:t>
            </a:fld>
            <a:endParaRPr lang="en-US" dirty="0"/>
          </a:p>
        </p:txBody>
      </p:sp>
      <p:sp>
        <p:nvSpPr>
          <p:cNvPr id="6" name="Content Placeholder 5">
            <a:extLst>
              <a:ext uri="{FF2B5EF4-FFF2-40B4-BE49-F238E27FC236}">
                <a16:creationId xmlns:a16="http://schemas.microsoft.com/office/drawing/2014/main" id="{4CF64728-58E0-4702-8926-045F40085090}"/>
              </a:ext>
            </a:extLst>
          </p:cNvPr>
          <p:cNvSpPr>
            <a:spLocks noGrp="1"/>
          </p:cNvSpPr>
          <p:nvPr>
            <p:ph idx="1"/>
          </p:nvPr>
        </p:nvSpPr>
        <p:spPr>
          <a:xfrm>
            <a:off x="414263" y="1385132"/>
            <a:ext cx="8176137" cy="5100297"/>
          </a:xfrm>
        </p:spPr>
        <p:txBody>
          <a:bodyPr>
            <a:noAutofit/>
          </a:bodyPr>
          <a:lstStyle/>
          <a:p>
            <a:r>
              <a:rPr lang="en-US" sz="2000" b="1" dirty="0"/>
              <a:t>Public Utilities Commission: </a:t>
            </a:r>
            <a:r>
              <a:rPr lang="en-US" sz="2000" i="1" dirty="0">
                <a:solidFill>
                  <a:srgbClr val="FF0000"/>
                </a:solidFill>
              </a:rPr>
              <a:t> </a:t>
            </a:r>
            <a:r>
              <a:rPr lang="en-US" sz="2000" dirty="0"/>
              <a:t>2016 Docket 4600 incorporated stakeholder input on rate design principles and cost-effectiveness framework for EE and other DERs</a:t>
            </a:r>
          </a:p>
          <a:p>
            <a:pPr lvl="1">
              <a:spcAft>
                <a:spcPts val="1800"/>
              </a:spcAft>
            </a:pPr>
            <a:r>
              <a:rPr lang="en-US" sz="2000" dirty="0"/>
              <a:t>Previously used the TRC Test to assess EE cost-effectiveness</a:t>
            </a:r>
          </a:p>
          <a:p>
            <a:pPr>
              <a:spcBef>
                <a:spcPts val="100"/>
              </a:spcBef>
              <a:spcAft>
                <a:spcPts val="300"/>
              </a:spcAft>
            </a:pPr>
            <a:r>
              <a:rPr lang="en-US" sz="2000" b="1" dirty="0"/>
              <a:t>NSPM not yet published at time of Docket 4600 </a:t>
            </a:r>
          </a:p>
          <a:p>
            <a:pPr lvl="1">
              <a:spcBef>
                <a:spcPts val="100"/>
              </a:spcBef>
              <a:spcAft>
                <a:spcPts val="1800"/>
              </a:spcAft>
            </a:pPr>
            <a:r>
              <a:rPr lang="en-US" sz="2000" dirty="0"/>
              <a:t>But draft NSPM in circulation and principles were applied </a:t>
            </a:r>
            <a:endParaRPr lang="en-US" sz="2000" b="1" dirty="0"/>
          </a:p>
          <a:p>
            <a:pPr>
              <a:spcBef>
                <a:spcPts val="100"/>
              </a:spcBef>
              <a:spcAft>
                <a:spcPts val="300"/>
              </a:spcAft>
            </a:pPr>
            <a:r>
              <a:rPr lang="en-US" sz="2000" b="1" dirty="0"/>
              <a:t>Data Sources Used</a:t>
            </a:r>
          </a:p>
          <a:p>
            <a:pPr lvl="1">
              <a:lnSpc>
                <a:spcPct val="100000"/>
              </a:lnSpc>
              <a:spcBef>
                <a:spcPts val="100"/>
              </a:spcBef>
              <a:spcAft>
                <a:spcPts val="600"/>
              </a:spcAft>
            </a:pPr>
            <a:r>
              <a:rPr lang="en-US" sz="2000" dirty="0"/>
              <a:t>Avoided cost inputs from New England Avoided Energy Supply Cost Study</a:t>
            </a:r>
          </a:p>
          <a:p>
            <a:pPr lvl="1">
              <a:lnSpc>
                <a:spcPct val="100000"/>
              </a:lnSpc>
              <a:spcBef>
                <a:spcPts val="100"/>
              </a:spcBef>
              <a:spcAft>
                <a:spcPts val="600"/>
              </a:spcAft>
            </a:pPr>
            <a:r>
              <a:rPr lang="en-US" sz="2000" dirty="0"/>
              <a:t>Participant non-energy benefits based on studies performed for MA electric and gas utilities</a:t>
            </a:r>
          </a:p>
          <a:p>
            <a:pPr lvl="1">
              <a:lnSpc>
                <a:spcPct val="100000"/>
              </a:lnSpc>
              <a:spcBef>
                <a:spcPts val="100"/>
              </a:spcBef>
              <a:spcAft>
                <a:spcPts val="600"/>
              </a:spcAft>
            </a:pPr>
            <a:r>
              <a:rPr lang="en-US" sz="2000" dirty="0"/>
              <a:t>Separate studies for low-income, residential, and commercial/industrial sectors</a:t>
            </a:r>
          </a:p>
        </p:txBody>
      </p:sp>
    </p:spTree>
    <p:extLst>
      <p:ext uri="{BB962C8B-B14F-4D97-AF65-F5344CB8AC3E}">
        <p14:creationId xmlns:p14="http://schemas.microsoft.com/office/powerpoint/2010/main" val="2883770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11" y="468410"/>
            <a:ext cx="8589141" cy="937654"/>
          </a:xfrm>
        </p:spPr>
        <p:txBody>
          <a:bodyPr>
            <a:normAutofit/>
          </a:bodyPr>
          <a:lstStyle/>
          <a:p>
            <a:r>
              <a:rPr lang="en-US" sz="2800" dirty="0"/>
              <a:t> RI – Alignment with NSPM Principles</a:t>
            </a:r>
          </a:p>
        </p:txBody>
      </p:sp>
      <p:sp>
        <p:nvSpPr>
          <p:cNvPr id="3" name="Content Placeholder 2"/>
          <p:cNvSpPr>
            <a:spLocks noGrp="1"/>
          </p:cNvSpPr>
          <p:nvPr>
            <p:ph idx="1"/>
          </p:nvPr>
        </p:nvSpPr>
        <p:spPr>
          <a:xfrm>
            <a:off x="-233260" y="1258157"/>
            <a:ext cx="8741044" cy="5346087"/>
          </a:xfrm>
        </p:spPr>
        <p:txBody>
          <a:bodyPr>
            <a:normAutofit/>
          </a:bodyPr>
          <a:lstStyle/>
          <a:p>
            <a:pPr marL="515938" lvl="1" indent="0">
              <a:lnSpc>
                <a:spcPct val="100000"/>
              </a:lnSpc>
              <a:spcBef>
                <a:spcPts val="0"/>
              </a:spcBef>
              <a:buNone/>
            </a:pPr>
            <a:r>
              <a:rPr lang="en-US" sz="2000" b="1" dirty="0"/>
              <a:t>Principle #1: Efficiency as a Resource</a:t>
            </a:r>
          </a:p>
          <a:p>
            <a:pPr marL="858838" lvl="1" indent="-342900">
              <a:lnSpc>
                <a:spcPct val="100000"/>
              </a:lnSpc>
              <a:spcBef>
                <a:spcPts val="0"/>
              </a:spcBef>
            </a:pPr>
            <a:r>
              <a:rPr lang="en-US" dirty="0"/>
              <a:t>Efficiency has been historically incorporated in Rhode Island regulation (such as the RI System Reliability and Least-Cost Procurement statute), a precedent confirmed through the NSPM review process</a:t>
            </a:r>
          </a:p>
          <a:p>
            <a:pPr marL="515938" lvl="1" indent="0">
              <a:lnSpc>
                <a:spcPct val="100000"/>
              </a:lnSpc>
              <a:spcBef>
                <a:spcPts val="0"/>
              </a:spcBef>
              <a:buNone/>
            </a:pPr>
            <a:endParaRPr lang="en-US" b="1" dirty="0"/>
          </a:p>
          <a:p>
            <a:pPr marL="515938" lvl="1" indent="0">
              <a:lnSpc>
                <a:spcPct val="100000"/>
              </a:lnSpc>
              <a:spcBef>
                <a:spcPts val="0"/>
              </a:spcBef>
              <a:buNone/>
            </a:pPr>
            <a:r>
              <a:rPr lang="en-US" b="1" dirty="0"/>
              <a:t>Principle #2: Articulate Applicable Policy Goals</a:t>
            </a:r>
          </a:p>
          <a:p>
            <a:pPr marL="858838" lvl="1" indent="-342900">
              <a:lnSpc>
                <a:spcPct val="100000"/>
              </a:lnSpc>
              <a:spcBef>
                <a:spcPts val="0"/>
              </a:spcBef>
            </a:pPr>
            <a:r>
              <a:rPr lang="en-US" dirty="0"/>
              <a:t>RI Office of Energy Resources assessed and documented state statutes and policies relevant to EE</a:t>
            </a:r>
          </a:p>
          <a:p>
            <a:pPr marL="515938" lvl="1" indent="0">
              <a:lnSpc>
                <a:spcPct val="100000"/>
              </a:lnSpc>
              <a:spcBef>
                <a:spcPts val="0"/>
              </a:spcBef>
              <a:buNone/>
            </a:pPr>
            <a:endParaRPr lang="en-US" sz="2000" dirty="0"/>
          </a:p>
          <a:p>
            <a:pPr marL="515938" lvl="1" indent="0">
              <a:lnSpc>
                <a:spcPct val="100000"/>
              </a:lnSpc>
              <a:spcBef>
                <a:spcPts val="0"/>
              </a:spcBef>
              <a:buNone/>
            </a:pPr>
            <a:endParaRPr lang="en-US" sz="2400" dirty="0"/>
          </a:p>
          <a:p>
            <a:pPr marL="515938" lvl="1" indent="0">
              <a:lnSpc>
                <a:spcPct val="100000"/>
              </a:lnSpc>
              <a:spcBef>
                <a:spcPts val="0"/>
              </a:spcBef>
              <a:buNone/>
            </a:pPr>
            <a:endParaRPr lang="en-US" sz="2400" dirty="0"/>
          </a:p>
          <a:p>
            <a:pPr marL="515938" lvl="1" indent="0">
              <a:lnSpc>
                <a:spcPct val="100000"/>
              </a:lnSpc>
              <a:spcBef>
                <a:spcPts val="0"/>
              </a:spcBef>
              <a:buNone/>
            </a:pPr>
            <a:endParaRPr lang="en-US" sz="2400" dirty="0"/>
          </a:p>
          <a:p>
            <a:pPr marL="858838" lvl="1" indent="-342900">
              <a:lnSpc>
                <a:spcPct val="100000"/>
              </a:lnSpc>
              <a:spcBef>
                <a:spcPts val="0"/>
              </a:spcBef>
            </a:pPr>
            <a:endParaRPr lang="en-US" sz="2400" dirty="0"/>
          </a:p>
          <a:p>
            <a:pPr marL="342900" lvl="1" indent="0">
              <a:lnSpc>
                <a:spcPct val="100000"/>
              </a:lnSpc>
              <a:spcBef>
                <a:spcPts val="600"/>
              </a:spcBef>
              <a:spcAft>
                <a:spcPts val="800"/>
              </a:spcAft>
              <a:buNone/>
            </a:pPr>
            <a:endParaRPr lang="en-US" sz="2800" b="1" i="1" dirty="0"/>
          </a:p>
        </p:txBody>
      </p:sp>
      <p:sp>
        <p:nvSpPr>
          <p:cNvPr id="4" name="Slide Number Placeholder 3">
            <a:extLst>
              <a:ext uri="{FF2B5EF4-FFF2-40B4-BE49-F238E27FC236}">
                <a16:creationId xmlns:a16="http://schemas.microsoft.com/office/drawing/2014/main" id="{223B67F1-7E30-4169-8285-9EE4873AA48B}"/>
              </a:ext>
            </a:extLst>
          </p:cNvPr>
          <p:cNvSpPr>
            <a:spLocks noGrp="1"/>
          </p:cNvSpPr>
          <p:nvPr>
            <p:ph type="sldNum" sz="quarter" idx="12"/>
          </p:nvPr>
        </p:nvSpPr>
        <p:spPr/>
        <p:txBody>
          <a:bodyPr/>
          <a:lstStyle/>
          <a:p>
            <a:fld id="{49428E3E-090C-411A-A663-16FA5027569F}" type="slidenum">
              <a:rPr lang="en-US" smtClean="0"/>
              <a:t>46</a:t>
            </a:fld>
            <a:endParaRPr lang="en-US" dirty="0"/>
          </a:p>
        </p:txBody>
      </p:sp>
      <p:pic>
        <p:nvPicPr>
          <p:cNvPr id="5" name="Picture 4">
            <a:extLst>
              <a:ext uri="{FF2B5EF4-FFF2-40B4-BE49-F238E27FC236}">
                <a16:creationId xmlns:a16="http://schemas.microsoft.com/office/drawing/2014/main" id="{B27CFA1C-DB3F-412B-963E-79BA9D58C1EA}"/>
              </a:ext>
            </a:extLst>
          </p:cNvPr>
          <p:cNvPicPr>
            <a:picLocks noChangeAspect="1"/>
          </p:cNvPicPr>
          <p:nvPr/>
        </p:nvPicPr>
        <p:blipFill rotWithShape="1">
          <a:blip r:embed="rId2"/>
          <a:srcRect l="58947" t="26140" r="10131" b="18188"/>
          <a:stretch/>
        </p:blipFill>
        <p:spPr>
          <a:xfrm>
            <a:off x="543751" y="3593805"/>
            <a:ext cx="6446101" cy="3264195"/>
          </a:xfrm>
          <a:prstGeom prst="rect">
            <a:avLst/>
          </a:prstGeom>
        </p:spPr>
      </p:pic>
    </p:spTree>
    <p:extLst>
      <p:ext uri="{BB962C8B-B14F-4D97-AF65-F5344CB8AC3E}">
        <p14:creationId xmlns:p14="http://schemas.microsoft.com/office/powerpoint/2010/main" val="2264202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4F6A-AF6F-4C4C-A6B4-2C77D5F2EE34}"/>
              </a:ext>
            </a:extLst>
          </p:cNvPr>
          <p:cNvSpPr>
            <a:spLocks noGrp="1"/>
          </p:cNvSpPr>
          <p:nvPr>
            <p:ph type="title"/>
          </p:nvPr>
        </p:nvSpPr>
        <p:spPr>
          <a:xfrm>
            <a:off x="317572" y="428382"/>
            <a:ext cx="8322845" cy="937654"/>
          </a:xfrm>
        </p:spPr>
        <p:txBody>
          <a:bodyPr>
            <a:normAutofit/>
          </a:bodyPr>
          <a:lstStyle/>
          <a:p>
            <a:r>
              <a:rPr lang="en-US" sz="2800" dirty="0"/>
              <a:t> RI – Alignment with NSPM Principles (2)</a:t>
            </a:r>
          </a:p>
        </p:txBody>
      </p:sp>
      <p:sp>
        <p:nvSpPr>
          <p:cNvPr id="3" name="Content Placeholder 2">
            <a:extLst>
              <a:ext uri="{FF2B5EF4-FFF2-40B4-BE49-F238E27FC236}">
                <a16:creationId xmlns:a16="http://schemas.microsoft.com/office/drawing/2014/main" id="{09CFB827-CC7B-46A9-9E44-E43A32C13B47}"/>
              </a:ext>
            </a:extLst>
          </p:cNvPr>
          <p:cNvSpPr>
            <a:spLocks noGrp="1"/>
          </p:cNvSpPr>
          <p:nvPr>
            <p:ph idx="1"/>
          </p:nvPr>
        </p:nvSpPr>
        <p:spPr>
          <a:xfrm>
            <a:off x="0" y="1469935"/>
            <a:ext cx="8640417" cy="4855785"/>
          </a:xfrm>
        </p:spPr>
        <p:txBody>
          <a:bodyPr>
            <a:normAutofit/>
          </a:bodyPr>
          <a:lstStyle/>
          <a:p>
            <a:pPr marL="515938" lvl="1" indent="0">
              <a:lnSpc>
                <a:spcPct val="100000"/>
              </a:lnSpc>
              <a:spcBef>
                <a:spcPts val="0"/>
              </a:spcBef>
              <a:buNone/>
            </a:pPr>
            <a:r>
              <a:rPr lang="en-US" sz="2000" b="1" dirty="0"/>
              <a:t>Principle #3: Account for All Relevant Impacts</a:t>
            </a:r>
          </a:p>
          <a:p>
            <a:pPr marL="858838" lvl="1" indent="-342900">
              <a:lnSpc>
                <a:spcPct val="100000"/>
              </a:lnSpc>
              <a:spcBef>
                <a:spcPts val="0"/>
              </a:spcBef>
            </a:pPr>
            <a:r>
              <a:rPr lang="en-US" sz="2000" dirty="0"/>
              <a:t>Historically incorporated in Rhode Island, with further recognition based on review of applicable policies:</a:t>
            </a:r>
          </a:p>
          <a:p>
            <a:pPr marL="1376363" lvl="3" indent="-347663"/>
            <a:r>
              <a:rPr lang="en-US" sz="1950" dirty="0"/>
              <a:t>Risk impacts</a:t>
            </a:r>
          </a:p>
          <a:p>
            <a:pPr marL="1376363" lvl="3" indent="-347663"/>
            <a:r>
              <a:rPr lang="en-US" sz="1950" dirty="0"/>
              <a:t>Environmental Impacts</a:t>
            </a:r>
          </a:p>
          <a:p>
            <a:pPr marL="1376363" lvl="3" indent="-347663"/>
            <a:r>
              <a:rPr lang="en-US" sz="1950" dirty="0"/>
              <a:t>Jobs and Economic Development Impacts</a:t>
            </a:r>
          </a:p>
          <a:p>
            <a:pPr marL="1376363" lvl="3" indent="-347663"/>
            <a:r>
              <a:rPr lang="en-US" sz="1950" dirty="0"/>
              <a:t>Societal low-income Impacts</a:t>
            </a:r>
          </a:p>
          <a:p>
            <a:pPr marL="1376363" lvl="3" indent="-347663"/>
            <a:r>
              <a:rPr lang="en-US" sz="1950" dirty="0"/>
              <a:t>Public Health Impacts</a:t>
            </a:r>
          </a:p>
          <a:p>
            <a:pPr marL="1376363" lvl="3" indent="-347663"/>
            <a:r>
              <a:rPr lang="en-US" sz="1950" dirty="0"/>
              <a:t>Energy Security Impacts</a:t>
            </a:r>
          </a:p>
          <a:p>
            <a:pPr marL="858838" lvl="1" indent="-342900">
              <a:lnSpc>
                <a:spcPct val="100000"/>
              </a:lnSpc>
              <a:spcBef>
                <a:spcPts val="0"/>
              </a:spcBef>
            </a:pPr>
            <a:r>
              <a:rPr lang="en-US" sz="2000" dirty="0"/>
              <a:t>Division directed to propose methodologies for quantifying and monetizing costs and benefits to be added in new test</a:t>
            </a:r>
          </a:p>
          <a:p>
            <a:pPr marL="858838" lvl="1" indent="-342900">
              <a:lnSpc>
                <a:spcPct val="100000"/>
              </a:lnSpc>
              <a:spcBef>
                <a:spcPts val="0"/>
              </a:spcBef>
            </a:pPr>
            <a:endParaRPr lang="en-US" sz="2000" dirty="0"/>
          </a:p>
          <a:p>
            <a:pPr marL="515938" lvl="1" indent="0">
              <a:lnSpc>
                <a:spcPct val="100000"/>
              </a:lnSpc>
              <a:spcBef>
                <a:spcPts val="0"/>
              </a:spcBef>
              <a:buNone/>
            </a:pPr>
            <a:r>
              <a:rPr lang="en-US" sz="2000" b="1" dirty="0"/>
              <a:t>Principle #4: Ensure Symmetry</a:t>
            </a:r>
          </a:p>
          <a:p>
            <a:pPr marL="858838" lvl="1" indent="-342900">
              <a:lnSpc>
                <a:spcPct val="100000"/>
              </a:lnSpc>
              <a:spcBef>
                <a:spcPts val="0"/>
              </a:spcBef>
            </a:pPr>
            <a:r>
              <a:rPr lang="en-US" sz="2000" dirty="0"/>
              <a:t>Rhode Island historically accounted for both participant costs and benefits symmetrically, already in keeping with this principle</a:t>
            </a:r>
          </a:p>
          <a:p>
            <a:pPr marL="858838" lvl="1" indent="-342900">
              <a:lnSpc>
                <a:spcPct val="100000"/>
              </a:lnSpc>
              <a:spcBef>
                <a:spcPts val="0"/>
              </a:spcBef>
            </a:pPr>
            <a:endParaRPr lang="en-US" sz="2000" dirty="0"/>
          </a:p>
          <a:p>
            <a:pPr marL="858838" lvl="1" indent="-342900">
              <a:lnSpc>
                <a:spcPct val="100000"/>
              </a:lnSpc>
              <a:spcBef>
                <a:spcPts val="0"/>
              </a:spcBef>
            </a:pPr>
            <a:endParaRPr lang="en-US" sz="2000" dirty="0"/>
          </a:p>
          <a:p>
            <a:pPr marL="515938" lvl="1" indent="0">
              <a:lnSpc>
                <a:spcPct val="100000"/>
              </a:lnSpc>
              <a:spcBef>
                <a:spcPts val="0"/>
              </a:spcBef>
              <a:buNone/>
            </a:pP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3F583FE5-9175-4D61-A63F-63A952AAFF71}"/>
              </a:ext>
            </a:extLst>
          </p:cNvPr>
          <p:cNvSpPr>
            <a:spLocks noGrp="1"/>
          </p:cNvSpPr>
          <p:nvPr>
            <p:ph type="sldNum" sz="quarter" idx="12"/>
          </p:nvPr>
        </p:nvSpPr>
        <p:spPr/>
        <p:txBody>
          <a:bodyPr/>
          <a:lstStyle/>
          <a:p>
            <a:fld id="{49428E3E-090C-411A-A663-16FA5027569F}" type="slidenum">
              <a:rPr lang="en-US" smtClean="0"/>
              <a:pPr/>
              <a:t>47</a:t>
            </a:fld>
            <a:endParaRPr lang="en-US" dirty="0"/>
          </a:p>
        </p:txBody>
      </p:sp>
    </p:spTree>
    <p:extLst>
      <p:ext uri="{BB962C8B-B14F-4D97-AF65-F5344CB8AC3E}">
        <p14:creationId xmlns:p14="http://schemas.microsoft.com/office/powerpoint/2010/main" val="1718435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4F6A-AF6F-4C4C-A6B4-2C77D5F2EE34}"/>
              </a:ext>
            </a:extLst>
          </p:cNvPr>
          <p:cNvSpPr>
            <a:spLocks noGrp="1"/>
          </p:cNvSpPr>
          <p:nvPr>
            <p:ph type="title"/>
          </p:nvPr>
        </p:nvSpPr>
        <p:spPr>
          <a:xfrm>
            <a:off x="571814" y="464124"/>
            <a:ext cx="8322845" cy="937654"/>
          </a:xfrm>
        </p:spPr>
        <p:txBody>
          <a:bodyPr>
            <a:normAutofit/>
          </a:bodyPr>
          <a:lstStyle/>
          <a:p>
            <a:r>
              <a:rPr lang="en-US" sz="3200" dirty="0"/>
              <a:t>Rhode Island: End Result</a:t>
            </a:r>
          </a:p>
        </p:txBody>
      </p:sp>
      <p:sp>
        <p:nvSpPr>
          <p:cNvPr id="3" name="Content Placeholder 2">
            <a:extLst>
              <a:ext uri="{FF2B5EF4-FFF2-40B4-BE49-F238E27FC236}">
                <a16:creationId xmlns:a16="http://schemas.microsoft.com/office/drawing/2014/main" id="{09CFB827-CC7B-46A9-9E44-E43A32C13B47}"/>
              </a:ext>
            </a:extLst>
          </p:cNvPr>
          <p:cNvSpPr>
            <a:spLocks noGrp="1"/>
          </p:cNvSpPr>
          <p:nvPr>
            <p:ph idx="1"/>
          </p:nvPr>
        </p:nvSpPr>
        <p:spPr>
          <a:xfrm>
            <a:off x="-428520" y="1140749"/>
            <a:ext cx="9380015" cy="4855785"/>
          </a:xfrm>
        </p:spPr>
        <p:txBody>
          <a:bodyPr>
            <a:normAutofit/>
          </a:bodyPr>
          <a:lstStyle/>
          <a:p>
            <a:pPr marL="515938" lvl="1" indent="0">
              <a:lnSpc>
                <a:spcPct val="100000"/>
              </a:lnSpc>
              <a:spcBef>
                <a:spcPts val="0"/>
              </a:spcBef>
              <a:buNone/>
            </a:pP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3F583FE5-9175-4D61-A63F-63A952AAFF71}"/>
              </a:ext>
            </a:extLst>
          </p:cNvPr>
          <p:cNvSpPr>
            <a:spLocks noGrp="1"/>
          </p:cNvSpPr>
          <p:nvPr>
            <p:ph type="sldNum" sz="quarter" idx="12"/>
          </p:nvPr>
        </p:nvSpPr>
        <p:spPr/>
        <p:txBody>
          <a:bodyPr/>
          <a:lstStyle/>
          <a:p>
            <a:fld id="{49428E3E-090C-411A-A663-16FA5027569F}" type="slidenum">
              <a:rPr lang="en-US" smtClean="0"/>
              <a:pPr/>
              <a:t>48</a:t>
            </a:fld>
            <a:endParaRPr lang="en-US" dirty="0"/>
          </a:p>
        </p:txBody>
      </p:sp>
      <p:pic>
        <p:nvPicPr>
          <p:cNvPr id="5" name="Picture 4">
            <a:extLst>
              <a:ext uri="{FF2B5EF4-FFF2-40B4-BE49-F238E27FC236}">
                <a16:creationId xmlns:a16="http://schemas.microsoft.com/office/drawing/2014/main" id="{867A7474-E751-4A19-8CB6-04939BBFCA58}"/>
              </a:ext>
            </a:extLst>
          </p:cNvPr>
          <p:cNvPicPr>
            <a:picLocks noChangeAspect="1"/>
          </p:cNvPicPr>
          <p:nvPr/>
        </p:nvPicPr>
        <p:blipFill rotWithShape="1">
          <a:blip r:embed="rId2"/>
          <a:srcRect l="43768" t="28111" r="8116" b="44006"/>
          <a:stretch/>
        </p:blipFill>
        <p:spPr>
          <a:xfrm>
            <a:off x="571814" y="3231902"/>
            <a:ext cx="8000371" cy="2606511"/>
          </a:xfrm>
          <a:prstGeom prst="rect">
            <a:avLst/>
          </a:prstGeom>
        </p:spPr>
      </p:pic>
      <p:sp>
        <p:nvSpPr>
          <p:cNvPr id="6" name="Rectangle 5">
            <a:extLst>
              <a:ext uri="{FF2B5EF4-FFF2-40B4-BE49-F238E27FC236}">
                <a16:creationId xmlns:a16="http://schemas.microsoft.com/office/drawing/2014/main" id="{7B6CA9F3-6B1D-4BA7-997A-2C04C774F4DF}"/>
              </a:ext>
            </a:extLst>
          </p:cNvPr>
          <p:cNvSpPr/>
          <p:nvPr/>
        </p:nvSpPr>
        <p:spPr>
          <a:xfrm>
            <a:off x="446858" y="1366036"/>
            <a:ext cx="8068492" cy="1785104"/>
          </a:xfrm>
          <a:prstGeom prst="rect">
            <a:avLst/>
          </a:prstGeom>
        </p:spPr>
        <p:txBody>
          <a:bodyPr wrap="square">
            <a:spAutoFit/>
          </a:bodyPr>
          <a:lstStyle/>
          <a:p>
            <a:pPr marL="342900" indent="-342900">
              <a:buFont typeface="Arial" panose="020B0604020202020204" pitchFamily="34" charset="0"/>
              <a:buChar char="•"/>
            </a:pPr>
            <a:r>
              <a:rPr lang="en-US" sz="2200" dirty="0"/>
              <a:t>Developed new “Rhode Island” Test to better align with state policies</a:t>
            </a:r>
          </a:p>
          <a:p>
            <a:pPr marL="342900" lvl="1" indent="-342900">
              <a:buFont typeface="Arial" panose="020B0604020202020204" pitchFamily="34" charset="0"/>
              <a:buChar char="•"/>
            </a:pPr>
            <a:r>
              <a:rPr lang="en-US" sz="2200" dirty="0"/>
              <a:t>Recognizes some benefits and costs related to DER, not EE</a:t>
            </a:r>
          </a:p>
          <a:p>
            <a:pPr marL="342900" lvl="1" indent="-342900">
              <a:buFont typeface="Arial" panose="020B0604020202020204" pitchFamily="34" charset="0"/>
              <a:buChar char="•"/>
            </a:pPr>
            <a:r>
              <a:rPr lang="en-US" sz="2200" dirty="0"/>
              <a:t>RI Case Study – documents extent of alignment with NSPM principles:</a:t>
            </a:r>
          </a:p>
        </p:txBody>
      </p:sp>
    </p:spTree>
    <p:extLst>
      <p:ext uri="{BB962C8B-B14F-4D97-AF65-F5344CB8AC3E}">
        <p14:creationId xmlns:p14="http://schemas.microsoft.com/office/powerpoint/2010/main" val="2497953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A563-3FA2-4E0B-A135-3B357E5F6A06}"/>
              </a:ext>
            </a:extLst>
          </p:cNvPr>
          <p:cNvSpPr>
            <a:spLocks noGrp="1"/>
          </p:cNvSpPr>
          <p:nvPr>
            <p:ph type="title"/>
          </p:nvPr>
        </p:nvSpPr>
        <p:spPr>
          <a:xfrm>
            <a:off x="297724" y="456944"/>
            <a:ext cx="7886700" cy="937654"/>
          </a:xfrm>
        </p:spPr>
        <p:txBody>
          <a:bodyPr>
            <a:normAutofit/>
          </a:bodyPr>
          <a:lstStyle/>
          <a:p>
            <a:r>
              <a:rPr lang="en-US" sz="2800" dirty="0"/>
              <a:t>Rhode Island 2018-19 Developments</a:t>
            </a:r>
          </a:p>
        </p:txBody>
      </p:sp>
      <p:sp>
        <p:nvSpPr>
          <p:cNvPr id="3" name="Content Placeholder 2">
            <a:extLst>
              <a:ext uri="{FF2B5EF4-FFF2-40B4-BE49-F238E27FC236}">
                <a16:creationId xmlns:a16="http://schemas.microsoft.com/office/drawing/2014/main" id="{7AF1EAF5-FD40-43E7-B04D-245E3A8ABE0D}"/>
              </a:ext>
            </a:extLst>
          </p:cNvPr>
          <p:cNvSpPr>
            <a:spLocks noGrp="1"/>
          </p:cNvSpPr>
          <p:nvPr>
            <p:ph idx="1"/>
          </p:nvPr>
        </p:nvSpPr>
        <p:spPr>
          <a:xfrm>
            <a:off x="367393" y="1394598"/>
            <a:ext cx="7886700" cy="4351338"/>
          </a:xfrm>
        </p:spPr>
        <p:txBody>
          <a:bodyPr>
            <a:normAutofit lnSpcReduction="10000"/>
          </a:bodyPr>
          <a:lstStyle/>
          <a:p>
            <a:r>
              <a:rPr lang="en-US" sz="2200" dirty="0"/>
              <a:t>Division of Public Utilities and Carriers (DPUC) has drafted a supplemental report to support use of the RI Test: </a:t>
            </a:r>
            <a:r>
              <a:rPr lang="en-US" sz="2200" i="1" dirty="0">
                <a:hlinkClick r:id="rId2"/>
              </a:rPr>
              <a:t>The Rhode Island Cost-Effectiveness Framework: Methodologies for Developing Inputs for Distributed Energy Resources</a:t>
            </a:r>
            <a:r>
              <a:rPr lang="en-US" sz="2200" i="1" dirty="0"/>
              <a:t>, </a:t>
            </a:r>
            <a:r>
              <a:rPr lang="en-US" sz="2200" dirty="0"/>
              <a:t>which:</a:t>
            </a:r>
          </a:p>
          <a:p>
            <a:pPr marL="627063" lvl="1" indent="-284163"/>
            <a:r>
              <a:rPr lang="en-US" dirty="0"/>
              <a:t>Presents approved Rhode Island Framework and RI Test</a:t>
            </a:r>
          </a:p>
          <a:p>
            <a:pPr marL="627063" lvl="1" indent="-284163"/>
            <a:r>
              <a:rPr lang="en-US" dirty="0"/>
              <a:t>Clarifies which impacts represent costs vs benefits</a:t>
            </a:r>
          </a:p>
          <a:p>
            <a:pPr marL="627063" lvl="1" indent="-284163"/>
            <a:r>
              <a:rPr lang="en-US" dirty="0"/>
              <a:t>Consolidates overlapping impacts</a:t>
            </a:r>
          </a:p>
          <a:p>
            <a:pPr marL="627063" lvl="1" indent="-284163"/>
            <a:r>
              <a:rPr lang="en-US" dirty="0"/>
              <a:t>Recommends sources and methodologies for developing EE inputs</a:t>
            </a:r>
          </a:p>
          <a:p>
            <a:pPr marL="627063" lvl="1" indent="-284163"/>
            <a:r>
              <a:rPr lang="en-US" dirty="0"/>
              <a:t>Recommends proxy values for hard-to-quantify inputs</a:t>
            </a:r>
          </a:p>
          <a:p>
            <a:pPr marL="627063" lvl="1" indent="-284163"/>
            <a:r>
              <a:rPr lang="en-US" dirty="0"/>
              <a:t>Identifies inputs that require additional analysis before they can be used in the framework</a:t>
            </a:r>
          </a:p>
          <a:p>
            <a:endParaRPr lang="en-US" dirty="0"/>
          </a:p>
          <a:p>
            <a:r>
              <a:rPr lang="en-US" sz="2200" dirty="0"/>
              <a:t>National Grid RI will be applying RI Test to its AMI proposal in 2019 </a:t>
            </a:r>
          </a:p>
          <a:p>
            <a:pPr lvl="1"/>
            <a:endParaRPr lang="en-US" dirty="0"/>
          </a:p>
        </p:txBody>
      </p:sp>
      <p:sp>
        <p:nvSpPr>
          <p:cNvPr id="4" name="Slide Number Placeholder 3">
            <a:extLst>
              <a:ext uri="{FF2B5EF4-FFF2-40B4-BE49-F238E27FC236}">
                <a16:creationId xmlns:a16="http://schemas.microsoft.com/office/drawing/2014/main" id="{C2C01C0C-58A9-42F5-9506-439ABCFEE69E}"/>
              </a:ext>
            </a:extLst>
          </p:cNvPr>
          <p:cNvSpPr>
            <a:spLocks noGrp="1"/>
          </p:cNvSpPr>
          <p:nvPr>
            <p:ph type="sldNum" sz="quarter" idx="12"/>
          </p:nvPr>
        </p:nvSpPr>
        <p:spPr/>
        <p:txBody>
          <a:bodyPr/>
          <a:lstStyle/>
          <a:p>
            <a:fld id="{49428E3E-090C-411A-A663-16FA5027569F}" type="slidenum">
              <a:rPr lang="en-US" smtClean="0"/>
              <a:pPr/>
              <a:t>49</a:t>
            </a:fld>
            <a:endParaRPr lang="en-US" dirty="0"/>
          </a:p>
        </p:txBody>
      </p:sp>
    </p:spTree>
    <p:extLst>
      <p:ext uri="{BB962C8B-B14F-4D97-AF65-F5344CB8AC3E}">
        <p14:creationId xmlns:p14="http://schemas.microsoft.com/office/powerpoint/2010/main" val="274727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581" y="347422"/>
            <a:ext cx="7886700" cy="937654"/>
          </a:xfrm>
        </p:spPr>
        <p:txBody>
          <a:bodyPr>
            <a:normAutofit/>
          </a:bodyPr>
          <a:lstStyle/>
          <a:p>
            <a:r>
              <a:rPr lang="en-US" sz="2800" dirty="0"/>
              <a:t>NSPM Universal Principles</a:t>
            </a:r>
          </a:p>
        </p:txBody>
      </p:sp>
      <p:sp>
        <p:nvSpPr>
          <p:cNvPr id="4" name="Content Placeholder 3"/>
          <p:cNvSpPr>
            <a:spLocks noGrp="1"/>
          </p:cNvSpPr>
          <p:nvPr>
            <p:ph idx="1"/>
          </p:nvPr>
        </p:nvSpPr>
        <p:spPr>
          <a:xfrm>
            <a:off x="628650" y="1380854"/>
            <a:ext cx="7886700" cy="5016243"/>
          </a:xfrm>
        </p:spPr>
        <p:txBody>
          <a:bodyPr>
            <a:noAutofit/>
          </a:bodyPr>
          <a:lstStyle/>
          <a:p>
            <a:pPr>
              <a:lnSpc>
                <a:spcPct val="100000"/>
              </a:lnSpc>
              <a:spcAft>
                <a:spcPts val="1200"/>
              </a:spcAft>
              <a:buFont typeface="+mj-lt"/>
              <a:buAutoNum type="arabicPeriod"/>
            </a:pPr>
            <a:r>
              <a:rPr lang="en-US" sz="2400" dirty="0"/>
              <a:t>Recognize that </a:t>
            </a:r>
            <a:r>
              <a:rPr lang="en-US" sz="2400" b="1" dirty="0"/>
              <a:t>energy efficiency is a resource.</a:t>
            </a:r>
          </a:p>
          <a:p>
            <a:pPr>
              <a:lnSpc>
                <a:spcPct val="100000"/>
              </a:lnSpc>
              <a:spcAft>
                <a:spcPts val="1200"/>
              </a:spcAft>
              <a:buFont typeface="+mj-lt"/>
              <a:buAutoNum type="arabicPeriod"/>
            </a:pPr>
            <a:r>
              <a:rPr lang="en-US" sz="2400" dirty="0"/>
              <a:t>Account for </a:t>
            </a:r>
            <a:r>
              <a:rPr lang="en-US" sz="2400" b="1" dirty="0"/>
              <a:t>applicable policy goals</a:t>
            </a:r>
            <a:r>
              <a:rPr lang="en-US" sz="2400" dirty="0"/>
              <a:t>.</a:t>
            </a:r>
          </a:p>
          <a:p>
            <a:pPr>
              <a:lnSpc>
                <a:spcPct val="100000"/>
              </a:lnSpc>
              <a:spcAft>
                <a:spcPts val="1200"/>
              </a:spcAft>
              <a:buFont typeface="+mj-lt"/>
              <a:buAutoNum type="arabicPeriod"/>
            </a:pPr>
            <a:r>
              <a:rPr lang="en-US" sz="2400" dirty="0"/>
              <a:t>Account for all </a:t>
            </a:r>
            <a:r>
              <a:rPr lang="en-US" sz="2400" b="1" dirty="0"/>
              <a:t>relevant costs &amp; benefits </a:t>
            </a:r>
            <a:r>
              <a:rPr lang="en-US" sz="2400" dirty="0"/>
              <a:t>(based on applicable policies), even if hard to quantify impacts.</a:t>
            </a:r>
          </a:p>
          <a:p>
            <a:pPr>
              <a:lnSpc>
                <a:spcPct val="100000"/>
              </a:lnSpc>
              <a:spcAft>
                <a:spcPts val="1200"/>
              </a:spcAft>
              <a:buFont typeface="+mj-lt"/>
              <a:buAutoNum type="arabicPeriod"/>
            </a:pPr>
            <a:r>
              <a:rPr lang="en-US" sz="2400" b="1" dirty="0"/>
              <a:t>Ensure symmetry </a:t>
            </a:r>
            <a:r>
              <a:rPr lang="en-US" sz="2400" dirty="0"/>
              <a:t>across all relevant costs and benefits.</a:t>
            </a:r>
          </a:p>
          <a:p>
            <a:pPr>
              <a:lnSpc>
                <a:spcPct val="100000"/>
              </a:lnSpc>
              <a:spcAft>
                <a:spcPts val="1200"/>
              </a:spcAft>
              <a:buFont typeface="+mj-lt"/>
              <a:buAutoNum type="arabicPeriod"/>
            </a:pPr>
            <a:r>
              <a:rPr lang="en-US" sz="2400" dirty="0"/>
              <a:t>Conduct a </a:t>
            </a:r>
            <a:r>
              <a:rPr lang="en-US" sz="2400" b="1" dirty="0"/>
              <a:t>forward-looking, long-term analysis </a:t>
            </a:r>
            <a:r>
              <a:rPr lang="en-US" sz="2400" dirty="0"/>
              <a:t>that captures incremental impacts of energy efficiency.</a:t>
            </a:r>
          </a:p>
          <a:p>
            <a:pPr>
              <a:lnSpc>
                <a:spcPct val="100000"/>
              </a:lnSpc>
              <a:spcAft>
                <a:spcPts val="1200"/>
              </a:spcAft>
              <a:buFont typeface="+mj-lt"/>
              <a:buAutoNum type="arabicPeriod"/>
            </a:pPr>
            <a:r>
              <a:rPr lang="en-US" sz="2400" b="1" dirty="0"/>
              <a:t>Ensure transparency </a:t>
            </a:r>
            <a:r>
              <a:rPr lang="en-US" sz="2400" dirty="0"/>
              <a:t>in presenting the analysis and the results.</a:t>
            </a:r>
          </a:p>
        </p:txBody>
      </p:sp>
      <p:sp>
        <p:nvSpPr>
          <p:cNvPr id="5" name="Slide Number Placeholder 4">
            <a:extLst>
              <a:ext uri="{FF2B5EF4-FFF2-40B4-BE49-F238E27FC236}">
                <a16:creationId xmlns:a16="http://schemas.microsoft.com/office/drawing/2014/main" id="{A465B6D7-7E40-463F-AE7E-6D1235C5F6BC}"/>
              </a:ext>
            </a:extLst>
          </p:cNvPr>
          <p:cNvSpPr>
            <a:spLocks noGrp="1"/>
          </p:cNvSpPr>
          <p:nvPr>
            <p:ph type="sldNum" sz="quarter" idx="12"/>
          </p:nvPr>
        </p:nvSpPr>
        <p:spPr/>
        <p:txBody>
          <a:bodyPr/>
          <a:lstStyle/>
          <a:p>
            <a:fld id="{49428E3E-090C-411A-A663-16FA5027569F}" type="slidenum">
              <a:rPr lang="en-US" smtClean="0"/>
              <a:pPr/>
              <a:t>5</a:t>
            </a:fld>
            <a:endParaRPr lang="en-US" dirty="0"/>
          </a:p>
        </p:txBody>
      </p:sp>
    </p:spTree>
    <p:extLst>
      <p:ext uri="{BB962C8B-B14F-4D97-AF65-F5344CB8AC3E}">
        <p14:creationId xmlns:p14="http://schemas.microsoft.com/office/powerpoint/2010/main" val="146963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C765-B09A-411B-B74F-E75E8C3A12DA}"/>
              </a:ext>
            </a:extLst>
          </p:cNvPr>
          <p:cNvSpPr>
            <a:spLocks noGrp="1"/>
          </p:cNvSpPr>
          <p:nvPr>
            <p:ph type="title"/>
          </p:nvPr>
        </p:nvSpPr>
        <p:spPr>
          <a:xfrm>
            <a:off x="628650" y="2960173"/>
            <a:ext cx="7886700" cy="1558818"/>
          </a:xfrm>
        </p:spPr>
        <p:txBody>
          <a:bodyPr>
            <a:normAutofit/>
          </a:bodyPr>
          <a:lstStyle/>
          <a:p>
            <a:pPr algn="ctr"/>
            <a:r>
              <a:rPr lang="en-US" sz="3200" dirty="0"/>
              <a:t>Connecticut and the NSPM </a:t>
            </a:r>
            <a:br>
              <a:rPr lang="en-US" sz="3200" dirty="0"/>
            </a:br>
            <a:r>
              <a:rPr lang="en-US" sz="3200" dirty="0"/>
              <a:t>(a case study in progress)</a:t>
            </a:r>
          </a:p>
        </p:txBody>
      </p:sp>
      <p:sp>
        <p:nvSpPr>
          <p:cNvPr id="4" name="Slide Number Placeholder 3">
            <a:extLst>
              <a:ext uri="{FF2B5EF4-FFF2-40B4-BE49-F238E27FC236}">
                <a16:creationId xmlns:a16="http://schemas.microsoft.com/office/drawing/2014/main" id="{2AFA98C0-289F-448E-9CEE-1773856BC6AA}"/>
              </a:ext>
            </a:extLst>
          </p:cNvPr>
          <p:cNvSpPr>
            <a:spLocks noGrp="1"/>
          </p:cNvSpPr>
          <p:nvPr>
            <p:ph type="sldNum" sz="quarter" idx="12"/>
          </p:nvPr>
        </p:nvSpPr>
        <p:spPr/>
        <p:txBody>
          <a:bodyPr/>
          <a:lstStyle/>
          <a:p>
            <a:fld id="{49428E3E-090C-411A-A663-16FA5027569F}" type="slidenum">
              <a:rPr lang="en-US" smtClean="0"/>
              <a:pPr/>
              <a:t>50</a:t>
            </a:fld>
            <a:endParaRPr lang="en-US" dirty="0"/>
          </a:p>
        </p:txBody>
      </p:sp>
    </p:spTree>
    <p:extLst>
      <p:ext uri="{BB962C8B-B14F-4D97-AF65-F5344CB8AC3E}">
        <p14:creationId xmlns:p14="http://schemas.microsoft.com/office/powerpoint/2010/main" val="2104870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D741B-24D5-4823-BFCF-03973E6021ED}"/>
              </a:ext>
            </a:extLst>
          </p:cNvPr>
          <p:cNvSpPr txBox="1"/>
          <p:nvPr/>
        </p:nvSpPr>
        <p:spPr>
          <a:xfrm>
            <a:off x="3963424" y="6488668"/>
            <a:ext cx="4590025" cy="369332"/>
          </a:xfrm>
          <a:prstGeom prst="rect">
            <a:avLst/>
          </a:prstGeom>
          <a:solidFill>
            <a:schemeClr val="bg1"/>
          </a:solidFill>
          <a:ln>
            <a:solidFill>
              <a:schemeClr val="tx1"/>
            </a:solidFill>
          </a:ln>
        </p:spPr>
        <p:txBody>
          <a:bodyPr wrap="square" rtlCol="0">
            <a:spAutoFit/>
          </a:bodyPr>
          <a:lstStyle/>
          <a:p>
            <a:r>
              <a:rPr lang="en-US" dirty="0">
                <a:solidFill>
                  <a:srgbClr val="FF0000"/>
                </a:solidFill>
              </a:rPr>
              <a:t>DEEP Slide, Summary to EEB, 12/12/18</a:t>
            </a:r>
          </a:p>
        </p:txBody>
      </p:sp>
      <p:pic>
        <p:nvPicPr>
          <p:cNvPr id="4" name="Picture 3">
            <a:extLst>
              <a:ext uri="{FF2B5EF4-FFF2-40B4-BE49-F238E27FC236}">
                <a16:creationId xmlns:a16="http://schemas.microsoft.com/office/drawing/2014/main" id="{0D7FD93E-41D3-444D-A745-2A44FBBC73CF}"/>
              </a:ext>
            </a:extLst>
          </p:cNvPr>
          <p:cNvPicPr>
            <a:picLocks noChangeAspect="1"/>
          </p:cNvPicPr>
          <p:nvPr/>
        </p:nvPicPr>
        <p:blipFill>
          <a:blip r:embed="rId2"/>
          <a:stretch>
            <a:fillRect/>
          </a:stretch>
        </p:blipFill>
        <p:spPr>
          <a:xfrm>
            <a:off x="396551" y="152400"/>
            <a:ext cx="8313464" cy="6372109"/>
          </a:xfrm>
          <a:prstGeom prst="rect">
            <a:avLst/>
          </a:prstGeom>
        </p:spPr>
      </p:pic>
      <p:sp>
        <p:nvSpPr>
          <p:cNvPr id="2" name="TextBox 1">
            <a:extLst>
              <a:ext uri="{FF2B5EF4-FFF2-40B4-BE49-F238E27FC236}">
                <a16:creationId xmlns:a16="http://schemas.microsoft.com/office/drawing/2014/main" id="{BCD49FAD-7C55-470B-A902-5B05C01A4207}"/>
              </a:ext>
            </a:extLst>
          </p:cNvPr>
          <p:cNvSpPr txBox="1"/>
          <p:nvPr/>
        </p:nvSpPr>
        <p:spPr>
          <a:xfrm>
            <a:off x="6477000" y="1295400"/>
            <a:ext cx="2076450" cy="1200329"/>
          </a:xfrm>
          <a:prstGeom prst="rect">
            <a:avLst/>
          </a:prstGeom>
          <a:solidFill>
            <a:schemeClr val="bg1">
              <a:lumMod val="75000"/>
            </a:schemeClr>
          </a:solidFill>
        </p:spPr>
        <p:txBody>
          <a:bodyPr wrap="square" rtlCol="0">
            <a:spAutoFit/>
          </a:bodyPr>
          <a:lstStyle/>
          <a:p>
            <a:pPr algn="ctr"/>
            <a:r>
              <a:rPr lang="en-US" b="1" dirty="0">
                <a:solidFill>
                  <a:schemeClr val="tx2"/>
                </a:solidFill>
              </a:rPr>
              <a:t>Examples of benefits that could be considered for Resource Value Test</a:t>
            </a:r>
          </a:p>
        </p:txBody>
      </p:sp>
    </p:spTree>
    <p:extLst>
      <p:ext uri="{BB962C8B-B14F-4D97-AF65-F5344CB8AC3E}">
        <p14:creationId xmlns:p14="http://schemas.microsoft.com/office/powerpoint/2010/main" val="2969789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C765-B09A-411B-B74F-E75E8C3A12DA}"/>
              </a:ext>
            </a:extLst>
          </p:cNvPr>
          <p:cNvSpPr>
            <a:spLocks noGrp="1"/>
          </p:cNvSpPr>
          <p:nvPr>
            <p:ph type="title"/>
          </p:nvPr>
        </p:nvSpPr>
        <p:spPr>
          <a:xfrm>
            <a:off x="628650" y="2960173"/>
            <a:ext cx="7886700" cy="1558818"/>
          </a:xfrm>
        </p:spPr>
        <p:txBody>
          <a:bodyPr>
            <a:normAutofit/>
          </a:bodyPr>
          <a:lstStyle/>
          <a:p>
            <a:pPr algn="ctr"/>
            <a:r>
              <a:rPr lang="en-US" sz="3200" dirty="0"/>
              <a:t>3. New Cost-Effectiveness Screening Resources (to help support NSPM Application)</a:t>
            </a:r>
          </a:p>
        </p:txBody>
      </p:sp>
      <p:sp>
        <p:nvSpPr>
          <p:cNvPr id="4" name="Slide Number Placeholder 3">
            <a:extLst>
              <a:ext uri="{FF2B5EF4-FFF2-40B4-BE49-F238E27FC236}">
                <a16:creationId xmlns:a16="http://schemas.microsoft.com/office/drawing/2014/main" id="{2AFA98C0-289F-448E-9CEE-1773856BC6AA}"/>
              </a:ext>
            </a:extLst>
          </p:cNvPr>
          <p:cNvSpPr>
            <a:spLocks noGrp="1"/>
          </p:cNvSpPr>
          <p:nvPr>
            <p:ph type="sldNum" sz="quarter" idx="12"/>
          </p:nvPr>
        </p:nvSpPr>
        <p:spPr/>
        <p:txBody>
          <a:bodyPr/>
          <a:lstStyle/>
          <a:p>
            <a:fld id="{49428E3E-090C-411A-A663-16FA5027569F}" type="slidenum">
              <a:rPr lang="en-US" smtClean="0"/>
              <a:pPr/>
              <a:t>52</a:t>
            </a:fld>
            <a:endParaRPr lang="en-US" dirty="0"/>
          </a:p>
        </p:txBody>
      </p:sp>
    </p:spTree>
    <p:extLst>
      <p:ext uri="{BB962C8B-B14F-4D97-AF65-F5344CB8AC3E}">
        <p14:creationId xmlns:p14="http://schemas.microsoft.com/office/powerpoint/2010/main" val="3764884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2591" y="475013"/>
            <a:ext cx="7886700" cy="793504"/>
          </a:xfrm>
        </p:spPr>
        <p:txBody>
          <a:bodyPr>
            <a:normAutofit/>
          </a:bodyPr>
          <a:lstStyle/>
          <a:p>
            <a:r>
              <a:rPr lang="en-US" sz="3200" dirty="0"/>
              <a:t>NSPM Outreach &amp; Support Strategy</a:t>
            </a:r>
          </a:p>
        </p:txBody>
      </p:sp>
      <p:sp>
        <p:nvSpPr>
          <p:cNvPr id="2" name="Slide Number Placeholder 1"/>
          <p:cNvSpPr>
            <a:spLocks noGrp="1"/>
          </p:cNvSpPr>
          <p:nvPr>
            <p:ph type="sldNum" sz="quarter" idx="12"/>
          </p:nvPr>
        </p:nvSpPr>
        <p:spPr/>
        <p:txBody>
          <a:bodyPr/>
          <a:lstStyle/>
          <a:p>
            <a:fld id="{1B79225A-044F-47AC-A466-ADAA88F41AF1}" type="slidenum">
              <a:rPr lang="en-US" smtClean="0"/>
              <a:pPr/>
              <a:t>53</a:t>
            </a:fld>
            <a:endParaRPr lang="en-US" dirty="0"/>
          </a:p>
        </p:txBody>
      </p:sp>
      <p:graphicFrame>
        <p:nvGraphicFramePr>
          <p:cNvPr id="7" name="Diagram 6">
            <a:extLst>
              <a:ext uri="{FF2B5EF4-FFF2-40B4-BE49-F238E27FC236}">
                <a16:creationId xmlns:a16="http://schemas.microsoft.com/office/drawing/2014/main" id="{3D4D30A7-8228-4E22-A9E0-F323D6BD8785}"/>
              </a:ext>
            </a:extLst>
          </p:cNvPr>
          <p:cNvGraphicFramePr/>
          <p:nvPr>
            <p:extLst>
              <p:ext uri="{D42A27DB-BD31-4B8C-83A1-F6EECF244321}">
                <p14:modId xmlns:p14="http://schemas.microsoft.com/office/powerpoint/2010/main" val="3891056915"/>
              </p:ext>
            </p:extLst>
          </p:nvPr>
        </p:nvGraphicFramePr>
        <p:xfrm>
          <a:off x="789288" y="1530846"/>
          <a:ext cx="7400003" cy="469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75363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9F33-395C-4E6E-A071-749DC11DF326}"/>
              </a:ext>
            </a:extLst>
          </p:cNvPr>
          <p:cNvSpPr>
            <a:spLocks noGrp="1"/>
          </p:cNvSpPr>
          <p:nvPr>
            <p:ph type="title"/>
          </p:nvPr>
        </p:nvSpPr>
        <p:spPr>
          <a:xfrm>
            <a:off x="197224" y="591671"/>
            <a:ext cx="8318126" cy="1099018"/>
          </a:xfrm>
        </p:spPr>
        <p:txBody>
          <a:bodyPr>
            <a:noAutofit/>
          </a:bodyPr>
          <a:lstStyle/>
          <a:p>
            <a:r>
              <a:rPr lang="en-US" sz="3200" dirty="0"/>
              <a:t>Resources to support NSPM Application</a:t>
            </a:r>
          </a:p>
        </p:txBody>
      </p:sp>
      <p:sp>
        <p:nvSpPr>
          <p:cNvPr id="4" name="Slide Number Placeholder 3">
            <a:extLst>
              <a:ext uri="{FF2B5EF4-FFF2-40B4-BE49-F238E27FC236}">
                <a16:creationId xmlns:a16="http://schemas.microsoft.com/office/drawing/2014/main" id="{9A8B88DA-6E23-45DE-8A83-4921A70423D3}"/>
              </a:ext>
            </a:extLst>
          </p:cNvPr>
          <p:cNvSpPr>
            <a:spLocks noGrp="1"/>
          </p:cNvSpPr>
          <p:nvPr>
            <p:ph type="sldNum" sz="quarter" idx="12"/>
          </p:nvPr>
        </p:nvSpPr>
        <p:spPr/>
        <p:txBody>
          <a:bodyPr/>
          <a:lstStyle/>
          <a:p>
            <a:fld id="{49428E3E-090C-411A-A663-16FA5027569F}" type="slidenum">
              <a:rPr lang="en-US" smtClean="0"/>
              <a:pPr/>
              <a:t>54</a:t>
            </a:fld>
            <a:endParaRPr lang="en-US" dirty="0"/>
          </a:p>
        </p:txBody>
      </p:sp>
      <p:sp>
        <p:nvSpPr>
          <p:cNvPr id="6" name="Content Placeholder 5">
            <a:extLst>
              <a:ext uri="{FF2B5EF4-FFF2-40B4-BE49-F238E27FC236}">
                <a16:creationId xmlns:a16="http://schemas.microsoft.com/office/drawing/2014/main" id="{32534E63-0B9C-404D-9901-DB1DD57799A1}"/>
              </a:ext>
            </a:extLst>
          </p:cNvPr>
          <p:cNvSpPr>
            <a:spLocks noGrp="1"/>
          </p:cNvSpPr>
          <p:nvPr>
            <p:ph idx="1"/>
          </p:nvPr>
        </p:nvSpPr>
        <p:spPr/>
        <p:txBody>
          <a:bodyPr>
            <a:normAutofit/>
          </a:bodyPr>
          <a:lstStyle/>
          <a:p>
            <a:pPr>
              <a:lnSpc>
                <a:spcPct val="100000"/>
              </a:lnSpc>
              <a:spcBef>
                <a:spcPts val="600"/>
              </a:spcBef>
              <a:spcAft>
                <a:spcPts val="600"/>
              </a:spcAft>
            </a:pPr>
            <a:r>
              <a:rPr lang="en-US" sz="2000" dirty="0"/>
              <a:t>Policy Summary Template tables</a:t>
            </a:r>
          </a:p>
          <a:p>
            <a:pPr>
              <a:lnSpc>
                <a:spcPct val="100000"/>
              </a:lnSpc>
              <a:spcBef>
                <a:spcPts val="600"/>
              </a:spcBef>
              <a:spcAft>
                <a:spcPts val="600"/>
              </a:spcAft>
            </a:pPr>
            <a:r>
              <a:rPr lang="en-US" sz="2000" dirty="0"/>
              <a:t>Database of State Efficiency Screening Practices (DSESP)</a:t>
            </a:r>
          </a:p>
          <a:p>
            <a:pPr>
              <a:lnSpc>
                <a:spcPct val="100000"/>
              </a:lnSpc>
              <a:spcBef>
                <a:spcPts val="600"/>
              </a:spcBef>
              <a:spcAft>
                <a:spcPts val="600"/>
              </a:spcAft>
            </a:pPr>
            <a:r>
              <a:rPr lang="en-US" sz="2000" dirty="0"/>
              <a:t>National Standard Practice Manual for Distributed Energy Resources (NSPM for DERs)</a:t>
            </a:r>
          </a:p>
          <a:p>
            <a:pPr lvl="1">
              <a:lnSpc>
                <a:spcPct val="100000"/>
              </a:lnSpc>
              <a:spcBef>
                <a:spcPts val="600"/>
              </a:spcBef>
              <a:spcAft>
                <a:spcPts val="600"/>
              </a:spcAft>
            </a:pPr>
            <a:r>
              <a:rPr lang="en-US" sz="2000" dirty="0"/>
              <a:t>Forthcoming updated NSPM which will assist regulators, utilities, and related stakeholders in conducting benefit-cost analyses for all types of DERs (including demand response, distributed solar, distributed storage, and electric vehicles)</a:t>
            </a:r>
          </a:p>
        </p:txBody>
      </p:sp>
    </p:spTree>
    <p:extLst>
      <p:ext uri="{BB962C8B-B14F-4D97-AF65-F5344CB8AC3E}">
        <p14:creationId xmlns:p14="http://schemas.microsoft.com/office/powerpoint/2010/main" val="1383942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9F33-395C-4E6E-A071-749DC11DF326}"/>
              </a:ext>
            </a:extLst>
          </p:cNvPr>
          <p:cNvSpPr>
            <a:spLocks noGrp="1"/>
          </p:cNvSpPr>
          <p:nvPr>
            <p:ph type="title"/>
          </p:nvPr>
        </p:nvSpPr>
        <p:spPr>
          <a:xfrm>
            <a:off x="197224" y="591671"/>
            <a:ext cx="8318126" cy="1099018"/>
          </a:xfrm>
        </p:spPr>
        <p:txBody>
          <a:bodyPr>
            <a:noAutofit/>
          </a:bodyPr>
          <a:lstStyle/>
          <a:p>
            <a:r>
              <a:rPr lang="en-US" sz="3200" dirty="0"/>
              <a:t>a. Policy Summary Template Tables:</a:t>
            </a:r>
            <a:br>
              <a:rPr lang="en-US" sz="3200" dirty="0"/>
            </a:br>
            <a:r>
              <a:rPr lang="en-US" sz="3200" dirty="0"/>
              <a:t>Policy Inventory</a:t>
            </a:r>
          </a:p>
        </p:txBody>
      </p:sp>
      <p:pic>
        <p:nvPicPr>
          <p:cNvPr id="5" name="Content Placeholder 4">
            <a:extLst>
              <a:ext uri="{FF2B5EF4-FFF2-40B4-BE49-F238E27FC236}">
                <a16:creationId xmlns:a16="http://schemas.microsoft.com/office/drawing/2014/main" id="{0277A7F3-C0D6-4374-8527-A14D0DEF0172}"/>
              </a:ext>
            </a:extLst>
          </p:cNvPr>
          <p:cNvPicPr>
            <a:picLocks noGrp="1" noChangeAspect="1"/>
          </p:cNvPicPr>
          <p:nvPr>
            <p:ph idx="1"/>
          </p:nvPr>
        </p:nvPicPr>
        <p:blipFill rotWithShape="1">
          <a:blip r:embed="rId2"/>
          <a:srcRect l="1541" t="28396" r="1885" b="11607"/>
          <a:stretch/>
        </p:blipFill>
        <p:spPr>
          <a:xfrm>
            <a:off x="19174" y="2120349"/>
            <a:ext cx="9105651" cy="3180521"/>
          </a:xfrm>
          <a:prstGeom prst="rect">
            <a:avLst/>
          </a:prstGeom>
        </p:spPr>
      </p:pic>
      <p:sp>
        <p:nvSpPr>
          <p:cNvPr id="4" name="Slide Number Placeholder 3">
            <a:extLst>
              <a:ext uri="{FF2B5EF4-FFF2-40B4-BE49-F238E27FC236}">
                <a16:creationId xmlns:a16="http://schemas.microsoft.com/office/drawing/2014/main" id="{9A8B88DA-6E23-45DE-8A83-4921A70423D3}"/>
              </a:ext>
            </a:extLst>
          </p:cNvPr>
          <p:cNvSpPr>
            <a:spLocks noGrp="1"/>
          </p:cNvSpPr>
          <p:nvPr>
            <p:ph type="sldNum" sz="quarter" idx="12"/>
          </p:nvPr>
        </p:nvSpPr>
        <p:spPr/>
        <p:txBody>
          <a:bodyPr/>
          <a:lstStyle/>
          <a:p>
            <a:fld id="{49428E3E-090C-411A-A663-16FA5027569F}" type="slidenum">
              <a:rPr lang="en-US" smtClean="0"/>
              <a:pPr/>
              <a:t>55</a:t>
            </a:fld>
            <a:endParaRPr lang="en-US" dirty="0"/>
          </a:p>
        </p:txBody>
      </p:sp>
    </p:spTree>
    <p:extLst>
      <p:ext uri="{BB962C8B-B14F-4D97-AF65-F5344CB8AC3E}">
        <p14:creationId xmlns:p14="http://schemas.microsoft.com/office/powerpoint/2010/main" val="3737719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9F33-395C-4E6E-A071-749DC11DF326}"/>
              </a:ext>
            </a:extLst>
          </p:cNvPr>
          <p:cNvSpPr>
            <a:spLocks noGrp="1"/>
          </p:cNvSpPr>
          <p:nvPr>
            <p:ph type="title"/>
          </p:nvPr>
        </p:nvSpPr>
        <p:spPr>
          <a:xfrm>
            <a:off x="-81169" y="367283"/>
            <a:ext cx="7886700" cy="937654"/>
          </a:xfrm>
        </p:spPr>
        <p:txBody>
          <a:bodyPr>
            <a:noAutofit/>
          </a:bodyPr>
          <a:lstStyle/>
          <a:p>
            <a:r>
              <a:rPr lang="en-US" sz="3200" dirty="0"/>
              <a:t>a. Policy Summary Template Tables:</a:t>
            </a:r>
            <a:br>
              <a:rPr lang="en-US" sz="3200" dirty="0"/>
            </a:br>
            <a:r>
              <a:rPr lang="en-US" sz="3200" dirty="0"/>
              <a:t>Current CE Policy Alignment</a:t>
            </a:r>
          </a:p>
        </p:txBody>
      </p:sp>
      <p:sp>
        <p:nvSpPr>
          <p:cNvPr id="4" name="Slide Number Placeholder 3">
            <a:extLst>
              <a:ext uri="{FF2B5EF4-FFF2-40B4-BE49-F238E27FC236}">
                <a16:creationId xmlns:a16="http://schemas.microsoft.com/office/drawing/2014/main" id="{9A8B88DA-6E23-45DE-8A83-4921A70423D3}"/>
              </a:ext>
            </a:extLst>
          </p:cNvPr>
          <p:cNvSpPr>
            <a:spLocks noGrp="1"/>
          </p:cNvSpPr>
          <p:nvPr>
            <p:ph type="sldNum" sz="quarter" idx="12"/>
          </p:nvPr>
        </p:nvSpPr>
        <p:spPr/>
        <p:txBody>
          <a:bodyPr/>
          <a:lstStyle/>
          <a:p>
            <a:fld id="{49428E3E-090C-411A-A663-16FA5027569F}" type="slidenum">
              <a:rPr lang="en-US" smtClean="0"/>
              <a:pPr/>
              <a:t>56</a:t>
            </a:fld>
            <a:endParaRPr lang="en-US" dirty="0"/>
          </a:p>
        </p:txBody>
      </p:sp>
      <p:graphicFrame>
        <p:nvGraphicFramePr>
          <p:cNvPr id="7" name="Content Placeholder 6">
            <a:extLst>
              <a:ext uri="{FF2B5EF4-FFF2-40B4-BE49-F238E27FC236}">
                <a16:creationId xmlns:a16="http://schemas.microsoft.com/office/drawing/2014/main" id="{1ACA10F5-EA28-4199-BB1C-CE595C5CE653}"/>
              </a:ext>
            </a:extLst>
          </p:cNvPr>
          <p:cNvGraphicFramePr>
            <a:graphicFrameLocks noGrp="1"/>
          </p:cNvGraphicFramePr>
          <p:nvPr>
            <p:ph idx="1"/>
            <p:extLst>
              <p:ext uri="{D42A27DB-BD31-4B8C-83A1-F6EECF244321}">
                <p14:modId xmlns:p14="http://schemas.microsoft.com/office/powerpoint/2010/main" val="2340786180"/>
              </p:ext>
            </p:extLst>
          </p:nvPr>
        </p:nvGraphicFramePr>
        <p:xfrm>
          <a:off x="426479" y="1304937"/>
          <a:ext cx="7326384" cy="9460820"/>
        </p:xfrm>
        <a:graphic>
          <a:graphicData uri="http://schemas.openxmlformats.org/drawingml/2006/table">
            <a:tbl>
              <a:tblPr>
                <a:tableStyleId>{5C22544A-7EE6-4342-B048-85BDC9FD1C3A}</a:tableStyleId>
              </a:tblPr>
              <a:tblGrid>
                <a:gridCol w="1639351">
                  <a:extLst>
                    <a:ext uri="{9D8B030D-6E8A-4147-A177-3AD203B41FA5}">
                      <a16:colId xmlns:a16="http://schemas.microsoft.com/office/drawing/2014/main" val="3779182286"/>
                    </a:ext>
                  </a:extLst>
                </a:gridCol>
                <a:gridCol w="1639351">
                  <a:extLst>
                    <a:ext uri="{9D8B030D-6E8A-4147-A177-3AD203B41FA5}">
                      <a16:colId xmlns:a16="http://schemas.microsoft.com/office/drawing/2014/main" val="2501992287"/>
                    </a:ext>
                  </a:extLst>
                </a:gridCol>
                <a:gridCol w="569458">
                  <a:extLst>
                    <a:ext uri="{9D8B030D-6E8A-4147-A177-3AD203B41FA5}">
                      <a16:colId xmlns:a16="http://schemas.microsoft.com/office/drawing/2014/main" val="2582697277"/>
                    </a:ext>
                  </a:extLst>
                </a:gridCol>
                <a:gridCol w="643877">
                  <a:extLst>
                    <a:ext uri="{9D8B030D-6E8A-4147-A177-3AD203B41FA5}">
                      <a16:colId xmlns:a16="http://schemas.microsoft.com/office/drawing/2014/main" val="415618849"/>
                    </a:ext>
                  </a:extLst>
                </a:gridCol>
                <a:gridCol w="465920">
                  <a:extLst>
                    <a:ext uri="{9D8B030D-6E8A-4147-A177-3AD203B41FA5}">
                      <a16:colId xmlns:a16="http://schemas.microsoft.com/office/drawing/2014/main" val="3232835816"/>
                    </a:ext>
                  </a:extLst>
                </a:gridCol>
                <a:gridCol w="465920">
                  <a:extLst>
                    <a:ext uri="{9D8B030D-6E8A-4147-A177-3AD203B41FA5}">
                      <a16:colId xmlns:a16="http://schemas.microsoft.com/office/drawing/2014/main" val="2862069726"/>
                    </a:ext>
                  </a:extLst>
                </a:gridCol>
                <a:gridCol w="1902507">
                  <a:extLst>
                    <a:ext uri="{9D8B030D-6E8A-4147-A177-3AD203B41FA5}">
                      <a16:colId xmlns:a16="http://schemas.microsoft.com/office/drawing/2014/main" val="3227622021"/>
                    </a:ext>
                  </a:extLst>
                </a:gridCol>
              </a:tblGrid>
              <a:tr h="223813">
                <a:tc rowSpan="2">
                  <a:txBody>
                    <a:bodyPr/>
                    <a:lstStyle/>
                    <a:p>
                      <a:pPr algn="ctr" fontAlgn="b"/>
                      <a:r>
                        <a:rPr lang="en-US" sz="800" u="none" strike="noStrike" dirty="0">
                          <a:effectLst/>
                        </a:rPr>
                        <a:t>Category</a:t>
                      </a:r>
                      <a:endParaRPr lang="en-US" sz="800" b="0" i="0" u="none" strike="noStrike" dirty="0">
                        <a:solidFill>
                          <a:srgbClr val="FFFFFF"/>
                        </a:solidFill>
                        <a:effectLst/>
                        <a:latin typeface="Helvetica" panose="020B0604020202020204" pitchFamily="34" charset="0"/>
                      </a:endParaRPr>
                    </a:p>
                  </a:txBody>
                  <a:tcPr marL="0" marR="0" marT="0" marB="0" anchor="b"/>
                </a:tc>
                <a:tc rowSpan="2">
                  <a:txBody>
                    <a:bodyPr/>
                    <a:lstStyle/>
                    <a:p>
                      <a:pPr algn="ctr" fontAlgn="b"/>
                      <a:r>
                        <a:rPr lang="en-US" sz="800" u="none" strike="noStrike" dirty="0">
                          <a:effectLst/>
                        </a:rPr>
                        <a:t>Impact</a:t>
                      </a:r>
                      <a:endParaRPr lang="en-US" sz="800" b="0" i="0" u="none" strike="noStrike" dirty="0">
                        <a:solidFill>
                          <a:srgbClr val="FFFFFF"/>
                        </a:solidFill>
                        <a:effectLst/>
                        <a:latin typeface="Helvetica" panose="020B0604020202020204" pitchFamily="34" charset="0"/>
                      </a:endParaRPr>
                    </a:p>
                  </a:txBody>
                  <a:tcPr marL="0" marR="0" marT="0" marB="0" anchor="b"/>
                </a:tc>
                <a:tc rowSpan="2">
                  <a:txBody>
                    <a:bodyPr/>
                    <a:lstStyle/>
                    <a:p>
                      <a:pPr algn="ctr" fontAlgn="b"/>
                      <a:r>
                        <a:rPr lang="en-US" sz="800" u="none" strike="noStrike" dirty="0">
                          <a:effectLst/>
                        </a:rPr>
                        <a:t>Category Identified in Policy Inventory</a:t>
                      </a:r>
                      <a:endParaRPr lang="en-US" sz="800" b="0" i="0" u="none" strike="noStrike" dirty="0">
                        <a:solidFill>
                          <a:srgbClr val="FFFFFF"/>
                        </a:solidFill>
                        <a:effectLst/>
                        <a:latin typeface="Helvetica" panose="020B0604020202020204" pitchFamily="34" charset="0"/>
                      </a:endParaRPr>
                    </a:p>
                  </a:txBody>
                  <a:tcPr marL="0" marR="0" marT="0" marB="0" anchor="b"/>
                </a:tc>
                <a:tc rowSpan="2">
                  <a:txBody>
                    <a:bodyPr/>
                    <a:lstStyle/>
                    <a:p>
                      <a:pPr algn="ctr" fontAlgn="b"/>
                      <a:r>
                        <a:rPr lang="en-US" sz="800" u="none" strike="noStrike">
                          <a:effectLst/>
                        </a:rPr>
                        <a:t>Specific Input Identified in Policy Inventory</a:t>
                      </a:r>
                      <a:endParaRPr lang="en-US" sz="800" b="0" i="0" u="none" strike="noStrike">
                        <a:solidFill>
                          <a:srgbClr val="FFFFFF"/>
                        </a:solidFill>
                        <a:effectLst/>
                        <a:latin typeface="Helvetica" panose="020B0604020202020204" pitchFamily="34" charset="0"/>
                      </a:endParaRPr>
                    </a:p>
                  </a:txBody>
                  <a:tcPr marL="0" marR="0" marT="0" marB="0" anchor="b"/>
                </a:tc>
                <a:tc gridSpan="3">
                  <a:txBody>
                    <a:bodyPr/>
                    <a:lstStyle/>
                    <a:p>
                      <a:pPr algn="ctr" fontAlgn="b"/>
                      <a:r>
                        <a:rPr lang="en-US" sz="800" u="none" strike="noStrike">
                          <a:effectLst/>
                        </a:rPr>
                        <a:t>Currently Used in Cost-effectiveness?</a:t>
                      </a:r>
                      <a:endParaRPr lang="en-US" sz="800" b="1" i="0" u="none" strike="noStrike">
                        <a:solidFill>
                          <a:srgbClr val="000000"/>
                        </a:solidFill>
                        <a:effectLst/>
                        <a:latin typeface="Helvetica"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350006"/>
                  </a:ext>
                </a:extLst>
              </a:tr>
              <a:tr h="48416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800" u="none" strike="noStrike" dirty="0">
                          <a:effectLst/>
                        </a:rPr>
                        <a:t>Utility/PA 1</a:t>
                      </a:r>
                      <a:endParaRPr lang="en-US" sz="800" b="1" i="0" u="none" strike="noStrike" dirty="0">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Utility/PA 2</a:t>
                      </a:r>
                      <a:endParaRPr lang="en-US" sz="800" b="1"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dirty="0">
                          <a:effectLst/>
                        </a:rPr>
                        <a:t>Utility/PA N</a:t>
                      </a:r>
                      <a:endParaRPr lang="en-US" sz="800" b="1"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14531320"/>
                  </a:ext>
                </a:extLst>
              </a:tr>
              <a:tr h="117980">
                <a:tc rowSpan="7">
                  <a:txBody>
                    <a:bodyPr/>
                    <a:lstStyle/>
                    <a:p>
                      <a:pPr algn="ctr" fontAlgn="ctr"/>
                      <a:r>
                        <a:rPr lang="en-US" sz="800" u="none" strike="noStrike">
                          <a:effectLst/>
                        </a:rPr>
                        <a:t>Utility Costs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Measure Costs (utility portion)</a:t>
                      </a:r>
                      <a:endParaRPr lang="en-US" sz="800" b="0" i="0" u="none" strike="noStrike">
                        <a:solidFill>
                          <a:srgbClr val="000000"/>
                        </a:solidFill>
                        <a:effectLst/>
                        <a:latin typeface="Helvetica" panose="020B0604020202020204" pitchFamily="34" charset="0"/>
                      </a:endParaRPr>
                    </a:p>
                  </a:txBody>
                  <a:tcPr marL="0" marR="0" marT="0" marB="0" anchor="ctr"/>
                </a:tc>
                <a:tc rowSpan="21">
                  <a:txBody>
                    <a:bodyPr/>
                    <a:lstStyle/>
                    <a:p>
                      <a:pPr algn="ctr" fontAlgn="ctr"/>
                      <a:r>
                        <a:rPr lang="en-US" sz="800" u="none" strike="noStrike" dirty="0">
                          <a:effectLst/>
                        </a:rPr>
                        <a:t>Yes</a:t>
                      </a:r>
                      <a:endParaRPr lang="en-US" sz="800" b="0" i="0" u="none" strike="noStrike" dirty="0">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452457840"/>
                  </a:ext>
                </a:extLst>
              </a:tr>
              <a:tr h="235960">
                <a:tc vMerge="1">
                  <a:txBody>
                    <a:bodyPr/>
                    <a:lstStyle/>
                    <a:p>
                      <a:endParaRPr lang="en-US"/>
                    </a:p>
                  </a:txBody>
                  <a:tcPr/>
                </a:tc>
                <a:tc>
                  <a:txBody>
                    <a:bodyPr/>
                    <a:lstStyle/>
                    <a:p>
                      <a:pPr algn="l" fontAlgn="ctr"/>
                      <a:r>
                        <a:rPr lang="en-US" sz="800" u="none" strike="noStrike">
                          <a:effectLst/>
                        </a:rPr>
                        <a:t>Other Financial or Technical Support Costs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043454098"/>
                  </a:ext>
                </a:extLst>
              </a:tr>
              <a:tr h="117980">
                <a:tc vMerge="1">
                  <a:txBody>
                    <a:bodyPr/>
                    <a:lstStyle/>
                    <a:p>
                      <a:endParaRPr lang="en-US"/>
                    </a:p>
                  </a:txBody>
                  <a:tcPr/>
                </a:tc>
                <a:tc>
                  <a:txBody>
                    <a:bodyPr/>
                    <a:lstStyle/>
                    <a:p>
                      <a:pPr algn="l" fontAlgn="ctr"/>
                      <a:r>
                        <a:rPr lang="en-US" sz="800" u="none" strike="noStrike" dirty="0">
                          <a:effectLst/>
                        </a:rPr>
                        <a:t>Program Administration Costs</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952850045"/>
                  </a:ext>
                </a:extLst>
              </a:tr>
              <a:tr h="235960">
                <a:tc vMerge="1">
                  <a:txBody>
                    <a:bodyPr/>
                    <a:lstStyle/>
                    <a:p>
                      <a:endParaRPr lang="en-US"/>
                    </a:p>
                  </a:txBody>
                  <a:tcPr/>
                </a:tc>
                <a:tc>
                  <a:txBody>
                    <a:bodyPr/>
                    <a:lstStyle/>
                    <a:p>
                      <a:pPr algn="l" fontAlgn="ctr"/>
                      <a:r>
                        <a:rPr lang="en-US" sz="800" u="none" strike="noStrike" dirty="0">
                          <a:effectLst/>
                        </a:rPr>
                        <a:t>Evaluation, Measurement, &amp; Verification</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1" u="none" strike="noStrike">
                        <a:solidFill>
                          <a:srgbClr val="FF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563129731"/>
                  </a:ext>
                </a:extLst>
              </a:tr>
              <a:tr h="117980">
                <a:tc vMerge="1">
                  <a:txBody>
                    <a:bodyPr/>
                    <a:lstStyle/>
                    <a:p>
                      <a:endParaRPr lang="en-US"/>
                    </a:p>
                  </a:txBody>
                  <a:tcPr/>
                </a:tc>
                <a:tc>
                  <a:txBody>
                    <a:bodyPr/>
                    <a:lstStyle/>
                    <a:p>
                      <a:pPr algn="l" fontAlgn="ctr"/>
                      <a:r>
                        <a:rPr lang="en-US" sz="800" u="none" strike="noStrike">
                          <a:effectLst/>
                        </a:rPr>
                        <a:t>Marketing and Outreach</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781236879"/>
                  </a:ext>
                </a:extLst>
              </a:tr>
              <a:tr h="117980">
                <a:tc vMerge="1">
                  <a:txBody>
                    <a:bodyPr/>
                    <a:lstStyle/>
                    <a:p>
                      <a:endParaRPr lang="en-US"/>
                    </a:p>
                  </a:txBody>
                  <a:tcPr/>
                </a:tc>
                <a:tc>
                  <a:txBody>
                    <a:bodyPr/>
                    <a:lstStyle/>
                    <a:p>
                      <a:pPr algn="l" fontAlgn="ctr"/>
                      <a:r>
                        <a:rPr lang="en-US" sz="800" u="none" strike="noStrike">
                          <a:effectLst/>
                        </a:rPr>
                        <a:t>Shareholder/Utility Incentive Costs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850764565"/>
                  </a:ext>
                </a:extLst>
              </a:tr>
              <a:tr h="117980">
                <a:tc vMerge="1">
                  <a:txBody>
                    <a:bodyPr/>
                    <a:lstStyle/>
                    <a:p>
                      <a:endParaRPr lang="en-US"/>
                    </a:p>
                  </a:txBody>
                  <a:tcPr/>
                </a:tc>
                <a:tc>
                  <a:txBody>
                    <a:bodyPr/>
                    <a:lstStyle/>
                    <a:p>
                      <a:pPr algn="l" fontAlgn="ctr"/>
                      <a:r>
                        <a:rPr lang="en-US" sz="800" u="none" strike="noStrike">
                          <a:effectLst/>
                        </a:rPr>
                        <a:t>Other – describe</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171557462"/>
                  </a:ext>
                </a:extLst>
              </a:tr>
              <a:tr h="117980">
                <a:tc rowSpan="14">
                  <a:txBody>
                    <a:bodyPr/>
                    <a:lstStyle/>
                    <a:p>
                      <a:pPr algn="ctr" fontAlgn="ctr"/>
                      <a:r>
                        <a:rPr lang="en-US" sz="800" u="none" strike="noStrike">
                          <a:effectLst/>
                        </a:rPr>
                        <a:t>Utility Benefits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Avoided Energy Costs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869405591"/>
                  </a:ext>
                </a:extLst>
              </a:tr>
              <a:tr h="117980">
                <a:tc vMerge="1">
                  <a:txBody>
                    <a:bodyPr/>
                    <a:lstStyle/>
                    <a:p>
                      <a:endParaRPr lang="en-US"/>
                    </a:p>
                  </a:txBody>
                  <a:tcPr/>
                </a:tc>
                <a:tc>
                  <a:txBody>
                    <a:bodyPr/>
                    <a:lstStyle/>
                    <a:p>
                      <a:pPr algn="l" fontAlgn="ctr"/>
                      <a:r>
                        <a:rPr lang="en-US" sz="800" u="none" strike="noStrike">
                          <a:effectLst/>
                        </a:rPr>
                        <a:t>Avoided Generating Capacity Costs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772606173"/>
                  </a:ext>
                </a:extLst>
              </a:tr>
              <a:tr h="117980">
                <a:tc vMerge="1">
                  <a:txBody>
                    <a:bodyPr/>
                    <a:lstStyle/>
                    <a:p>
                      <a:endParaRPr lang="en-US"/>
                    </a:p>
                  </a:txBody>
                  <a:tcPr/>
                </a:tc>
                <a:tc>
                  <a:txBody>
                    <a:bodyPr/>
                    <a:lstStyle/>
                    <a:p>
                      <a:pPr algn="l" fontAlgn="ctr"/>
                      <a:r>
                        <a:rPr lang="en-US" sz="800" u="none" strike="noStrike">
                          <a:effectLst/>
                        </a:rPr>
                        <a:t>Avoided T&amp;D Capacity Costs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1" u="none" strike="noStrike">
                        <a:solidFill>
                          <a:srgbClr val="FF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380736016"/>
                  </a:ext>
                </a:extLst>
              </a:tr>
              <a:tr h="235960">
                <a:tc vMerge="1">
                  <a:txBody>
                    <a:bodyPr/>
                    <a:lstStyle/>
                    <a:p>
                      <a:endParaRPr lang="en-US"/>
                    </a:p>
                  </a:txBody>
                  <a:tcPr/>
                </a:tc>
                <a:tc>
                  <a:txBody>
                    <a:bodyPr/>
                    <a:lstStyle/>
                    <a:p>
                      <a:pPr algn="l" fontAlgn="ctr"/>
                      <a:r>
                        <a:rPr lang="en-US" sz="800" u="none" strike="noStrike">
                          <a:effectLst/>
                        </a:rPr>
                        <a:t>Avoided T&amp;D Line Losses - Energy kWh</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049061136"/>
                  </a:ext>
                </a:extLst>
              </a:tr>
              <a:tr h="117980">
                <a:tc vMerge="1">
                  <a:txBody>
                    <a:bodyPr/>
                    <a:lstStyle/>
                    <a:p>
                      <a:endParaRPr lang="en-US"/>
                    </a:p>
                  </a:txBody>
                  <a:tcPr/>
                </a:tc>
                <a:tc>
                  <a:txBody>
                    <a:bodyPr/>
                    <a:lstStyle/>
                    <a:p>
                      <a:pPr algn="l" fontAlgn="ctr"/>
                      <a:r>
                        <a:rPr lang="en-US" sz="800" u="none" strike="noStrike">
                          <a:effectLst/>
                        </a:rPr>
                        <a:t>Avoided T&amp;D Line Losses - Peak kW</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4044886555"/>
                  </a:ext>
                </a:extLst>
              </a:tr>
              <a:tr h="117980">
                <a:tc vMerge="1">
                  <a:txBody>
                    <a:bodyPr/>
                    <a:lstStyle/>
                    <a:p>
                      <a:endParaRPr lang="en-US"/>
                    </a:p>
                  </a:txBody>
                  <a:tcPr/>
                </a:tc>
                <a:tc>
                  <a:txBody>
                    <a:bodyPr/>
                    <a:lstStyle/>
                    <a:p>
                      <a:pPr algn="l" fontAlgn="ctr"/>
                      <a:r>
                        <a:rPr lang="en-US" sz="800" u="none" strike="noStrike">
                          <a:effectLst/>
                        </a:rPr>
                        <a:t>Avoided Ancillary Services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1" u="none" strike="noStrike">
                        <a:solidFill>
                          <a:srgbClr val="FF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4085569594"/>
                  </a:ext>
                </a:extLst>
              </a:tr>
              <a:tr h="235960">
                <a:tc vMerge="1">
                  <a:txBody>
                    <a:bodyPr/>
                    <a:lstStyle/>
                    <a:p>
                      <a:endParaRPr lang="en-US"/>
                    </a:p>
                  </a:txBody>
                  <a:tcPr/>
                </a:tc>
                <a:tc>
                  <a:txBody>
                    <a:bodyPr/>
                    <a:lstStyle/>
                    <a:p>
                      <a:pPr algn="l" fontAlgn="ctr"/>
                      <a:r>
                        <a:rPr lang="en-US" sz="800" u="none" strike="noStrike">
                          <a:effectLst/>
                        </a:rPr>
                        <a:t>Wholesale Energy Price Suppression Effects- Energy kWh</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519762414"/>
                  </a:ext>
                </a:extLst>
              </a:tr>
              <a:tr h="235960">
                <a:tc vMerge="1">
                  <a:txBody>
                    <a:bodyPr/>
                    <a:lstStyle/>
                    <a:p>
                      <a:endParaRPr lang="en-US"/>
                    </a:p>
                  </a:txBody>
                  <a:tcPr/>
                </a:tc>
                <a:tc>
                  <a:txBody>
                    <a:bodyPr/>
                    <a:lstStyle/>
                    <a:p>
                      <a:pPr algn="l" fontAlgn="ctr"/>
                      <a:r>
                        <a:rPr lang="en-US" sz="800" u="none" strike="noStrike">
                          <a:effectLst/>
                        </a:rPr>
                        <a:t>Wholesale Energy Price Suppression Effects - Peak kW</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87436289"/>
                  </a:ext>
                </a:extLst>
              </a:tr>
              <a:tr h="117980">
                <a:tc vMerge="1">
                  <a:txBody>
                    <a:bodyPr/>
                    <a:lstStyle/>
                    <a:p>
                      <a:endParaRPr lang="en-US"/>
                    </a:p>
                  </a:txBody>
                  <a:tcPr/>
                </a:tc>
                <a:tc>
                  <a:txBody>
                    <a:bodyPr/>
                    <a:lstStyle/>
                    <a:p>
                      <a:pPr algn="l" fontAlgn="ctr"/>
                      <a:r>
                        <a:rPr lang="en-US" sz="800" u="none" strike="noStrike">
                          <a:effectLst/>
                        </a:rPr>
                        <a:t>Avoided Costs of Complying with RPS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487696884"/>
                  </a:ext>
                </a:extLst>
              </a:tr>
              <a:tr h="235960">
                <a:tc vMerge="1">
                  <a:txBody>
                    <a:bodyPr/>
                    <a:lstStyle/>
                    <a:p>
                      <a:endParaRPr lang="en-US"/>
                    </a:p>
                  </a:txBody>
                  <a:tcPr/>
                </a:tc>
                <a:tc>
                  <a:txBody>
                    <a:bodyPr/>
                    <a:lstStyle/>
                    <a:p>
                      <a:pPr algn="l" fontAlgn="ctr"/>
                      <a:r>
                        <a:rPr lang="en-US" sz="800" u="none" strike="noStrike">
                          <a:effectLst/>
                        </a:rPr>
                        <a:t>Avoided Environmental Compliance Costs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1" u="none" strike="noStrike">
                        <a:solidFill>
                          <a:srgbClr val="FF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178390314"/>
                  </a:ext>
                </a:extLst>
              </a:tr>
              <a:tr h="117980">
                <a:tc vMerge="1">
                  <a:txBody>
                    <a:bodyPr/>
                    <a:lstStyle/>
                    <a:p>
                      <a:endParaRPr lang="en-US"/>
                    </a:p>
                  </a:txBody>
                  <a:tcPr/>
                </a:tc>
                <a:tc>
                  <a:txBody>
                    <a:bodyPr/>
                    <a:lstStyle/>
                    <a:p>
                      <a:pPr algn="l" fontAlgn="ctr"/>
                      <a:r>
                        <a:rPr lang="en-US" sz="800" u="none" strike="noStrike">
                          <a:effectLst/>
                        </a:rPr>
                        <a:t>Avoided Bad Debt, Arrearages, etc.</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999085606"/>
                  </a:ext>
                </a:extLst>
              </a:tr>
              <a:tr h="117980">
                <a:tc vMerge="1">
                  <a:txBody>
                    <a:bodyPr/>
                    <a:lstStyle/>
                    <a:p>
                      <a:endParaRPr lang="en-US"/>
                    </a:p>
                  </a:txBody>
                  <a:tcPr/>
                </a:tc>
                <a:tc>
                  <a:txBody>
                    <a:bodyPr/>
                    <a:lstStyle/>
                    <a:p>
                      <a:pPr algn="l" fontAlgn="ctr"/>
                      <a:r>
                        <a:rPr lang="en-US" sz="800" u="none" strike="noStrike" dirty="0">
                          <a:effectLst/>
                        </a:rPr>
                        <a:t>Reduced Risk / Fuel Diversity</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861889394"/>
                  </a:ext>
                </a:extLst>
              </a:tr>
              <a:tr h="117980">
                <a:tc vMerge="1">
                  <a:txBody>
                    <a:bodyPr/>
                    <a:lstStyle/>
                    <a:p>
                      <a:endParaRPr lang="en-US"/>
                    </a:p>
                  </a:txBody>
                  <a:tcPr/>
                </a:tc>
                <a:tc>
                  <a:txBody>
                    <a:bodyPr/>
                    <a:lstStyle/>
                    <a:p>
                      <a:pPr algn="l" fontAlgn="ctr"/>
                      <a:r>
                        <a:rPr lang="en-US" sz="800" u="none" strike="noStrike">
                          <a:effectLst/>
                        </a:rPr>
                        <a:t>Increased Reliability and Resilience</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191239924"/>
                  </a:ext>
                </a:extLst>
              </a:tr>
              <a:tr h="117980">
                <a:tc vMerge="1">
                  <a:txBody>
                    <a:bodyPr/>
                    <a:lstStyle/>
                    <a:p>
                      <a:endParaRPr lang="en-US"/>
                    </a:p>
                  </a:txBody>
                  <a:tcPr/>
                </a:tc>
                <a:tc>
                  <a:txBody>
                    <a:bodyPr/>
                    <a:lstStyle/>
                    <a:p>
                      <a:pPr algn="l" fontAlgn="ctr"/>
                      <a:r>
                        <a:rPr lang="en-US" sz="800" u="none" strike="noStrike" dirty="0">
                          <a:effectLst/>
                        </a:rPr>
                        <a:t>Other - describe</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472131315"/>
                  </a:ext>
                </a:extLst>
              </a:tr>
              <a:tr h="117980">
                <a:tc rowSpan="2">
                  <a:txBody>
                    <a:bodyPr/>
                    <a:lstStyle/>
                    <a:p>
                      <a:pPr algn="ctr" fontAlgn="ctr"/>
                      <a:r>
                        <a:rPr lang="en-US" sz="800" u="none" strike="noStrike">
                          <a:effectLst/>
                        </a:rPr>
                        <a:t>Other Fuel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Other Fuel Costs</a:t>
                      </a:r>
                      <a:endParaRPr lang="en-US" sz="800" b="0" i="0" u="none" strike="noStrike">
                        <a:solidFill>
                          <a:srgbClr val="000000"/>
                        </a:solidFill>
                        <a:effectLst/>
                        <a:latin typeface="Helvetica" panose="020B0604020202020204" pitchFamily="34" charset="0"/>
                      </a:endParaRPr>
                    </a:p>
                  </a:txBody>
                  <a:tcPr marL="0" marR="0" marT="0" marB="0" anchor="ctr"/>
                </a:tc>
                <a:tc rowSpan="2">
                  <a:txBody>
                    <a:bodyPr/>
                    <a:lstStyle/>
                    <a:p>
                      <a:pPr algn="ctr" fontAlgn="ctr"/>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335321754"/>
                  </a:ext>
                </a:extLst>
              </a:tr>
              <a:tr h="117980">
                <a:tc vMerge="1">
                  <a:txBody>
                    <a:bodyPr/>
                    <a:lstStyle/>
                    <a:p>
                      <a:endParaRPr lang="en-US"/>
                    </a:p>
                  </a:txBody>
                  <a:tcPr/>
                </a:tc>
                <a:tc>
                  <a:txBody>
                    <a:bodyPr/>
                    <a:lstStyle/>
                    <a:p>
                      <a:pPr algn="l" fontAlgn="ctr"/>
                      <a:r>
                        <a:rPr lang="en-US" sz="800" u="none" strike="noStrike">
                          <a:effectLst/>
                        </a:rPr>
                        <a:t>Other Fuel Benefits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402030309"/>
                  </a:ext>
                </a:extLst>
              </a:tr>
              <a:tr h="117980">
                <a:tc rowSpan="2">
                  <a:txBody>
                    <a:bodyPr/>
                    <a:lstStyle/>
                    <a:p>
                      <a:pPr algn="ctr" fontAlgn="ctr"/>
                      <a:r>
                        <a:rPr lang="en-US" sz="800" u="none" strike="noStrike">
                          <a:effectLst/>
                        </a:rPr>
                        <a:t>Water and Other Resource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Water and Other Resource Costs</a:t>
                      </a:r>
                      <a:endParaRPr lang="en-US" sz="800" b="0" i="0" u="none" strike="noStrike">
                        <a:solidFill>
                          <a:srgbClr val="000000"/>
                        </a:solidFill>
                        <a:effectLst/>
                        <a:latin typeface="Helvetica" panose="020B0604020202020204" pitchFamily="34" charset="0"/>
                      </a:endParaRPr>
                    </a:p>
                  </a:txBody>
                  <a:tcPr marL="0" marR="0" marT="0" marB="0" anchor="ctr"/>
                </a:tc>
                <a:tc rowSpan="2">
                  <a:txBody>
                    <a:bodyPr/>
                    <a:lstStyle/>
                    <a:p>
                      <a:pPr algn="ctr" fontAlgn="ctr"/>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749815404"/>
                  </a:ext>
                </a:extLst>
              </a:tr>
              <a:tr h="117980">
                <a:tc vMerge="1">
                  <a:txBody>
                    <a:bodyPr/>
                    <a:lstStyle/>
                    <a:p>
                      <a:endParaRPr lang="en-US"/>
                    </a:p>
                  </a:txBody>
                  <a:tcPr/>
                </a:tc>
                <a:tc>
                  <a:txBody>
                    <a:bodyPr/>
                    <a:lstStyle/>
                    <a:p>
                      <a:pPr algn="l" fontAlgn="ctr"/>
                      <a:r>
                        <a:rPr lang="en-US" sz="800" u="none" strike="noStrike">
                          <a:effectLst/>
                        </a:rPr>
                        <a:t>Water and Other Resource Benefits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4250770691"/>
                  </a:ext>
                </a:extLst>
              </a:tr>
              <a:tr h="117980">
                <a:tc rowSpan="2">
                  <a:txBody>
                    <a:bodyPr/>
                    <a:lstStyle/>
                    <a:p>
                      <a:pPr algn="ctr" fontAlgn="ctr"/>
                      <a:r>
                        <a:rPr lang="en-US" sz="800" u="none" strike="noStrike">
                          <a:effectLst/>
                        </a:rPr>
                        <a:t>Environmental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Environmental Costs</a:t>
                      </a:r>
                      <a:endParaRPr lang="en-US" sz="800" b="0" i="0" u="none" strike="noStrike">
                        <a:solidFill>
                          <a:srgbClr val="000000"/>
                        </a:solidFill>
                        <a:effectLst/>
                        <a:latin typeface="Helvetica" panose="020B0604020202020204" pitchFamily="34" charset="0"/>
                      </a:endParaRPr>
                    </a:p>
                  </a:txBody>
                  <a:tcPr marL="0" marR="0" marT="0" marB="0" anchor="ctr"/>
                </a:tc>
                <a:tc rowSpan="2">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466619095"/>
                  </a:ext>
                </a:extLst>
              </a:tr>
              <a:tr h="117980">
                <a:tc vMerge="1">
                  <a:txBody>
                    <a:bodyPr/>
                    <a:lstStyle/>
                    <a:p>
                      <a:endParaRPr lang="en-US"/>
                    </a:p>
                  </a:txBody>
                  <a:tcPr/>
                </a:tc>
                <a:tc>
                  <a:txBody>
                    <a:bodyPr/>
                    <a:lstStyle/>
                    <a:p>
                      <a:pPr algn="l" fontAlgn="ctr"/>
                      <a:r>
                        <a:rPr lang="en-US" sz="800" u="none" strike="noStrike">
                          <a:effectLst/>
                        </a:rPr>
                        <a:t>Environmental Benefits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583785369"/>
                  </a:ext>
                </a:extLst>
              </a:tr>
              <a:tr h="117980">
                <a:tc rowSpan="2">
                  <a:txBody>
                    <a:bodyPr/>
                    <a:lstStyle/>
                    <a:p>
                      <a:pPr algn="ctr" fontAlgn="ctr"/>
                      <a:r>
                        <a:rPr lang="en-US" sz="800" u="none" strike="noStrike">
                          <a:effectLst/>
                        </a:rPr>
                        <a:t>Public Health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Public Health Costs</a:t>
                      </a:r>
                      <a:endParaRPr lang="en-US" sz="800" b="0" i="0" u="none" strike="noStrike">
                        <a:solidFill>
                          <a:srgbClr val="000000"/>
                        </a:solidFill>
                        <a:effectLst/>
                        <a:latin typeface="Helvetica" panose="020B0604020202020204" pitchFamily="34" charset="0"/>
                      </a:endParaRPr>
                    </a:p>
                  </a:txBody>
                  <a:tcPr marL="0" marR="0" marT="0" marB="0" anchor="ctr"/>
                </a:tc>
                <a:tc rowSpan="2">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603395611"/>
                  </a:ext>
                </a:extLst>
              </a:tr>
              <a:tr h="117980">
                <a:tc vMerge="1">
                  <a:txBody>
                    <a:bodyPr/>
                    <a:lstStyle/>
                    <a:p>
                      <a:endParaRPr lang="en-US"/>
                    </a:p>
                  </a:txBody>
                  <a:tcPr/>
                </a:tc>
                <a:tc>
                  <a:txBody>
                    <a:bodyPr/>
                    <a:lstStyle/>
                    <a:p>
                      <a:pPr algn="l" fontAlgn="ctr"/>
                      <a:r>
                        <a:rPr lang="en-US" sz="800" u="none" strike="noStrike">
                          <a:effectLst/>
                        </a:rPr>
                        <a:t>Public Health Benefits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914854150"/>
                  </a:ext>
                </a:extLst>
              </a:tr>
              <a:tr h="235960">
                <a:tc rowSpan="2">
                  <a:txBody>
                    <a:bodyPr/>
                    <a:lstStyle/>
                    <a:p>
                      <a:pPr algn="ctr" fontAlgn="ctr"/>
                      <a:r>
                        <a:rPr lang="en-US" sz="800" u="none" strike="noStrike">
                          <a:effectLst/>
                        </a:rPr>
                        <a:t>Economic Development and Job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Economic Development and Job Costs</a:t>
                      </a:r>
                      <a:endParaRPr lang="en-US" sz="800" b="0" i="0" u="none" strike="noStrike" dirty="0">
                        <a:solidFill>
                          <a:srgbClr val="000000"/>
                        </a:solidFill>
                        <a:effectLst/>
                        <a:latin typeface="Helvetica" panose="020B0604020202020204" pitchFamily="34" charset="0"/>
                      </a:endParaRPr>
                    </a:p>
                  </a:txBody>
                  <a:tcPr marL="0" marR="0" marT="0" marB="0" anchor="ctr"/>
                </a:tc>
                <a:tc rowSpan="2">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4104715317"/>
                  </a:ext>
                </a:extLst>
              </a:tr>
              <a:tr h="235960">
                <a:tc vMerge="1">
                  <a:txBody>
                    <a:bodyPr/>
                    <a:lstStyle/>
                    <a:p>
                      <a:endParaRPr lang="en-US"/>
                    </a:p>
                  </a:txBody>
                  <a:tcPr/>
                </a:tc>
                <a:tc>
                  <a:txBody>
                    <a:bodyPr/>
                    <a:lstStyle/>
                    <a:p>
                      <a:pPr algn="l" fontAlgn="ctr"/>
                      <a:r>
                        <a:rPr lang="en-US" sz="800" u="none" strike="noStrike" dirty="0">
                          <a:effectLst/>
                        </a:rPr>
                        <a:t>Economic Development and Job Benefits</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452326305"/>
                  </a:ext>
                </a:extLst>
              </a:tr>
              <a:tr h="117980">
                <a:tc rowSpan="2">
                  <a:txBody>
                    <a:bodyPr/>
                    <a:lstStyle/>
                    <a:p>
                      <a:pPr algn="ctr" fontAlgn="ctr"/>
                      <a:r>
                        <a:rPr lang="en-US" sz="800" u="none" strike="noStrike">
                          <a:effectLst/>
                        </a:rPr>
                        <a:t>Energy Security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Energy Security Costs</a:t>
                      </a:r>
                      <a:endParaRPr lang="en-US" sz="800" b="0" i="0" u="none" strike="noStrike" dirty="0">
                        <a:solidFill>
                          <a:srgbClr val="000000"/>
                        </a:solidFill>
                        <a:effectLst/>
                        <a:latin typeface="Helvetica" panose="020B0604020202020204" pitchFamily="34" charset="0"/>
                      </a:endParaRPr>
                    </a:p>
                  </a:txBody>
                  <a:tcPr marL="0" marR="0" marT="0" marB="0" anchor="ctr"/>
                </a:tc>
                <a:tc rowSpan="2">
                  <a:txBody>
                    <a:bodyPr/>
                    <a:lstStyle/>
                    <a:p>
                      <a:pPr algn="ctr" fontAlgn="ctr"/>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123071323"/>
                  </a:ext>
                </a:extLst>
              </a:tr>
              <a:tr h="117980">
                <a:tc vMerge="1">
                  <a:txBody>
                    <a:bodyPr/>
                    <a:lstStyle/>
                    <a:p>
                      <a:endParaRPr lang="en-US"/>
                    </a:p>
                  </a:txBody>
                  <a:tcPr/>
                </a:tc>
                <a:tc>
                  <a:txBody>
                    <a:bodyPr/>
                    <a:lstStyle/>
                    <a:p>
                      <a:pPr algn="l" fontAlgn="ctr"/>
                      <a:r>
                        <a:rPr lang="en-US" sz="800" u="none" strike="noStrike" dirty="0">
                          <a:effectLst/>
                        </a:rPr>
                        <a:t>Energy Security Benefits</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943614533"/>
                  </a:ext>
                </a:extLst>
              </a:tr>
              <a:tr h="117980">
                <a:tc rowSpan="7">
                  <a:txBody>
                    <a:bodyPr/>
                    <a:lstStyle/>
                    <a:p>
                      <a:pPr algn="ctr" fontAlgn="ctr"/>
                      <a:r>
                        <a:rPr lang="en-US" sz="800" u="none" strike="noStrike">
                          <a:effectLst/>
                        </a:rPr>
                        <a:t>Participant Costs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Measure Costs (customer portion)</a:t>
                      </a:r>
                      <a:endParaRPr lang="en-US" sz="800" b="0" i="0" u="none" strike="noStrike" dirty="0">
                        <a:solidFill>
                          <a:srgbClr val="000000"/>
                        </a:solidFill>
                        <a:effectLst/>
                        <a:latin typeface="Helvetica" panose="020B0604020202020204" pitchFamily="34" charset="0"/>
                      </a:endParaRPr>
                    </a:p>
                  </a:txBody>
                  <a:tcPr marL="0" marR="0" marT="0" marB="0" anchor="ctr"/>
                </a:tc>
                <a:tc rowSpan="20">
                  <a:txBody>
                    <a:bodyPr/>
                    <a:lstStyle/>
                    <a:p>
                      <a:pPr algn="ctr" fontAlgn="ctr"/>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406491781"/>
                  </a:ext>
                </a:extLst>
              </a:tr>
              <a:tr h="117980">
                <a:tc vMerge="1">
                  <a:txBody>
                    <a:bodyPr/>
                    <a:lstStyle/>
                    <a:p>
                      <a:endParaRPr lang="en-US"/>
                    </a:p>
                  </a:txBody>
                  <a:tcPr/>
                </a:tc>
                <a:tc>
                  <a:txBody>
                    <a:bodyPr/>
                    <a:lstStyle/>
                    <a:p>
                      <a:pPr algn="l" fontAlgn="ctr"/>
                      <a:r>
                        <a:rPr lang="en-US" sz="800" u="none" strike="noStrike" dirty="0">
                          <a:effectLst/>
                        </a:rPr>
                        <a:t>Financial Costs (customer portion)</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704275304"/>
                  </a:ext>
                </a:extLst>
              </a:tr>
              <a:tr h="117980">
                <a:tc vMerge="1">
                  <a:txBody>
                    <a:bodyPr/>
                    <a:lstStyle/>
                    <a:p>
                      <a:endParaRPr lang="en-US"/>
                    </a:p>
                  </a:txBody>
                  <a:tcPr/>
                </a:tc>
                <a:tc>
                  <a:txBody>
                    <a:bodyPr/>
                    <a:lstStyle/>
                    <a:p>
                      <a:pPr algn="l" fontAlgn="ctr"/>
                      <a:r>
                        <a:rPr lang="en-US" sz="800" u="none" strike="noStrike" dirty="0">
                          <a:effectLst/>
                        </a:rPr>
                        <a:t>Transaction Costs</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708570701"/>
                  </a:ext>
                </a:extLst>
              </a:tr>
              <a:tr h="117980">
                <a:tc vMerge="1">
                  <a:txBody>
                    <a:bodyPr/>
                    <a:lstStyle/>
                    <a:p>
                      <a:endParaRPr lang="en-US"/>
                    </a:p>
                  </a:txBody>
                  <a:tcPr/>
                </a:tc>
                <a:tc>
                  <a:txBody>
                    <a:bodyPr/>
                    <a:lstStyle/>
                    <a:p>
                      <a:pPr algn="l" fontAlgn="ctr"/>
                      <a:r>
                        <a:rPr lang="en-US" sz="800" u="none" strike="noStrike" dirty="0">
                          <a:effectLst/>
                        </a:rPr>
                        <a:t>Increased O&amp;M Costs</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719247578"/>
                  </a:ext>
                </a:extLst>
              </a:tr>
              <a:tr h="117980">
                <a:tc vMerge="1">
                  <a:txBody>
                    <a:bodyPr/>
                    <a:lstStyle/>
                    <a:p>
                      <a:endParaRPr lang="en-US"/>
                    </a:p>
                  </a:txBody>
                  <a:tcPr/>
                </a:tc>
                <a:tc>
                  <a:txBody>
                    <a:bodyPr/>
                    <a:lstStyle/>
                    <a:p>
                      <a:pPr algn="l" fontAlgn="ctr"/>
                      <a:r>
                        <a:rPr lang="en-US" sz="800" u="none" strike="noStrike" dirty="0">
                          <a:effectLst/>
                        </a:rPr>
                        <a:t>Increased Other Fuel Consumption</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585226246"/>
                  </a:ext>
                </a:extLst>
              </a:tr>
              <a:tr h="117980">
                <a:tc vMerge="1">
                  <a:txBody>
                    <a:bodyPr/>
                    <a:lstStyle/>
                    <a:p>
                      <a:endParaRPr lang="en-US"/>
                    </a:p>
                  </a:txBody>
                  <a:tcPr/>
                </a:tc>
                <a:tc>
                  <a:txBody>
                    <a:bodyPr/>
                    <a:lstStyle/>
                    <a:p>
                      <a:pPr algn="l" fontAlgn="ctr"/>
                      <a:r>
                        <a:rPr lang="en-US" sz="800" u="none" strike="noStrike" dirty="0">
                          <a:effectLst/>
                        </a:rPr>
                        <a:t>Increased Water Consumption</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562330605"/>
                  </a:ext>
                </a:extLst>
              </a:tr>
              <a:tr h="117980">
                <a:tc vMerge="1">
                  <a:txBody>
                    <a:bodyPr/>
                    <a:lstStyle/>
                    <a:p>
                      <a:endParaRPr lang="en-US"/>
                    </a:p>
                  </a:txBody>
                  <a:tcPr/>
                </a:tc>
                <a:tc>
                  <a:txBody>
                    <a:bodyPr/>
                    <a:lstStyle/>
                    <a:p>
                      <a:pPr algn="l" fontAlgn="ctr"/>
                      <a:r>
                        <a:rPr lang="en-US" sz="800" u="none" strike="noStrike" dirty="0">
                          <a:effectLst/>
                        </a:rPr>
                        <a:t>Other – describe</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970392165"/>
                  </a:ext>
                </a:extLst>
              </a:tr>
              <a:tr h="235960">
                <a:tc rowSpan="13">
                  <a:txBody>
                    <a:bodyPr/>
                    <a:lstStyle/>
                    <a:p>
                      <a:pPr algn="ctr" fontAlgn="ctr"/>
                      <a:r>
                        <a:rPr lang="en-US" sz="800" u="none" strike="noStrike">
                          <a:effectLst/>
                        </a:rPr>
                        <a:t>Participant Benefits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Reduced Bills (often an avoided utility system costs)</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4033409958"/>
                  </a:ext>
                </a:extLst>
              </a:tr>
              <a:tr h="117980">
                <a:tc vMerge="1">
                  <a:txBody>
                    <a:bodyPr/>
                    <a:lstStyle/>
                    <a:p>
                      <a:endParaRPr lang="en-US"/>
                    </a:p>
                  </a:txBody>
                  <a:tcPr/>
                </a:tc>
                <a:tc>
                  <a:txBody>
                    <a:bodyPr/>
                    <a:lstStyle/>
                    <a:p>
                      <a:pPr algn="l" fontAlgn="ctr"/>
                      <a:r>
                        <a:rPr lang="en-US" sz="800" u="none" strike="noStrike">
                          <a:effectLst/>
                        </a:rPr>
                        <a:t>Reduced O&amp;M Costs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4288556433"/>
                  </a:ext>
                </a:extLst>
              </a:tr>
              <a:tr h="117980">
                <a:tc vMerge="1">
                  <a:txBody>
                    <a:bodyPr/>
                    <a:lstStyle/>
                    <a:p>
                      <a:endParaRPr lang="en-US"/>
                    </a:p>
                  </a:txBody>
                  <a:tcPr/>
                </a:tc>
                <a:tc>
                  <a:txBody>
                    <a:bodyPr/>
                    <a:lstStyle/>
                    <a:p>
                      <a:pPr algn="l" fontAlgn="ctr"/>
                      <a:r>
                        <a:rPr lang="en-US" sz="800" u="none" strike="noStrike">
                          <a:effectLst/>
                        </a:rPr>
                        <a:t>Increased Comfort</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159678118"/>
                  </a:ext>
                </a:extLst>
              </a:tr>
              <a:tr h="117980">
                <a:tc vMerge="1">
                  <a:txBody>
                    <a:bodyPr/>
                    <a:lstStyle/>
                    <a:p>
                      <a:endParaRPr lang="en-US"/>
                    </a:p>
                  </a:txBody>
                  <a:tcPr/>
                </a:tc>
                <a:tc>
                  <a:txBody>
                    <a:bodyPr/>
                    <a:lstStyle/>
                    <a:p>
                      <a:pPr algn="l" fontAlgn="ctr"/>
                      <a:r>
                        <a:rPr lang="en-US" sz="800" u="none" strike="noStrike">
                          <a:effectLst/>
                        </a:rPr>
                        <a:t>Increased Health &amp; Safety</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401498945"/>
                  </a:ext>
                </a:extLst>
              </a:tr>
              <a:tr h="117980">
                <a:tc vMerge="1">
                  <a:txBody>
                    <a:bodyPr/>
                    <a:lstStyle/>
                    <a:p>
                      <a:endParaRPr lang="en-US"/>
                    </a:p>
                  </a:txBody>
                  <a:tcPr/>
                </a:tc>
                <a:tc>
                  <a:txBody>
                    <a:bodyPr/>
                    <a:lstStyle/>
                    <a:p>
                      <a:pPr algn="l" fontAlgn="ctr"/>
                      <a:r>
                        <a:rPr lang="en-US" sz="800" u="none" strike="noStrike">
                          <a:effectLst/>
                        </a:rPr>
                        <a:t>Increased Productivity</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805566545"/>
                  </a:ext>
                </a:extLst>
              </a:tr>
              <a:tr h="117980">
                <a:tc vMerge="1">
                  <a:txBody>
                    <a:bodyPr/>
                    <a:lstStyle/>
                    <a:p>
                      <a:endParaRPr lang="en-US"/>
                    </a:p>
                  </a:txBody>
                  <a:tcPr/>
                </a:tc>
                <a:tc>
                  <a:txBody>
                    <a:bodyPr/>
                    <a:lstStyle/>
                    <a:p>
                      <a:pPr algn="l" fontAlgn="ctr"/>
                      <a:r>
                        <a:rPr lang="en-US" sz="800" u="none" strike="noStrike">
                          <a:effectLst/>
                        </a:rPr>
                        <a:t>Improved Aesthetics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721415667"/>
                  </a:ext>
                </a:extLst>
              </a:tr>
              <a:tr h="117980">
                <a:tc vMerge="1">
                  <a:txBody>
                    <a:bodyPr/>
                    <a:lstStyle/>
                    <a:p>
                      <a:endParaRPr lang="en-US"/>
                    </a:p>
                  </a:txBody>
                  <a:tcPr/>
                </a:tc>
                <a:tc>
                  <a:txBody>
                    <a:bodyPr/>
                    <a:lstStyle/>
                    <a:p>
                      <a:pPr algn="l" fontAlgn="ctr"/>
                      <a:r>
                        <a:rPr lang="en-US" sz="800" u="none" strike="noStrike">
                          <a:effectLst/>
                        </a:rPr>
                        <a:t>Property Improvements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306070859"/>
                  </a:ext>
                </a:extLst>
              </a:tr>
              <a:tr h="117980">
                <a:tc vMerge="1">
                  <a:txBody>
                    <a:bodyPr/>
                    <a:lstStyle/>
                    <a:p>
                      <a:endParaRPr lang="en-US"/>
                    </a:p>
                  </a:txBody>
                  <a:tcPr/>
                </a:tc>
                <a:tc>
                  <a:txBody>
                    <a:bodyPr/>
                    <a:lstStyle/>
                    <a:p>
                      <a:pPr algn="l" fontAlgn="ctr"/>
                      <a:r>
                        <a:rPr lang="en-US" sz="800" u="none" strike="noStrike">
                          <a:effectLst/>
                        </a:rPr>
                        <a:t>Reduced Other Fuel Consumption</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966434250"/>
                  </a:ext>
                </a:extLst>
              </a:tr>
              <a:tr h="117980">
                <a:tc vMerge="1">
                  <a:txBody>
                    <a:bodyPr/>
                    <a:lstStyle/>
                    <a:p>
                      <a:endParaRPr lang="en-US"/>
                    </a:p>
                  </a:txBody>
                  <a:tcPr/>
                </a:tc>
                <a:tc>
                  <a:txBody>
                    <a:bodyPr/>
                    <a:lstStyle/>
                    <a:p>
                      <a:pPr algn="l" fontAlgn="ctr"/>
                      <a:r>
                        <a:rPr lang="en-US" sz="800" u="none" strike="noStrike">
                          <a:effectLst/>
                        </a:rPr>
                        <a:t>Reduced Water Consumption</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264876324"/>
                  </a:ext>
                </a:extLst>
              </a:tr>
              <a:tr h="235960">
                <a:tc vMerge="1">
                  <a:txBody>
                    <a:bodyPr/>
                    <a:lstStyle/>
                    <a:p>
                      <a:endParaRPr lang="en-US"/>
                    </a:p>
                  </a:txBody>
                  <a:tcPr/>
                </a:tc>
                <a:tc>
                  <a:txBody>
                    <a:bodyPr/>
                    <a:lstStyle/>
                    <a:p>
                      <a:pPr algn="l" fontAlgn="ctr"/>
                      <a:r>
                        <a:rPr lang="en-US" sz="800" u="none" strike="noStrike">
                          <a:effectLst/>
                        </a:rPr>
                        <a:t>Additional Benefits for Low-Income Customers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567729219"/>
                  </a:ext>
                </a:extLst>
              </a:tr>
              <a:tr h="0">
                <a:tc vMerge="1">
                  <a:txBody>
                    <a:bodyPr/>
                    <a:lstStyle/>
                    <a:p>
                      <a:endParaRPr lang="en-US"/>
                    </a:p>
                  </a:txBody>
                  <a:tcPr/>
                </a:tc>
                <a:tc>
                  <a:txBody>
                    <a:bodyPr/>
                    <a:lstStyle/>
                    <a:p>
                      <a:pPr algn="l" fontAlgn="ctr"/>
                      <a:r>
                        <a:rPr lang="en-US" sz="800" u="none" strike="noStrike">
                          <a:effectLst/>
                        </a:rPr>
                        <a:t>Avoided &amp; Deferred Equipment Replacement Costs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rowSpan="2">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rowSpan="2">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rowSpan="2">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rowSpan="2">
                  <a:txBody>
                    <a:bodyPr/>
                    <a:lstStyle/>
                    <a:p>
                      <a:pPr algn="ctr"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4168466171"/>
                  </a:ext>
                </a:extLst>
              </a:tr>
              <a:tr h="218440">
                <a:tc vMerge="1">
                  <a:txBody>
                    <a:bodyPr/>
                    <a:lstStyle/>
                    <a:p>
                      <a:endParaRPr lang="en-US"/>
                    </a:p>
                  </a:txBody>
                  <a:tcPr/>
                </a:tc>
                <a:tc rowSpan="2">
                  <a:txBody>
                    <a:bodyPr/>
                    <a:lstStyle/>
                    <a:p>
                      <a:pPr algn="l" fontAlgn="ctr"/>
                      <a:r>
                        <a:rPr lang="en-US" sz="800" u="none" strike="noStrike" dirty="0">
                          <a:effectLst/>
                        </a:rPr>
                        <a:t>Other - describe</a:t>
                      </a:r>
                      <a:endParaRPr lang="en-US" sz="800" b="0" i="0" u="none" strike="noStrike" dirty="0">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vMerge="1">
                  <a:txBody>
                    <a:bodyPr/>
                    <a:lstStyle/>
                    <a:p>
                      <a:pPr algn="ctr" fontAlgn="ct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pPr algn="ctr" fontAlgn="b"/>
                      <a:endParaRPr lang="en-US" sz="800" b="0" i="0" u="none" strike="noStrike">
                        <a:solidFill>
                          <a:srgbClr val="000000"/>
                        </a:solidFill>
                        <a:effectLst/>
                        <a:latin typeface="Helvetica" panose="020B0604020202020204" pitchFamily="34" charset="0"/>
                      </a:endParaRPr>
                    </a:p>
                  </a:txBody>
                  <a:tcPr marL="0" marR="0" marT="0" marB="0" anchor="b"/>
                </a:tc>
                <a:tc vMerge="1">
                  <a:txBody>
                    <a:bodyPr/>
                    <a:lstStyle/>
                    <a:p>
                      <a:pPr algn="ctr" fontAlgn="b"/>
                      <a:endParaRPr lang="en-US" sz="800" b="0" i="0" u="none" strike="noStrike">
                        <a:solidFill>
                          <a:srgbClr val="000000"/>
                        </a:solidFill>
                        <a:effectLst/>
                        <a:latin typeface="Helvetica" panose="020B0604020202020204" pitchFamily="34" charset="0"/>
                      </a:endParaRPr>
                    </a:p>
                  </a:txBody>
                  <a:tcPr marL="0" marR="0" marT="0" marB="0" anchor="b"/>
                </a:tc>
                <a:tc vMerge="1">
                  <a:txBody>
                    <a:bodyPr/>
                    <a:lstStyle/>
                    <a:p>
                      <a:pPr algn="ctr" fontAlgn="b"/>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987698629"/>
                  </a:ext>
                </a:extLst>
              </a:tr>
              <a:tr h="117980">
                <a:tc vMerge="1">
                  <a:txBody>
                    <a:bodyPr/>
                    <a:lstStyle/>
                    <a:p>
                      <a:endParaRPr lang="en-US"/>
                    </a:p>
                  </a:txBody>
                  <a:tcPr/>
                </a:tc>
                <a:tc vMerge="1">
                  <a:txBody>
                    <a:bodyPr/>
                    <a:lstStyle/>
                    <a:p>
                      <a:pPr algn="l" fontAlgn="ctr"/>
                      <a:r>
                        <a:rPr lang="en-US" sz="800" u="none" strike="noStrike">
                          <a:effectLst/>
                        </a:rPr>
                        <a:t>Other - describe</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573438483"/>
                  </a:ext>
                </a:extLst>
              </a:tr>
              <a:tr h="117980">
                <a:tc rowSpan="2">
                  <a:txBody>
                    <a:bodyPr/>
                    <a:lstStyle/>
                    <a:p>
                      <a:pPr algn="ctr" fontAlgn="ctr"/>
                      <a:r>
                        <a:rPr lang="en-US" sz="800" u="none" strike="noStrike">
                          <a:effectLst/>
                        </a:rPr>
                        <a:t>Low Income Customer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Low Income Customer Cost</a:t>
                      </a:r>
                      <a:endParaRPr lang="en-US" sz="800" b="0" i="0" u="none" strike="noStrike">
                        <a:solidFill>
                          <a:srgbClr val="000000"/>
                        </a:solidFill>
                        <a:effectLst/>
                        <a:latin typeface="Helvetica" panose="020B0604020202020204" pitchFamily="34" charset="0"/>
                      </a:endParaRPr>
                    </a:p>
                  </a:txBody>
                  <a:tcPr marL="0" marR="0" marT="0" marB="0" anchor="ctr"/>
                </a:tc>
                <a:tc rowSpan="2">
                  <a:txBody>
                    <a:bodyPr/>
                    <a:lstStyle/>
                    <a:p>
                      <a:pPr algn="ctr" fontAlgn="ctr"/>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2818833674"/>
                  </a:ext>
                </a:extLst>
              </a:tr>
              <a:tr h="117980">
                <a:tc vMerge="1">
                  <a:txBody>
                    <a:bodyPr/>
                    <a:lstStyle/>
                    <a:p>
                      <a:endParaRPr lang="en-US"/>
                    </a:p>
                  </a:txBody>
                  <a:tcPr/>
                </a:tc>
                <a:tc>
                  <a:txBody>
                    <a:bodyPr/>
                    <a:lstStyle/>
                    <a:p>
                      <a:pPr algn="l" fontAlgn="ctr"/>
                      <a:r>
                        <a:rPr lang="en-US" sz="800" u="none" strike="noStrike">
                          <a:effectLst/>
                        </a:rPr>
                        <a:t>Low Income Customer Benefits</a:t>
                      </a:r>
                      <a:endParaRPr lang="en-US" sz="800" b="0" i="0" u="none" strike="noStrike">
                        <a:solidFill>
                          <a:srgbClr val="000000"/>
                        </a:solidFill>
                        <a:effectLst/>
                        <a:latin typeface="Helvetica" panose="020B0604020202020204" pitchFamily="34" charset="0"/>
                      </a:endParaRPr>
                    </a:p>
                  </a:txBody>
                  <a:tcPr marL="0" marR="0" marT="0" marB="0" anchor="ctr"/>
                </a:tc>
                <a:tc vMerge="1">
                  <a:txBody>
                    <a:bodyPr/>
                    <a:lstStyle/>
                    <a:p>
                      <a:endParaRPr lang="en-US"/>
                    </a:p>
                  </a:txBody>
                  <a:tcP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796566463"/>
                  </a:ext>
                </a:extLst>
              </a:tr>
              <a:tr h="117980">
                <a:tc>
                  <a:txBody>
                    <a:bodyPr/>
                    <a:lstStyle/>
                    <a:p>
                      <a:pPr algn="ctr" fontAlgn="ctr"/>
                      <a:r>
                        <a:rPr lang="en-US" sz="800" u="none" strike="noStrike">
                          <a:effectLst/>
                        </a:rPr>
                        <a:t>Other (Specify)</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710811482"/>
                  </a:ext>
                </a:extLst>
              </a:tr>
              <a:tr h="117980">
                <a:tc>
                  <a:txBody>
                    <a:bodyPr/>
                    <a:lstStyle/>
                    <a:p>
                      <a:pPr algn="ctr" fontAlgn="ctr"/>
                      <a:r>
                        <a:rPr lang="en-US" sz="800" u="none" strike="noStrike">
                          <a:effectLst/>
                        </a:rPr>
                        <a:t>Other (Specify)</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520904735"/>
                  </a:ext>
                </a:extLst>
              </a:tr>
              <a:tr h="117980">
                <a:tc>
                  <a:txBody>
                    <a:bodyPr/>
                    <a:lstStyle/>
                    <a:p>
                      <a:pPr algn="ctr" fontAlgn="ctr"/>
                      <a:r>
                        <a:rPr lang="en-US" sz="800" u="none" strike="noStrike">
                          <a:effectLst/>
                        </a:rPr>
                        <a:t>Other (Specify)</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Yes</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ctr"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915129106"/>
                  </a:ext>
                </a:extLst>
              </a:tr>
            </a:tbl>
          </a:graphicData>
        </a:graphic>
      </p:graphicFrame>
    </p:spTree>
    <p:extLst>
      <p:ext uri="{BB962C8B-B14F-4D97-AF65-F5344CB8AC3E}">
        <p14:creationId xmlns:p14="http://schemas.microsoft.com/office/powerpoint/2010/main" val="1474631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9F33-395C-4E6E-A071-749DC11DF326}"/>
              </a:ext>
            </a:extLst>
          </p:cNvPr>
          <p:cNvSpPr>
            <a:spLocks noGrp="1"/>
          </p:cNvSpPr>
          <p:nvPr>
            <p:ph type="title"/>
          </p:nvPr>
        </p:nvSpPr>
        <p:spPr>
          <a:xfrm>
            <a:off x="198783" y="289209"/>
            <a:ext cx="7886700" cy="937654"/>
          </a:xfrm>
        </p:spPr>
        <p:txBody>
          <a:bodyPr>
            <a:noAutofit/>
          </a:bodyPr>
          <a:lstStyle/>
          <a:p>
            <a:r>
              <a:rPr lang="en-US" sz="3200" dirty="0"/>
              <a:t>a. Policy Summary Template Tables: </a:t>
            </a:r>
            <a:br>
              <a:rPr lang="en-US" sz="3200" dirty="0"/>
            </a:br>
            <a:r>
              <a:rPr lang="en-US" sz="3200" dirty="0"/>
              <a:t>Optional CE Test Inputs</a:t>
            </a:r>
          </a:p>
        </p:txBody>
      </p:sp>
      <p:sp>
        <p:nvSpPr>
          <p:cNvPr id="4" name="Slide Number Placeholder 3">
            <a:extLst>
              <a:ext uri="{FF2B5EF4-FFF2-40B4-BE49-F238E27FC236}">
                <a16:creationId xmlns:a16="http://schemas.microsoft.com/office/drawing/2014/main" id="{9A8B88DA-6E23-45DE-8A83-4921A70423D3}"/>
              </a:ext>
            </a:extLst>
          </p:cNvPr>
          <p:cNvSpPr>
            <a:spLocks noGrp="1"/>
          </p:cNvSpPr>
          <p:nvPr>
            <p:ph type="sldNum" sz="quarter" idx="12"/>
          </p:nvPr>
        </p:nvSpPr>
        <p:spPr/>
        <p:txBody>
          <a:bodyPr/>
          <a:lstStyle/>
          <a:p>
            <a:r>
              <a:rPr lang="en-US"/>
              <a:t>Slide </a:t>
            </a:r>
            <a:fld id="{49428E3E-090C-411A-A663-16FA5027569F}" type="slidenum">
              <a:rPr lang="en-US" smtClean="0"/>
              <a:pPr/>
              <a:t>57</a:t>
            </a:fld>
            <a:endParaRPr lang="en-US" dirty="0"/>
          </a:p>
        </p:txBody>
      </p:sp>
      <p:graphicFrame>
        <p:nvGraphicFramePr>
          <p:cNvPr id="7" name="Content Placeholder 6">
            <a:extLst>
              <a:ext uri="{FF2B5EF4-FFF2-40B4-BE49-F238E27FC236}">
                <a16:creationId xmlns:a16="http://schemas.microsoft.com/office/drawing/2014/main" id="{44945DD6-DE90-4C59-9444-96E7D885300E}"/>
              </a:ext>
            </a:extLst>
          </p:cNvPr>
          <p:cNvGraphicFramePr>
            <a:graphicFrameLocks noGrp="1"/>
          </p:cNvGraphicFramePr>
          <p:nvPr>
            <p:ph idx="1"/>
            <p:extLst>
              <p:ext uri="{D42A27DB-BD31-4B8C-83A1-F6EECF244321}">
                <p14:modId xmlns:p14="http://schemas.microsoft.com/office/powerpoint/2010/main" val="770910028"/>
              </p:ext>
            </p:extLst>
          </p:nvPr>
        </p:nvGraphicFramePr>
        <p:xfrm>
          <a:off x="198783" y="1226863"/>
          <a:ext cx="8428383" cy="11948160"/>
        </p:xfrm>
        <a:graphic>
          <a:graphicData uri="http://schemas.openxmlformats.org/drawingml/2006/table">
            <a:tbl>
              <a:tblPr>
                <a:tableStyleId>{5C22544A-7EE6-4342-B048-85BDC9FD1C3A}</a:tableStyleId>
              </a:tblPr>
              <a:tblGrid>
                <a:gridCol w="1823391">
                  <a:extLst>
                    <a:ext uri="{9D8B030D-6E8A-4147-A177-3AD203B41FA5}">
                      <a16:colId xmlns:a16="http://schemas.microsoft.com/office/drawing/2014/main" val="848350036"/>
                    </a:ext>
                  </a:extLst>
                </a:gridCol>
                <a:gridCol w="1823391">
                  <a:extLst>
                    <a:ext uri="{9D8B030D-6E8A-4147-A177-3AD203B41FA5}">
                      <a16:colId xmlns:a16="http://schemas.microsoft.com/office/drawing/2014/main" val="3222571116"/>
                    </a:ext>
                  </a:extLst>
                </a:gridCol>
                <a:gridCol w="758148">
                  <a:extLst>
                    <a:ext uri="{9D8B030D-6E8A-4147-A177-3AD203B41FA5}">
                      <a16:colId xmlns:a16="http://schemas.microsoft.com/office/drawing/2014/main" val="1375350634"/>
                    </a:ext>
                  </a:extLst>
                </a:gridCol>
                <a:gridCol w="759346">
                  <a:extLst>
                    <a:ext uri="{9D8B030D-6E8A-4147-A177-3AD203B41FA5}">
                      <a16:colId xmlns:a16="http://schemas.microsoft.com/office/drawing/2014/main" val="3115156048"/>
                    </a:ext>
                  </a:extLst>
                </a:gridCol>
                <a:gridCol w="1190001">
                  <a:extLst>
                    <a:ext uri="{9D8B030D-6E8A-4147-A177-3AD203B41FA5}">
                      <a16:colId xmlns:a16="http://schemas.microsoft.com/office/drawing/2014/main" val="1786852647"/>
                    </a:ext>
                  </a:extLst>
                </a:gridCol>
                <a:gridCol w="1191201">
                  <a:extLst>
                    <a:ext uri="{9D8B030D-6E8A-4147-A177-3AD203B41FA5}">
                      <a16:colId xmlns:a16="http://schemas.microsoft.com/office/drawing/2014/main" val="124427955"/>
                    </a:ext>
                  </a:extLst>
                </a:gridCol>
                <a:gridCol w="882905">
                  <a:extLst>
                    <a:ext uri="{9D8B030D-6E8A-4147-A177-3AD203B41FA5}">
                      <a16:colId xmlns:a16="http://schemas.microsoft.com/office/drawing/2014/main" val="1758666677"/>
                    </a:ext>
                  </a:extLst>
                </a:gridCol>
              </a:tblGrid>
              <a:tr h="601968">
                <a:tc>
                  <a:txBody>
                    <a:bodyPr/>
                    <a:lstStyle/>
                    <a:p>
                      <a:pPr algn="ctr" fontAlgn="b"/>
                      <a:r>
                        <a:rPr lang="en-US" sz="800" u="none" strike="noStrike" dirty="0">
                          <a:effectLst/>
                        </a:rPr>
                        <a:t>Category</a:t>
                      </a:r>
                      <a:endParaRPr lang="en-US" sz="800" b="0" i="0" u="none" strike="noStrike" dirty="0">
                        <a:solidFill>
                          <a:srgbClr val="FFFFFF"/>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Impact</a:t>
                      </a:r>
                      <a:endParaRPr lang="en-US" sz="800" b="0" i="0" u="none" strike="noStrike">
                        <a:solidFill>
                          <a:srgbClr val="FFFFFF"/>
                        </a:solidFill>
                        <a:effectLst/>
                        <a:latin typeface="Helvetica" panose="020B0604020202020204" pitchFamily="34" charset="0"/>
                      </a:endParaRPr>
                    </a:p>
                  </a:txBody>
                  <a:tcPr marL="0" marR="0" marT="0" marB="0" anchor="b"/>
                </a:tc>
                <a:tc>
                  <a:txBody>
                    <a:bodyPr/>
                    <a:lstStyle/>
                    <a:p>
                      <a:pPr algn="ctr" fontAlgn="b"/>
                      <a:r>
                        <a:rPr lang="en-US" sz="800" u="none" strike="noStrike">
                          <a:effectLst/>
                        </a:rPr>
                        <a:t>Utility/PA 1 Responses (from CurrentCE Policy Alignment)</a:t>
                      </a:r>
                      <a:endParaRPr lang="en-US" sz="800" b="1" i="0" u="none" strike="noStrike">
                        <a:solidFill>
                          <a:srgbClr val="FFFFFF"/>
                        </a:solidFill>
                        <a:effectLst/>
                        <a:latin typeface="Helvetica" panose="020B0604020202020204" pitchFamily="34" charset="0"/>
                      </a:endParaRPr>
                    </a:p>
                  </a:txBody>
                  <a:tcPr marL="0" marR="0" marT="0" marB="0" anchor="b"/>
                </a:tc>
                <a:tc>
                  <a:txBody>
                    <a:bodyPr/>
                    <a:lstStyle/>
                    <a:p>
                      <a:pPr algn="ctr" fontAlgn="ctr"/>
                      <a:r>
                        <a:rPr lang="en-US" sz="800" u="none" strike="noStrike">
                          <a:effectLst/>
                        </a:rPr>
                        <a:t>Values Used*</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Units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Source(s) of Values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Other Questions</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876656004"/>
                  </a:ext>
                </a:extLst>
              </a:tr>
              <a:tr h="78381">
                <a:tc rowSpan="7">
                  <a:txBody>
                    <a:bodyPr/>
                    <a:lstStyle/>
                    <a:p>
                      <a:pPr algn="ctr" fontAlgn="ctr"/>
                      <a:r>
                        <a:rPr lang="en-US" sz="800" u="none" strike="noStrike">
                          <a:effectLst/>
                        </a:rPr>
                        <a:t>Utility Costs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Measure Costs (utility portion)</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939981840"/>
                  </a:ext>
                </a:extLst>
              </a:tr>
              <a:tr h="78381">
                <a:tc vMerge="1">
                  <a:txBody>
                    <a:bodyPr/>
                    <a:lstStyle/>
                    <a:p>
                      <a:endParaRPr lang="en-US"/>
                    </a:p>
                  </a:txBody>
                  <a:tcPr/>
                </a:tc>
                <a:tc>
                  <a:txBody>
                    <a:bodyPr/>
                    <a:lstStyle/>
                    <a:p>
                      <a:pPr algn="l" fontAlgn="ctr"/>
                      <a:r>
                        <a:rPr lang="en-US" sz="800" u="none" strike="noStrike">
                          <a:effectLst/>
                        </a:rPr>
                        <a:t>Other Financial or Technical Support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12678866"/>
                  </a:ext>
                </a:extLst>
              </a:tr>
              <a:tr h="78381">
                <a:tc vMerge="1">
                  <a:txBody>
                    <a:bodyPr/>
                    <a:lstStyle/>
                    <a:p>
                      <a:endParaRPr lang="en-US"/>
                    </a:p>
                  </a:txBody>
                  <a:tcPr/>
                </a:tc>
                <a:tc>
                  <a:txBody>
                    <a:bodyPr/>
                    <a:lstStyle/>
                    <a:p>
                      <a:pPr algn="l" fontAlgn="ctr"/>
                      <a:r>
                        <a:rPr lang="en-US" sz="800" u="none" strike="noStrike">
                          <a:effectLst/>
                        </a:rPr>
                        <a:t>Program Administration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724452153"/>
                  </a:ext>
                </a:extLst>
              </a:tr>
              <a:tr h="78381">
                <a:tc vMerge="1">
                  <a:txBody>
                    <a:bodyPr/>
                    <a:lstStyle/>
                    <a:p>
                      <a:endParaRPr lang="en-US"/>
                    </a:p>
                  </a:txBody>
                  <a:tcPr/>
                </a:tc>
                <a:tc>
                  <a:txBody>
                    <a:bodyPr/>
                    <a:lstStyle/>
                    <a:p>
                      <a:pPr algn="l" fontAlgn="ctr"/>
                      <a:r>
                        <a:rPr lang="en-US" sz="800" u="none" strike="noStrike">
                          <a:effectLst/>
                        </a:rPr>
                        <a:t>Evaluation, Measurement, &amp; Verification</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37959086"/>
                  </a:ext>
                </a:extLst>
              </a:tr>
              <a:tr h="78381">
                <a:tc vMerge="1">
                  <a:txBody>
                    <a:bodyPr/>
                    <a:lstStyle/>
                    <a:p>
                      <a:endParaRPr lang="en-US"/>
                    </a:p>
                  </a:txBody>
                  <a:tcPr/>
                </a:tc>
                <a:tc>
                  <a:txBody>
                    <a:bodyPr/>
                    <a:lstStyle/>
                    <a:p>
                      <a:pPr algn="l" fontAlgn="ctr"/>
                      <a:r>
                        <a:rPr lang="en-US" sz="800" u="none" strike="noStrike">
                          <a:effectLst/>
                        </a:rPr>
                        <a:t>Marketing and Outreach</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69509116"/>
                  </a:ext>
                </a:extLst>
              </a:tr>
              <a:tr h="78381">
                <a:tc vMerge="1">
                  <a:txBody>
                    <a:bodyPr/>
                    <a:lstStyle/>
                    <a:p>
                      <a:endParaRPr lang="en-US"/>
                    </a:p>
                  </a:txBody>
                  <a:tcPr/>
                </a:tc>
                <a:tc>
                  <a:txBody>
                    <a:bodyPr/>
                    <a:lstStyle/>
                    <a:p>
                      <a:pPr algn="l" fontAlgn="ctr"/>
                      <a:r>
                        <a:rPr lang="en-US" sz="800" u="none" strike="noStrike">
                          <a:effectLst/>
                        </a:rPr>
                        <a:t>Shareholder/Utility Incentive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492874601"/>
                  </a:ext>
                </a:extLst>
              </a:tr>
              <a:tr h="81517">
                <a:tc vMerge="1">
                  <a:txBody>
                    <a:bodyPr/>
                    <a:lstStyle/>
                    <a:p>
                      <a:endParaRPr lang="en-US"/>
                    </a:p>
                  </a:txBody>
                  <a:tcPr/>
                </a:tc>
                <a:tc>
                  <a:txBody>
                    <a:bodyPr/>
                    <a:lstStyle/>
                    <a:p>
                      <a:pPr algn="l" fontAlgn="ctr"/>
                      <a:r>
                        <a:rPr lang="en-US" sz="800" u="none" strike="noStrike">
                          <a:effectLst/>
                        </a:rPr>
                        <a:t>Other – describe</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757220619"/>
                  </a:ext>
                </a:extLst>
              </a:tr>
              <a:tr h="90295">
                <a:tc rowSpan="14">
                  <a:txBody>
                    <a:bodyPr/>
                    <a:lstStyle/>
                    <a:p>
                      <a:pPr algn="ctr" fontAlgn="ctr"/>
                      <a:r>
                        <a:rPr lang="en-US" sz="800" u="none" strike="noStrike">
                          <a:effectLst/>
                        </a:rPr>
                        <a:t>Utility Benefits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Avoided Energy Costs*</a:t>
                      </a:r>
                      <a:endParaRPr lang="en-US" sz="800" b="0" i="0" u="none" strike="noStrike" dirty="0">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Are values differentiated by season, on vs. off peak, etc.?</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531397508"/>
                  </a:ext>
                </a:extLst>
              </a:tr>
              <a:tr h="79218">
                <a:tc vMerge="1">
                  <a:txBody>
                    <a:bodyPr/>
                    <a:lstStyle/>
                    <a:p>
                      <a:endParaRPr lang="en-US"/>
                    </a:p>
                  </a:txBody>
                  <a:tcPr/>
                </a:tc>
                <a:tc>
                  <a:txBody>
                    <a:bodyPr/>
                    <a:lstStyle/>
                    <a:p>
                      <a:pPr algn="l" fontAlgn="ctr"/>
                      <a:r>
                        <a:rPr lang="en-US" sz="800" u="none" strike="noStrike">
                          <a:effectLst/>
                        </a:rPr>
                        <a:t>Avoided Generating Capacity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4007453948"/>
                  </a:ext>
                </a:extLst>
              </a:tr>
              <a:tr h="79218">
                <a:tc vMerge="1">
                  <a:txBody>
                    <a:bodyPr/>
                    <a:lstStyle/>
                    <a:p>
                      <a:endParaRPr lang="en-US"/>
                    </a:p>
                  </a:txBody>
                  <a:tcPr/>
                </a:tc>
                <a:tc>
                  <a:txBody>
                    <a:bodyPr/>
                    <a:lstStyle/>
                    <a:p>
                      <a:pPr algn="l" fontAlgn="ctr"/>
                      <a:r>
                        <a:rPr lang="en-US" sz="800" u="none" strike="noStrike">
                          <a:effectLst/>
                        </a:rPr>
                        <a:t>Avoided T&amp;D Capacity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082688266"/>
                  </a:ext>
                </a:extLst>
              </a:tr>
              <a:tr h="90295">
                <a:tc vMerge="1">
                  <a:txBody>
                    <a:bodyPr/>
                    <a:lstStyle/>
                    <a:p>
                      <a:endParaRPr lang="en-US"/>
                    </a:p>
                  </a:txBody>
                  <a:tcPr/>
                </a:tc>
                <a:tc>
                  <a:txBody>
                    <a:bodyPr/>
                    <a:lstStyle/>
                    <a:p>
                      <a:pPr algn="l" fontAlgn="ctr"/>
                      <a:r>
                        <a:rPr lang="en-US" sz="800" u="none" strike="noStrike">
                          <a:effectLst/>
                        </a:rPr>
                        <a:t>Avoided T&amp;D Line Losses - Energy kWh</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loss rate</a:t>
                      </a:r>
                      <a:endParaRPr lang="en-US" sz="800" b="0" i="1"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Are values based on average or marginal loss rates?</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472587596"/>
                  </a:ext>
                </a:extLst>
              </a:tr>
              <a:tr h="90295">
                <a:tc vMerge="1">
                  <a:txBody>
                    <a:bodyPr/>
                    <a:lstStyle/>
                    <a:p>
                      <a:endParaRPr lang="en-US"/>
                    </a:p>
                  </a:txBody>
                  <a:tcPr/>
                </a:tc>
                <a:tc>
                  <a:txBody>
                    <a:bodyPr/>
                    <a:lstStyle/>
                    <a:p>
                      <a:pPr algn="l" fontAlgn="ctr"/>
                      <a:r>
                        <a:rPr lang="en-US" sz="800" u="none" strike="noStrike">
                          <a:effectLst/>
                        </a:rPr>
                        <a:t>Avoided T&amp;D Line Losses - Peak kW</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loss rate</a:t>
                      </a:r>
                      <a:endParaRPr lang="en-US" sz="800" b="0" i="1"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Are values based on average or marginal loss rates?</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894613442"/>
                  </a:ext>
                </a:extLst>
              </a:tr>
              <a:tr h="79218">
                <a:tc vMerge="1">
                  <a:txBody>
                    <a:bodyPr/>
                    <a:lstStyle/>
                    <a:p>
                      <a:endParaRPr lang="en-US"/>
                    </a:p>
                  </a:txBody>
                  <a:tcPr/>
                </a:tc>
                <a:tc>
                  <a:txBody>
                    <a:bodyPr/>
                    <a:lstStyle/>
                    <a:p>
                      <a:pPr algn="l" fontAlgn="ctr"/>
                      <a:r>
                        <a:rPr lang="en-US" sz="800" u="none" strike="noStrike">
                          <a:effectLst/>
                        </a:rPr>
                        <a:t>Avoided Ancillary Services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665770580"/>
                  </a:ext>
                </a:extLst>
              </a:tr>
              <a:tr h="120394">
                <a:tc vMerge="1">
                  <a:txBody>
                    <a:bodyPr/>
                    <a:lstStyle/>
                    <a:p>
                      <a:endParaRPr lang="en-US"/>
                    </a:p>
                  </a:txBody>
                  <a:tcPr/>
                </a:tc>
                <a:tc>
                  <a:txBody>
                    <a:bodyPr/>
                    <a:lstStyle/>
                    <a:p>
                      <a:pPr algn="l" fontAlgn="ctr"/>
                      <a:r>
                        <a:rPr lang="en-US" sz="800" u="none" strike="noStrike">
                          <a:effectLst/>
                        </a:rPr>
                        <a:t>Wholesale Energy Price Suppression Effects- Energy kWh</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880906510"/>
                  </a:ext>
                </a:extLst>
              </a:tr>
              <a:tr h="120394">
                <a:tc vMerge="1">
                  <a:txBody>
                    <a:bodyPr/>
                    <a:lstStyle/>
                    <a:p>
                      <a:endParaRPr lang="en-US"/>
                    </a:p>
                  </a:txBody>
                  <a:tcPr/>
                </a:tc>
                <a:tc>
                  <a:txBody>
                    <a:bodyPr/>
                    <a:lstStyle/>
                    <a:p>
                      <a:pPr algn="l" fontAlgn="ctr"/>
                      <a:r>
                        <a:rPr lang="en-US" sz="800" u="none" strike="noStrike">
                          <a:effectLst/>
                        </a:rPr>
                        <a:t>Wholesale Energy Price Suppression Effects - Peak kW</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253558304"/>
                  </a:ext>
                </a:extLst>
              </a:tr>
              <a:tr h="135443">
                <a:tc vMerge="1">
                  <a:txBody>
                    <a:bodyPr/>
                    <a:lstStyle/>
                    <a:p>
                      <a:endParaRPr lang="en-US"/>
                    </a:p>
                  </a:txBody>
                  <a:tcPr/>
                </a:tc>
                <a:tc>
                  <a:txBody>
                    <a:bodyPr/>
                    <a:lstStyle/>
                    <a:p>
                      <a:pPr algn="l" fontAlgn="ctr"/>
                      <a:r>
                        <a:rPr lang="en-US" sz="800" u="none" strike="noStrike">
                          <a:effectLst/>
                        </a:rPr>
                        <a:t>Avoided Costs of Complying with RPS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Based on avoided future compliance costs or damage costs?</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678489414"/>
                  </a:ext>
                </a:extLst>
              </a:tr>
              <a:tr h="135443">
                <a:tc vMerge="1">
                  <a:txBody>
                    <a:bodyPr/>
                    <a:lstStyle/>
                    <a:p>
                      <a:endParaRPr lang="en-US"/>
                    </a:p>
                  </a:txBody>
                  <a:tcPr/>
                </a:tc>
                <a:tc>
                  <a:txBody>
                    <a:bodyPr/>
                    <a:lstStyle/>
                    <a:p>
                      <a:pPr algn="l" fontAlgn="ctr"/>
                      <a:r>
                        <a:rPr lang="en-US" sz="800" u="none" strike="noStrike">
                          <a:effectLst/>
                        </a:rPr>
                        <a:t>Avoided Environmental Compliance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$/ton CO2</a:t>
                      </a:r>
                      <a:endParaRPr lang="en-US" sz="800" b="0" i="1"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Based on avoided future compliance costs or damage costs?</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847160748"/>
                  </a:ext>
                </a:extLst>
              </a:tr>
              <a:tr h="90295">
                <a:tc vMerge="1">
                  <a:txBody>
                    <a:bodyPr/>
                    <a:lstStyle/>
                    <a:p>
                      <a:endParaRPr lang="en-US"/>
                    </a:p>
                  </a:txBody>
                  <a:tcPr/>
                </a:tc>
                <a:tc>
                  <a:txBody>
                    <a:bodyPr/>
                    <a:lstStyle/>
                    <a:p>
                      <a:pPr algn="l" fontAlgn="ctr"/>
                      <a:r>
                        <a:rPr lang="en-US" sz="800" u="none" strike="noStrike">
                          <a:effectLst/>
                        </a:rPr>
                        <a:t>Avoided Bad Debt, Arrearages, etc.</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For which programs are values applied? All?  Just low income?</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528858523"/>
                  </a:ext>
                </a:extLst>
              </a:tr>
              <a:tr h="79218">
                <a:tc vMerge="1">
                  <a:txBody>
                    <a:bodyPr/>
                    <a:lstStyle/>
                    <a:p>
                      <a:endParaRPr lang="en-US"/>
                    </a:p>
                  </a:txBody>
                  <a:tcPr/>
                </a:tc>
                <a:tc>
                  <a:txBody>
                    <a:bodyPr/>
                    <a:lstStyle/>
                    <a:p>
                      <a:pPr algn="l" fontAlgn="ctr"/>
                      <a:r>
                        <a:rPr lang="en-US" sz="800" u="none" strike="noStrike" dirty="0">
                          <a:effectLst/>
                        </a:rPr>
                        <a:t>Reduced Risk / Fuel Diversity</a:t>
                      </a:r>
                      <a:endParaRPr lang="en-US" sz="800" b="0" i="0" u="none" strike="noStrike" dirty="0">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How are values applied?</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376602227"/>
                  </a:ext>
                </a:extLst>
              </a:tr>
              <a:tr h="79218">
                <a:tc vMerge="1">
                  <a:txBody>
                    <a:bodyPr/>
                    <a:lstStyle/>
                    <a:p>
                      <a:endParaRPr lang="en-US"/>
                    </a:p>
                  </a:txBody>
                  <a:tcPr/>
                </a:tc>
                <a:tc>
                  <a:txBody>
                    <a:bodyPr/>
                    <a:lstStyle/>
                    <a:p>
                      <a:pPr algn="l" fontAlgn="ctr"/>
                      <a:r>
                        <a:rPr lang="en-US" sz="800" u="none" strike="noStrike" dirty="0">
                          <a:effectLst/>
                        </a:rPr>
                        <a:t>Increased Reliability and Resilience</a:t>
                      </a:r>
                      <a:endParaRPr lang="en-US" sz="800" b="0" i="0" u="none" strike="noStrike" dirty="0">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974483500"/>
                  </a:ext>
                </a:extLst>
              </a:tr>
              <a:tr h="79218">
                <a:tc vMerge="1">
                  <a:txBody>
                    <a:bodyPr/>
                    <a:lstStyle/>
                    <a:p>
                      <a:endParaRPr lang="en-US"/>
                    </a:p>
                  </a:txBody>
                  <a:tcPr/>
                </a:tc>
                <a:tc>
                  <a:txBody>
                    <a:bodyPr/>
                    <a:lstStyle/>
                    <a:p>
                      <a:pPr algn="l" fontAlgn="ctr"/>
                      <a:r>
                        <a:rPr lang="en-US" sz="800" u="none" strike="noStrike">
                          <a:effectLst/>
                        </a:rPr>
                        <a:t>Other - describe</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091508794"/>
                  </a:ext>
                </a:extLst>
              </a:tr>
              <a:tr h="62705">
                <a:tc rowSpan="2">
                  <a:txBody>
                    <a:bodyPr/>
                    <a:lstStyle/>
                    <a:p>
                      <a:pPr algn="ctr" fontAlgn="ctr"/>
                      <a:r>
                        <a:rPr lang="en-US" sz="800" u="none" strike="noStrike">
                          <a:effectLst/>
                        </a:rPr>
                        <a:t>Other Fuel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Other Fuel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510307383"/>
                  </a:ext>
                </a:extLst>
              </a:tr>
              <a:tr h="65841">
                <a:tc vMerge="1">
                  <a:txBody>
                    <a:bodyPr/>
                    <a:lstStyle/>
                    <a:p>
                      <a:endParaRPr lang="en-US"/>
                    </a:p>
                  </a:txBody>
                  <a:tcPr/>
                </a:tc>
                <a:tc>
                  <a:txBody>
                    <a:bodyPr/>
                    <a:lstStyle/>
                    <a:p>
                      <a:pPr algn="l" fontAlgn="ctr"/>
                      <a:r>
                        <a:rPr lang="en-US" sz="800" u="none" strike="noStrike">
                          <a:effectLst/>
                        </a:rPr>
                        <a:t>Other Fuel Benefits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4027841608"/>
                  </a:ext>
                </a:extLst>
              </a:tr>
              <a:tr h="62705">
                <a:tc rowSpan="2">
                  <a:txBody>
                    <a:bodyPr/>
                    <a:lstStyle/>
                    <a:p>
                      <a:pPr algn="ctr" fontAlgn="ctr"/>
                      <a:r>
                        <a:rPr lang="en-US" sz="800" u="none" strike="noStrike">
                          <a:effectLst/>
                        </a:rPr>
                        <a:t>Water and Other Resource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Water and Other Resource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563720390"/>
                  </a:ext>
                </a:extLst>
              </a:tr>
              <a:tr h="65841">
                <a:tc vMerge="1">
                  <a:txBody>
                    <a:bodyPr/>
                    <a:lstStyle/>
                    <a:p>
                      <a:endParaRPr lang="en-US"/>
                    </a:p>
                  </a:txBody>
                  <a:tcPr/>
                </a:tc>
                <a:tc>
                  <a:txBody>
                    <a:bodyPr/>
                    <a:lstStyle/>
                    <a:p>
                      <a:pPr algn="l" fontAlgn="ctr"/>
                      <a:r>
                        <a:rPr lang="en-US" sz="800" u="none" strike="noStrike">
                          <a:effectLst/>
                        </a:rPr>
                        <a:t>Water and Other Resource Benefits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666972403"/>
                  </a:ext>
                </a:extLst>
              </a:tr>
              <a:tr h="62705">
                <a:tc rowSpan="2">
                  <a:txBody>
                    <a:bodyPr/>
                    <a:lstStyle/>
                    <a:p>
                      <a:pPr algn="ctr" fontAlgn="ctr"/>
                      <a:r>
                        <a:rPr lang="en-US" sz="800" u="none" strike="noStrike">
                          <a:effectLst/>
                        </a:rPr>
                        <a:t>Environmental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Environmental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350070757"/>
                  </a:ext>
                </a:extLst>
              </a:tr>
              <a:tr h="65841">
                <a:tc vMerge="1">
                  <a:txBody>
                    <a:bodyPr/>
                    <a:lstStyle/>
                    <a:p>
                      <a:endParaRPr lang="en-US"/>
                    </a:p>
                  </a:txBody>
                  <a:tcPr/>
                </a:tc>
                <a:tc>
                  <a:txBody>
                    <a:bodyPr/>
                    <a:lstStyle/>
                    <a:p>
                      <a:pPr algn="l" fontAlgn="ctr"/>
                      <a:r>
                        <a:rPr lang="en-US" sz="800" u="none" strike="noStrike">
                          <a:effectLst/>
                        </a:rPr>
                        <a:t>Environmental Benefits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025389099"/>
                  </a:ext>
                </a:extLst>
              </a:tr>
              <a:tr h="62705">
                <a:tc rowSpan="2">
                  <a:txBody>
                    <a:bodyPr/>
                    <a:lstStyle/>
                    <a:p>
                      <a:pPr algn="ctr" fontAlgn="ctr"/>
                      <a:r>
                        <a:rPr lang="en-US" sz="800" u="none" strike="noStrike">
                          <a:effectLst/>
                        </a:rPr>
                        <a:t>Public Health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Public Health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4266866312"/>
                  </a:ext>
                </a:extLst>
              </a:tr>
              <a:tr h="65841">
                <a:tc vMerge="1">
                  <a:txBody>
                    <a:bodyPr/>
                    <a:lstStyle/>
                    <a:p>
                      <a:endParaRPr lang="en-US"/>
                    </a:p>
                  </a:txBody>
                  <a:tcPr/>
                </a:tc>
                <a:tc>
                  <a:txBody>
                    <a:bodyPr/>
                    <a:lstStyle/>
                    <a:p>
                      <a:pPr algn="l" fontAlgn="ctr"/>
                      <a:r>
                        <a:rPr lang="en-US" sz="800" u="none" strike="noStrike">
                          <a:effectLst/>
                        </a:rPr>
                        <a:t>Public Health Benefits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4270974888"/>
                  </a:ext>
                </a:extLst>
              </a:tr>
              <a:tr h="117676">
                <a:tc rowSpan="2">
                  <a:txBody>
                    <a:bodyPr/>
                    <a:lstStyle/>
                    <a:p>
                      <a:pPr algn="ctr" fontAlgn="ctr"/>
                      <a:r>
                        <a:rPr lang="en-US" sz="800" u="none" strike="noStrike">
                          <a:effectLst/>
                        </a:rPr>
                        <a:t>Economic Development and Job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Economic Development and Job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565985717"/>
                  </a:ext>
                </a:extLst>
              </a:tr>
              <a:tr h="117676">
                <a:tc vMerge="1">
                  <a:txBody>
                    <a:bodyPr/>
                    <a:lstStyle/>
                    <a:p>
                      <a:endParaRPr lang="en-US"/>
                    </a:p>
                  </a:txBody>
                  <a:tcPr/>
                </a:tc>
                <a:tc>
                  <a:txBody>
                    <a:bodyPr/>
                    <a:lstStyle/>
                    <a:p>
                      <a:pPr algn="l" fontAlgn="ctr"/>
                      <a:r>
                        <a:rPr lang="en-US" sz="800" u="none" strike="noStrike">
                          <a:effectLst/>
                        </a:rPr>
                        <a:t>Economic Development and Job Benefits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461822205"/>
                  </a:ext>
                </a:extLst>
              </a:tr>
              <a:tr h="62705">
                <a:tc rowSpan="2">
                  <a:txBody>
                    <a:bodyPr/>
                    <a:lstStyle/>
                    <a:p>
                      <a:pPr algn="ctr" fontAlgn="ctr"/>
                      <a:r>
                        <a:rPr lang="en-US" sz="800" u="none" strike="noStrike">
                          <a:effectLst/>
                        </a:rPr>
                        <a:t>Energy Security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Energy Security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433926354"/>
                  </a:ext>
                </a:extLst>
              </a:tr>
              <a:tr h="65841">
                <a:tc vMerge="1">
                  <a:txBody>
                    <a:bodyPr/>
                    <a:lstStyle/>
                    <a:p>
                      <a:endParaRPr lang="en-US"/>
                    </a:p>
                  </a:txBody>
                  <a:tcPr/>
                </a:tc>
                <a:tc>
                  <a:txBody>
                    <a:bodyPr/>
                    <a:lstStyle/>
                    <a:p>
                      <a:pPr algn="l" fontAlgn="ctr"/>
                      <a:r>
                        <a:rPr lang="en-US" sz="800" u="none" strike="noStrike">
                          <a:effectLst/>
                        </a:rPr>
                        <a:t>Energy Security Benefits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533546398"/>
                  </a:ext>
                </a:extLst>
              </a:tr>
              <a:tr h="62705">
                <a:tc rowSpan="7">
                  <a:txBody>
                    <a:bodyPr/>
                    <a:lstStyle/>
                    <a:p>
                      <a:pPr algn="ctr" fontAlgn="ctr"/>
                      <a:r>
                        <a:rPr lang="en-US" sz="800" u="none" strike="noStrike">
                          <a:effectLst/>
                        </a:rPr>
                        <a:t>Participant Costs**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Measure Costs (customer portion)</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136278783"/>
                  </a:ext>
                </a:extLst>
              </a:tr>
              <a:tr h="62705">
                <a:tc vMerge="1">
                  <a:txBody>
                    <a:bodyPr/>
                    <a:lstStyle/>
                    <a:p>
                      <a:endParaRPr lang="en-US"/>
                    </a:p>
                  </a:txBody>
                  <a:tcPr/>
                </a:tc>
                <a:tc>
                  <a:txBody>
                    <a:bodyPr/>
                    <a:lstStyle/>
                    <a:p>
                      <a:pPr algn="l" fontAlgn="ctr"/>
                      <a:r>
                        <a:rPr lang="en-US" sz="800" u="none" strike="noStrike">
                          <a:effectLst/>
                        </a:rPr>
                        <a:t>Financial Costs (customer portion)</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881771778"/>
                  </a:ext>
                </a:extLst>
              </a:tr>
              <a:tr h="62705">
                <a:tc vMerge="1">
                  <a:txBody>
                    <a:bodyPr/>
                    <a:lstStyle/>
                    <a:p>
                      <a:endParaRPr lang="en-US"/>
                    </a:p>
                  </a:txBody>
                  <a:tcPr/>
                </a:tc>
                <a:tc>
                  <a:txBody>
                    <a:bodyPr/>
                    <a:lstStyle/>
                    <a:p>
                      <a:pPr algn="l" fontAlgn="ctr"/>
                      <a:r>
                        <a:rPr lang="en-US" sz="800" u="none" strike="noStrike">
                          <a:effectLst/>
                        </a:rPr>
                        <a:t>Transaction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865640883"/>
                  </a:ext>
                </a:extLst>
              </a:tr>
              <a:tr h="62705">
                <a:tc vMerge="1">
                  <a:txBody>
                    <a:bodyPr/>
                    <a:lstStyle/>
                    <a:p>
                      <a:endParaRPr lang="en-US"/>
                    </a:p>
                  </a:txBody>
                  <a:tcPr/>
                </a:tc>
                <a:tc>
                  <a:txBody>
                    <a:bodyPr/>
                    <a:lstStyle/>
                    <a:p>
                      <a:pPr algn="l" fontAlgn="ctr"/>
                      <a:r>
                        <a:rPr lang="en-US" sz="800" u="none" strike="noStrike">
                          <a:effectLst/>
                        </a:rPr>
                        <a:t>Increased O&amp;M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14667135"/>
                  </a:ext>
                </a:extLst>
              </a:tr>
              <a:tr h="62705">
                <a:tc vMerge="1">
                  <a:txBody>
                    <a:bodyPr/>
                    <a:lstStyle/>
                    <a:p>
                      <a:endParaRPr lang="en-US"/>
                    </a:p>
                  </a:txBody>
                  <a:tcPr/>
                </a:tc>
                <a:tc>
                  <a:txBody>
                    <a:bodyPr/>
                    <a:lstStyle/>
                    <a:p>
                      <a:pPr algn="l" fontAlgn="ctr"/>
                      <a:r>
                        <a:rPr lang="en-US" sz="800" u="none" strike="noStrike">
                          <a:effectLst/>
                        </a:rPr>
                        <a:t>Increased Other Fuel Consumption</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475915552"/>
                  </a:ext>
                </a:extLst>
              </a:tr>
              <a:tr h="62705">
                <a:tc vMerge="1">
                  <a:txBody>
                    <a:bodyPr/>
                    <a:lstStyle/>
                    <a:p>
                      <a:endParaRPr lang="en-US"/>
                    </a:p>
                  </a:txBody>
                  <a:tcPr/>
                </a:tc>
                <a:tc>
                  <a:txBody>
                    <a:bodyPr/>
                    <a:lstStyle/>
                    <a:p>
                      <a:pPr algn="l" fontAlgn="ctr"/>
                      <a:r>
                        <a:rPr lang="en-US" sz="800" u="none" strike="noStrike">
                          <a:effectLst/>
                        </a:rPr>
                        <a:t>Increased Water Consumption</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378501550"/>
                  </a:ext>
                </a:extLst>
              </a:tr>
              <a:tr h="65841">
                <a:tc vMerge="1">
                  <a:txBody>
                    <a:bodyPr/>
                    <a:lstStyle/>
                    <a:p>
                      <a:endParaRPr lang="en-US"/>
                    </a:p>
                  </a:txBody>
                  <a:tcPr/>
                </a:tc>
                <a:tc>
                  <a:txBody>
                    <a:bodyPr/>
                    <a:lstStyle/>
                    <a:p>
                      <a:pPr algn="l" fontAlgn="ctr"/>
                      <a:r>
                        <a:rPr lang="en-US" sz="800" u="none" strike="noStrike">
                          <a:effectLst/>
                        </a:rPr>
                        <a:t>Other - describe</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86807361"/>
                  </a:ext>
                </a:extLst>
              </a:tr>
              <a:tr h="62705">
                <a:tc rowSpan="12">
                  <a:txBody>
                    <a:bodyPr/>
                    <a:lstStyle/>
                    <a:p>
                      <a:pPr algn="ctr" fontAlgn="ctr"/>
                      <a:r>
                        <a:rPr lang="en-US" sz="800" u="none" strike="noStrike">
                          <a:effectLst/>
                        </a:rPr>
                        <a:t>Participant Benefits**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Reduced Bills (often an avoided utility system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4187495674"/>
                  </a:ext>
                </a:extLst>
              </a:tr>
              <a:tr h="62705">
                <a:tc vMerge="1">
                  <a:txBody>
                    <a:bodyPr/>
                    <a:lstStyle/>
                    <a:p>
                      <a:endParaRPr lang="en-US"/>
                    </a:p>
                  </a:txBody>
                  <a:tcPr/>
                </a:tc>
                <a:tc>
                  <a:txBody>
                    <a:bodyPr/>
                    <a:lstStyle/>
                    <a:p>
                      <a:pPr algn="l" fontAlgn="ctr"/>
                      <a:r>
                        <a:rPr lang="en-US" sz="800" u="none" strike="noStrike">
                          <a:effectLst/>
                        </a:rPr>
                        <a:t>Reduced O&amp;M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771240430"/>
                  </a:ext>
                </a:extLst>
              </a:tr>
              <a:tr h="62705">
                <a:tc vMerge="1">
                  <a:txBody>
                    <a:bodyPr/>
                    <a:lstStyle/>
                    <a:p>
                      <a:endParaRPr lang="en-US"/>
                    </a:p>
                  </a:txBody>
                  <a:tcPr/>
                </a:tc>
                <a:tc>
                  <a:txBody>
                    <a:bodyPr/>
                    <a:lstStyle/>
                    <a:p>
                      <a:pPr algn="l" fontAlgn="ctr"/>
                      <a:r>
                        <a:rPr lang="en-US" sz="800" u="none" strike="noStrike">
                          <a:effectLst/>
                        </a:rPr>
                        <a:t>Increased Comfort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4126865333"/>
                  </a:ext>
                </a:extLst>
              </a:tr>
              <a:tr h="62705">
                <a:tc vMerge="1">
                  <a:txBody>
                    <a:bodyPr/>
                    <a:lstStyle/>
                    <a:p>
                      <a:endParaRPr lang="en-US"/>
                    </a:p>
                  </a:txBody>
                  <a:tcPr/>
                </a:tc>
                <a:tc>
                  <a:txBody>
                    <a:bodyPr/>
                    <a:lstStyle/>
                    <a:p>
                      <a:pPr algn="l" fontAlgn="ctr"/>
                      <a:r>
                        <a:rPr lang="en-US" sz="800" u="none" strike="noStrike">
                          <a:effectLst/>
                        </a:rPr>
                        <a:t>Increased Health &amp; Safety</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295321017"/>
                  </a:ext>
                </a:extLst>
              </a:tr>
              <a:tr h="62705">
                <a:tc vMerge="1">
                  <a:txBody>
                    <a:bodyPr/>
                    <a:lstStyle/>
                    <a:p>
                      <a:endParaRPr lang="en-US"/>
                    </a:p>
                  </a:txBody>
                  <a:tcPr/>
                </a:tc>
                <a:tc>
                  <a:txBody>
                    <a:bodyPr/>
                    <a:lstStyle/>
                    <a:p>
                      <a:pPr algn="l" fontAlgn="ctr"/>
                      <a:r>
                        <a:rPr lang="en-US" sz="800" u="none" strike="noStrike">
                          <a:effectLst/>
                        </a:rPr>
                        <a:t>Increased Productivity</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748141802"/>
                  </a:ext>
                </a:extLst>
              </a:tr>
              <a:tr h="62705">
                <a:tc vMerge="1">
                  <a:txBody>
                    <a:bodyPr/>
                    <a:lstStyle/>
                    <a:p>
                      <a:endParaRPr lang="en-US"/>
                    </a:p>
                  </a:txBody>
                  <a:tcPr/>
                </a:tc>
                <a:tc>
                  <a:txBody>
                    <a:bodyPr/>
                    <a:lstStyle/>
                    <a:p>
                      <a:pPr algn="l" fontAlgn="ctr"/>
                      <a:r>
                        <a:rPr lang="en-US" sz="800" u="none" strike="noStrike">
                          <a:effectLst/>
                        </a:rPr>
                        <a:t>Improved Aesthetics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250513885"/>
                  </a:ext>
                </a:extLst>
              </a:tr>
              <a:tr h="62705">
                <a:tc vMerge="1">
                  <a:txBody>
                    <a:bodyPr/>
                    <a:lstStyle/>
                    <a:p>
                      <a:endParaRPr lang="en-US"/>
                    </a:p>
                  </a:txBody>
                  <a:tcPr/>
                </a:tc>
                <a:tc>
                  <a:txBody>
                    <a:bodyPr/>
                    <a:lstStyle/>
                    <a:p>
                      <a:pPr algn="l" fontAlgn="ctr"/>
                      <a:r>
                        <a:rPr lang="en-US" sz="800" u="none" strike="noStrike">
                          <a:effectLst/>
                        </a:rPr>
                        <a:t>Property Improvements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540353347"/>
                  </a:ext>
                </a:extLst>
              </a:tr>
              <a:tr h="62705">
                <a:tc vMerge="1">
                  <a:txBody>
                    <a:bodyPr/>
                    <a:lstStyle/>
                    <a:p>
                      <a:endParaRPr lang="en-US"/>
                    </a:p>
                  </a:txBody>
                  <a:tcPr/>
                </a:tc>
                <a:tc>
                  <a:txBody>
                    <a:bodyPr/>
                    <a:lstStyle/>
                    <a:p>
                      <a:pPr algn="l" fontAlgn="ctr"/>
                      <a:r>
                        <a:rPr lang="en-US" sz="800" u="none" strike="noStrike">
                          <a:effectLst/>
                        </a:rPr>
                        <a:t>Reduced Other Fuel Consumption</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307201470"/>
                  </a:ext>
                </a:extLst>
              </a:tr>
              <a:tr h="62705">
                <a:tc vMerge="1">
                  <a:txBody>
                    <a:bodyPr/>
                    <a:lstStyle/>
                    <a:p>
                      <a:endParaRPr lang="en-US"/>
                    </a:p>
                  </a:txBody>
                  <a:tcPr/>
                </a:tc>
                <a:tc>
                  <a:txBody>
                    <a:bodyPr/>
                    <a:lstStyle/>
                    <a:p>
                      <a:pPr algn="l" fontAlgn="ctr"/>
                      <a:r>
                        <a:rPr lang="en-US" sz="800" u="none" strike="noStrike">
                          <a:effectLst/>
                        </a:rPr>
                        <a:t>Reduced Water Consumption</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564680334"/>
                  </a:ext>
                </a:extLst>
              </a:tr>
              <a:tr h="62705">
                <a:tc vMerge="1">
                  <a:txBody>
                    <a:bodyPr/>
                    <a:lstStyle/>
                    <a:p>
                      <a:endParaRPr lang="en-US"/>
                    </a:p>
                  </a:txBody>
                  <a:tcPr/>
                </a:tc>
                <a:tc>
                  <a:txBody>
                    <a:bodyPr/>
                    <a:lstStyle/>
                    <a:p>
                      <a:pPr algn="l" fontAlgn="ctr"/>
                      <a:r>
                        <a:rPr lang="en-US" sz="800" u="none" strike="noStrike">
                          <a:effectLst/>
                        </a:rPr>
                        <a:t>Additional Benefits for Low-Income Customers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4109699889"/>
                  </a:ext>
                </a:extLst>
              </a:tr>
              <a:tr h="62705">
                <a:tc vMerge="1">
                  <a:txBody>
                    <a:bodyPr/>
                    <a:lstStyle/>
                    <a:p>
                      <a:endParaRPr lang="en-US"/>
                    </a:p>
                  </a:txBody>
                  <a:tcPr/>
                </a:tc>
                <a:tc>
                  <a:txBody>
                    <a:bodyPr/>
                    <a:lstStyle/>
                    <a:p>
                      <a:pPr algn="l" fontAlgn="ctr"/>
                      <a:r>
                        <a:rPr lang="en-US" sz="800" u="none" strike="noStrike">
                          <a:effectLst/>
                        </a:rPr>
                        <a:t>Avoided &amp; Deferred Equipment Replacement Costs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434784484"/>
                  </a:ext>
                </a:extLst>
              </a:tr>
              <a:tr h="65841">
                <a:tc vMerge="1">
                  <a:txBody>
                    <a:bodyPr/>
                    <a:lstStyle/>
                    <a:p>
                      <a:endParaRPr lang="en-US"/>
                    </a:p>
                  </a:txBody>
                  <a:tcPr/>
                </a:tc>
                <a:tc>
                  <a:txBody>
                    <a:bodyPr/>
                    <a:lstStyle/>
                    <a:p>
                      <a:pPr algn="l" fontAlgn="ctr"/>
                      <a:r>
                        <a:rPr lang="en-US" sz="800" u="none" strike="noStrike">
                          <a:effectLst/>
                        </a:rPr>
                        <a:t>Other - describe</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4235179210"/>
                  </a:ext>
                </a:extLst>
              </a:tr>
              <a:tr h="65841">
                <a:tc rowSpan="2">
                  <a:txBody>
                    <a:bodyPr/>
                    <a:lstStyle/>
                    <a:p>
                      <a:pPr algn="ctr" fontAlgn="ctr"/>
                      <a:r>
                        <a:rPr lang="en-US" sz="800" u="none" strike="noStrike">
                          <a:effectLst/>
                        </a:rPr>
                        <a:t>Low Income Customer Impacts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Low Income Customer Cost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773180117"/>
                  </a:ext>
                </a:extLst>
              </a:tr>
              <a:tr h="65841">
                <a:tc vMerge="1">
                  <a:txBody>
                    <a:bodyPr/>
                    <a:lstStyle/>
                    <a:p>
                      <a:endParaRPr lang="en-US"/>
                    </a:p>
                  </a:txBody>
                  <a:tcPr/>
                </a:tc>
                <a:tc>
                  <a:txBody>
                    <a:bodyPr/>
                    <a:lstStyle/>
                    <a:p>
                      <a:pPr algn="l" fontAlgn="ctr"/>
                      <a:r>
                        <a:rPr lang="en-US" sz="800" u="none" strike="noStrike">
                          <a:effectLst/>
                        </a:rPr>
                        <a:t>Low Income Customer Benefits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142798627"/>
                  </a:ext>
                </a:extLst>
              </a:tr>
              <a:tr h="65841">
                <a:tc rowSpan="3">
                  <a:txBody>
                    <a:bodyPr/>
                    <a:lstStyle/>
                    <a:p>
                      <a:pPr algn="ctr" fontAlgn="ctr"/>
                      <a:r>
                        <a:rPr lang="en-US" sz="800" u="none" strike="noStrike">
                          <a:effectLst/>
                        </a:rPr>
                        <a:t>Non-Monetized Factors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Economic Development and Job Impacts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1436998644"/>
                  </a:ext>
                </a:extLst>
              </a:tr>
              <a:tr h="65841">
                <a:tc vMerge="1">
                  <a:txBody>
                    <a:bodyPr/>
                    <a:lstStyle/>
                    <a:p>
                      <a:endParaRPr lang="en-US"/>
                    </a:p>
                  </a:txBody>
                  <a:tcPr/>
                </a:tc>
                <a:tc>
                  <a:txBody>
                    <a:bodyPr/>
                    <a:lstStyle/>
                    <a:p>
                      <a:pPr algn="l" fontAlgn="ctr"/>
                      <a:r>
                        <a:rPr lang="en-US" sz="800" u="none" strike="noStrike">
                          <a:effectLst/>
                        </a:rPr>
                        <a:t>Market Transformation Impacts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120392057"/>
                  </a:ext>
                </a:extLst>
              </a:tr>
              <a:tr h="65841">
                <a:tc vMerge="1">
                  <a:txBody>
                    <a:bodyPr/>
                    <a:lstStyle/>
                    <a:p>
                      <a:endParaRPr lang="en-US"/>
                    </a:p>
                  </a:txBody>
                  <a:tcPr/>
                </a:tc>
                <a:tc>
                  <a:txBody>
                    <a:bodyPr/>
                    <a:lstStyle/>
                    <a:p>
                      <a:pPr algn="l" fontAlgn="ctr"/>
                      <a:r>
                        <a:rPr lang="en-US" sz="800" u="none" strike="noStrike">
                          <a:effectLst/>
                        </a:rPr>
                        <a:t>Other Non-Monetized Impacts</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666851446"/>
                  </a:ext>
                </a:extLst>
              </a:tr>
              <a:tr h="78381">
                <a:tc>
                  <a:txBody>
                    <a:bodyPr/>
                    <a:lstStyle/>
                    <a:p>
                      <a:pPr algn="l" fontAlgn="ctr"/>
                      <a:r>
                        <a:rPr lang="en-US" sz="800" u="none" strike="noStrike">
                          <a:effectLst/>
                        </a:rPr>
                        <a:t>Other (Specify)</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629398981"/>
                  </a:ext>
                </a:extLst>
              </a:tr>
              <a:tr h="78381">
                <a:tc>
                  <a:txBody>
                    <a:bodyPr/>
                    <a:lstStyle/>
                    <a:p>
                      <a:pPr algn="l" fontAlgn="ctr"/>
                      <a:r>
                        <a:rPr lang="en-US" sz="800" u="none" strike="noStrike">
                          <a:effectLst/>
                        </a:rPr>
                        <a:t>Other (Specify)</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3328441401"/>
                  </a:ext>
                </a:extLst>
              </a:tr>
              <a:tr h="78381">
                <a:tc>
                  <a:txBody>
                    <a:bodyPr/>
                    <a:lstStyle/>
                    <a:p>
                      <a:pPr algn="l" fontAlgn="ctr"/>
                      <a:r>
                        <a:rPr lang="en-US" sz="800" u="none" strike="noStrike">
                          <a:effectLst/>
                        </a:rPr>
                        <a:t>Other (Specify)</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b"/>
                </a:tc>
                <a:extLst>
                  <a:ext uri="{0D108BD9-81ED-4DB2-BD59-A6C34878D82A}">
                    <a16:rowId xmlns:a16="http://schemas.microsoft.com/office/drawing/2014/main" val="1318247629"/>
                  </a:ext>
                </a:extLst>
              </a:tr>
              <a:tr h="90295">
                <a:tc rowSpan="2">
                  <a:txBody>
                    <a:bodyPr/>
                    <a:lstStyle/>
                    <a:p>
                      <a:pPr algn="ctr" fontAlgn="ctr"/>
                      <a:r>
                        <a:rPr lang="en-US" sz="800" u="none" strike="noStrike">
                          <a:effectLst/>
                        </a:rPr>
                        <a:t>Other Key Questions</a:t>
                      </a:r>
                      <a:endParaRPr lang="en-US" sz="800" b="1"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What Discount Rate is Used?</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Is it real or nominal?</a:t>
                      </a:r>
                      <a:endParaRPr lang="en-US" sz="800" b="0" i="0" u="none" strike="noStrike" dirty="0">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3993872657"/>
                  </a:ext>
                </a:extLst>
              </a:tr>
              <a:tr h="128546">
                <a:tc vMerge="1">
                  <a:txBody>
                    <a:bodyPr/>
                    <a:lstStyle/>
                    <a:p>
                      <a:endParaRPr lang="en-US"/>
                    </a:p>
                  </a:txBody>
                  <a:tcPr/>
                </a:tc>
                <a:tc>
                  <a:txBody>
                    <a:bodyPr/>
                    <a:lstStyle/>
                    <a:p>
                      <a:pPr algn="l" fontAlgn="ctr"/>
                      <a:r>
                        <a:rPr lang="en-US" sz="800" u="none" strike="noStrike">
                          <a:effectLst/>
                        </a:rPr>
                        <a:t>Are incentives to free-riders treated as an admin cost? (specify Yes or No in "Values" column)</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(Yes or No)</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ctr" fontAlgn="ctr"/>
                      <a:r>
                        <a:rPr lang="en-US" sz="800" u="none" strike="noStrike">
                          <a:effectLst/>
                        </a:rPr>
                        <a:t> </a:t>
                      </a:r>
                      <a:endParaRPr lang="en-US" sz="800" b="0" i="0" u="none" strike="noStrike">
                        <a:solidFill>
                          <a:srgbClr val="000000"/>
                        </a:solidFill>
                        <a:effectLst/>
                        <a:latin typeface="Helvetica" panose="020B0604020202020204" pitchFamily="34" charset="0"/>
                      </a:endParaRPr>
                    </a:p>
                  </a:txBody>
                  <a:tcPr marL="0" marR="0" marT="0"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Helvetica" panose="020B0604020202020204" pitchFamily="34" charset="0"/>
                      </a:endParaRPr>
                    </a:p>
                  </a:txBody>
                  <a:tcPr marL="0" marR="0" marT="0" marB="0" anchor="ctr"/>
                </a:tc>
                <a:extLst>
                  <a:ext uri="{0D108BD9-81ED-4DB2-BD59-A6C34878D82A}">
                    <a16:rowId xmlns:a16="http://schemas.microsoft.com/office/drawing/2014/main" val="205945091"/>
                  </a:ext>
                </a:extLst>
              </a:tr>
            </a:tbl>
          </a:graphicData>
        </a:graphic>
      </p:graphicFrame>
    </p:spTree>
    <p:extLst>
      <p:ext uri="{BB962C8B-B14F-4D97-AF65-F5344CB8AC3E}">
        <p14:creationId xmlns:p14="http://schemas.microsoft.com/office/powerpoint/2010/main" val="1188093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D0644DB-0366-43FB-932C-902D4D07043A}"/>
              </a:ext>
            </a:extLst>
          </p:cNvPr>
          <p:cNvGraphicFramePr>
            <a:graphicFrameLocks noGrp="1"/>
          </p:cNvGraphicFramePr>
          <p:nvPr>
            <p:ph idx="1"/>
            <p:extLst>
              <p:ext uri="{D42A27DB-BD31-4B8C-83A1-F6EECF244321}">
                <p14:modId xmlns:p14="http://schemas.microsoft.com/office/powerpoint/2010/main" val="2808879337"/>
              </p:ext>
            </p:extLst>
          </p:nvPr>
        </p:nvGraphicFramePr>
        <p:xfrm>
          <a:off x="-452794" y="2375665"/>
          <a:ext cx="11316607" cy="5482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3ACD1C4-58A8-4D07-B2EE-2E89FB7EB34B}"/>
              </a:ext>
            </a:extLst>
          </p:cNvPr>
          <p:cNvSpPr>
            <a:spLocks noGrp="1"/>
          </p:cNvSpPr>
          <p:nvPr>
            <p:ph type="title"/>
          </p:nvPr>
        </p:nvSpPr>
        <p:spPr>
          <a:xfrm>
            <a:off x="42530" y="927649"/>
            <a:ext cx="9260958" cy="937654"/>
          </a:xfrm>
        </p:spPr>
        <p:txBody>
          <a:bodyPr>
            <a:noAutofit/>
          </a:bodyPr>
          <a:lstStyle/>
          <a:p>
            <a:pPr algn="ctr"/>
            <a:r>
              <a:rPr lang="en-US" sz="3200" dirty="0"/>
              <a:t>b. NSPM Database of State Efficiency Screening Practices (DSESP)</a:t>
            </a:r>
            <a:br>
              <a:rPr lang="en-US" sz="3200" dirty="0"/>
            </a:br>
            <a:r>
              <a:rPr lang="en-US" sz="3200" dirty="0"/>
              <a:t>Comparison of State Practices and Supporting Sources</a:t>
            </a:r>
          </a:p>
        </p:txBody>
      </p:sp>
      <p:sp>
        <p:nvSpPr>
          <p:cNvPr id="4" name="Slide Number Placeholder 3">
            <a:extLst>
              <a:ext uri="{FF2B5EF4-FFF2-40B4-BE49-F238E27FC236}">
                <a16:creationId xmlns:a16="http://schemas.microsoft.com/office/drawing/2014/main" id="{92F53A1E-E110-4AEA-9416-7778C54AA156}"/>
              </a:ext>
            </a:extLst>
          </p:cNvPr>
          <p:cNvSpPr>
            <a:spLocks noGrp="1"/>
          </p:cNvSpPr>
          <p:nvPr>
            <p:ph type="sldNum" sz="quarter" idx="12"/>
          </p:nvPr>
        </p:nvSpPr>
        <p:spPr/>
        <p:txBody>
          <a:bodyPr/>
          <a:lstStyle/>
          <a:p>
            <a:fld id="{49428E3E-090C-411A-A663-16FA5027569F}" type="slidenum">
              <a:rPr lang="en-US" smtClean="0"/>
              <a:t>58</a:t>
            </a:fld>
            <a:endParaRPr lang="en-US" dirty="0"/>
          </a:p>
        </p:txBody>
      </p:sp>
      <p:sp>
        <p:nvSpPr>
          <p:cNvPr id="3" name="TextBox 2">
            <a:extLst>
              <a:ext uri="{FF2B5EF4-FFF2-40B4-BE49-F238E27FC236}">
                <a16:creationId xmlns:a16="http://schemas.microsoft.com/office/drawing/2014/main" id="{30FEC8CD-C1D9-4342-9C39-CBB0470AFF7B}"/>
              </a:ext>
            </a:extLst>
          </p:cNvPr>
          <p:cNvSpPr txBox="1"/>
          <p:nvPr/>
        </p:nvSpPr>
        <p:spPr>
          <a:xfrm>
            <a:off x="-76835" y="2375665"/>
            <a:ext cx="3557039" cy="369332"/>
          </a:xfrm>
          <a:prstGeom prst="rect">
            <a:avLst/>
          </a:prstGeom>
          <a:noFill/>
        </p:spPr>
        <p:txBody>
          <a:bodyPr wrap="square" rtlCol="0">
            <a:spAutoFit/>
          </a:bodyPr>
          <a:lstStyle/>
          <a:p>
            <a:r>
              <a:rPr lang="en-US" dirty="0"/>
              <a:t>Synapse and ACEEE research</a:t>
            </a:r>
          </a:p>
        </p:txBody>
      </p:sp>
    </p:spTree>
    <p:extLst>
      <p:ext uri="{BB962C8B-B14F-4D97-AF65-F5344CB8AC3E}">
        <p14:creationId xmlns:p14="http://schemas.microsoft.com/office/powerpoint/2010/main" val="1990646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0D2F89-D44B-49D4-98D0-8EC04CB567EF}"/>
              </a:ext>
            </a:extLst>
          </p:cNvPr>
          <p:cNvSpPr>
            <a:spLocks noGrp="1"/>
          </p:cNvSpPr>
          <p:nvPr>
            <p:ph type="sldNum" sz="quarter" idx="12"/>
          </p:nvPr>
        </p:nvSpPr>
        <p:spPr/>
        <p:txBody>
          <a:bodyPr/>
          <a:lstStyle/>
          <a:p>
            <a:fld id="{49428E3E-090C-411A-A663-16FA5027569F}" type="slidenum">
              <a:rPr lang="en-US" smtClean="0"/>
              <a:t>59</a:t>
            </a:fld>
            <a:endParaRPr lang="en-US" dirty="0"/>
          </a:p>
        </p:txBody>
      </p:sp>
      <p:sp>
        <p:nvSpPr>
          <p:cNvPr id="5" name="Content Placeholder 2">
            <a:extLst>
              <a:ext uri="{FF2B5EF4-FFF2-40B4-BE49-F238E27FC236}">
                <a16:creationId xmlns:a16="http://schemas.microsoft.com/office/drawing/2014/main" id="{CD4B2C2F-BF9E-4267-8DC3-FC5E6DE0B779}"/>
              </a:ext>
            </a:extLst>
          </p:cNvPr>
          <p:cNvSpPr txBox="1">
            <a:spLocks/>
          </p:cNvSpPr>
          <p:nvPr/>
        </p:nvSpPr>
        <p:spPr>
          <a:xfrm>
            <a:off x="628650" y="1253331"/>
            <a:ext cx="7886700" cy="4351338"/>
          </a:xfrm>
          <a:prstGeom prst="rect">
            <a:avLst/>
          </a:prstGeom>
        </p:spPr>
        <p:txBody>
          <a:bodyPr/>
          <a:lstStyle>
            <a:lvl1pPr marL="342900" indent="-34290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a:p>
            <a:pPr marL="0" indent="0">
              <a:buNone/>
            </a:pPr>
            <a:endParaRPr lang="en-US" dirty="0"/>
          </a:p>
          <a:p>
            <a:pPr marL="0" indent="0">
              <a:buFont typeface="Arial" panose="020B0604020202020204" pitchFamily="34" charset="0"/>
              <a:buNone/>
            </a:pPr>
            <a:endParaRPr lang="en-US" dirty="0"/>
          </a:p>
        </p:txBody>
      </p:sp>
      <p:sp>
        <p:nvSpPr>
          <p:cNvPr id="6" name="Title 1">
            <a:extLst>
              <a:ext uri="{FF2B5EF4-FFF2-40B4-BE49-F238E27FC236}">
                <a16:creationId xmlns:a16="http://schemas.microsoft.com/office/drawing/2014/main" id="{3C358D3A-19F7-44E0-8EDD-A6AF816BF34A}"/>
              </a:ext>
            </a:extLst>
          </p:cNvPr>
          <p:cNvSpPr txBox="1">
            <a:spLocks/>
          </p:cNvSpPr>
          <p:nvPr/>
        </p:nvSpPr>
        <p:spPr>
          <a:xfrm>
            <a:off x="555914" y="440909"/>
            <a:ext cx="7886700" cy="937654"/>
          </a:xfrm>
          <a:prstGeom prst="rect">
            <a:avLst/>
          </a:prstGeom>
        </p:spPr>
        <p:txBody>
          <a:bodyPr/>
          <a:lst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DSESC Format</a:t>
            </a:r>
          </a:p>
          <a:p>
            <a:r>
              <a:rPr lang="en-US" sz="2600" dirty="0"/>
              <a:t>Workbook Tabs</a:t>
            </a:r>
            <a:r>
              <a:rPr lang="en-US" dirty="0"/>
              <a:t>	</a:t>
            </a:r>
          </a:p>
        </p:txBody>
      </p:sp>
      <p:sp>
        <p:nvSpPr>
          <p:cNvPr id="7" name="Content Placeholder 2">
            <a:extLst>
              <a:ext uri="{FF2B5EF4-FFF2-40B4-BE49-F238E27FC236}">
                <a16:creationId xmlns:a16="http://schemas.microsoft.com/office/drawing/2014/main" id="{0329EA8B-2844-42B8-A755-FE5F7DD87491}"/>
              </a:ext>
            </a:extLst>
          </p:cNvPr>
          <p:cNvSpPr txBox="1">
            <a:spLocks/>
          </p:cNvSpPr>
          <p:nvPr/>
        </p:nvSpPr>
        <p:spPr>
          <a:xfrm>
            <a:off x="555914" y="1629172"/>
            <a:ext cx="7886700" cy="4351338"/>
          </a:xfrm>
          <a:prstGeom prst="rect">
            <a:avLst/>
          </a:prstGeom>
        </p:spPr>
        <p:txBody>
          <a:bodyPr/>
          <a:lstStyle>
            <a:lvl1pPr marL="342900" indent="-34290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spcAft>
                <a:spcPts val="400"/>
              </a:spcAft>
              <a:buFont typeface="+mj-lt"/>
              <a:buAutoNum type="arabicPeriod"/>
            </a:pPr>
            <a:r>
              <a:rPr lang="en-US" sz="2400" dirty="0"/>
              <a:t>Introduction</a:t>
            </a:r>
          </a:p>
          <a:p>
            <a:pPr marL="457200" indent="-457200">
              <a:spcAft>
                <a:spcPts val="400"/>
              </a:spcAft>
              <a:buFont typeface="+mj-lt"/>
              <a:buAutoNum type="arabicPeriod"/>
            </a:pPr>
            <a:r>
              <a:rPr lang="en-US" sz="2400" dirty="0"/>
              <a:t>Instructions</a:t>
            </a:r>
          </a:p>
          <a:p>
            <a:pPr marL="457200" indent="-457200">
              <a:spcAft>
                <a:spcPts val="400"/>
              </a:spcAft>
              <a:buFont typeface="+mj-lt"/>
              <a:buAutoNum type="arabicPeriod"/>
            </a:pPr>
            <a:r>
              <a:rPr lang="en-US" sz="2400" dirty="0"/>
              <a:t>Definitions</a:t>
            </a:r>
          </a:p>
          <a:p>
            <a:pPr marL="457200" indent="-457200">
              <a:spcAft>
                <a:spcPts val="400"/>
              </a:spcAft>
              <a:buFont typeface="+mj-lt"/>
              <a:buAutoNum type="arabicPeriod"/>
            </a:pPr>
            <a:r>
              <a:rPr lang="en-US" sz="2400" dirty="0"/>
              <a:t>Summary of States</a:t>
            </a:r>
          </a:p>
          <a:p>
            <a:pPr marL="457200" indent="-457200">
              <a:spcAft>
                <a:spcPts val="400"/>
              </a:spcAft>
              <a:buFont typeface="+mj-lt"/>
              <a:buAutoNum type="arabicPeriod"/>
            </a:pPr>
            <a:r>
              <a:rPr lang="en-US" sz="2400" dirty="0"/>
              <a:t>View Single State</a:t>
            </a:r>
          </a:p>
          <a:p>
            <a:pPr marL="457200" indent="-457200">
              <a:spcAft>
                <a:spcPts val="400"/>
              </a:spcAft>
              <a:buFont typeface="+mj-lt"/>
              <a:buAutoNum type="arabicPeriod"/>
            </a:pPr>
            <a:r>
              <a:rPr lang="en-US" sz="2400" dirty="0"/>
              <a:t>State Comparison</a:t>
            </a:r>
          </a:p>
          <a:p>
            <a:pPr lvl="2">
              <a:buFont typeface="Wingdings" panose="05000000000000000000" pitchFamily="2" charset="2"/>
              <a:buChar char="Ø"/>
            </a:pPr>
            <a:r>
              <a:rPr lang="en-US" sz="1700" dirty="0"/>
              <a:t>  CE Test Application</a:t>
            </a:r>
          </a:p>
          <a:p>
            <a:pPr lvl="2">
              <a:buFont typeface="Wingdings" panose="05000000000000000000" pitchFamily="2" charset="2"/>
              <a:buChar char="Ø"/>
            </a:pPr>
            <a:r>
              <a:rPr lang="en-US" sz="1700" dirty="0"/>
              <a:t>  Utility System Impacts</a:t>
            </a:r>
          </a:p>
          <a:p>
            <a:pPr lvl="2">
              <a:buFont typeface="Wingdings" panose="05000000000000000000" pitchFamily="2" charset="2"/>
              <a:buChar char="Ø"/>
            </a:pPr>
            <a:r>
              <a:rPr lang="en-US" sz="1700" dirty="0"/>
              <a:t>  Non-Utility System Impacts</a:t>
            </a:r>
          </a:p>
          <a:p>
            <a:pPr marL="457200" indent="-457200">
              <a:buFont typeface="+mj-lt"/>
              <a:buAutoNum type="arabicPeriod"/>
            </a:pPr>
            <a:r>
              <a:rPr lang="en-US" sz="2300" dirty="0"/>
              <a:t>  Guidance Documents</a:t>
            </a:r>
          </a:p>
          <a:p>
            <a:pPr marL="457200" indent="-457200">
              <a:buFont typeface="+mj-lt"/>
              <a:buAutoNum type="arabicPeriod"/>
            </a:pPr>
            <a:r>
              <a:rPr lang="en-US" sz="2300" dirty="0"/>
              <a:t>  References</a:t>
            </a:r>
          </a:p>
          <a:p>
            <a:pPr lvl="1">
              <a:buFont typeface="Wingdings" panose="05000000000000000000" pitchFamily="2" charset="2"/>
              <a:buChar char="Ø"/>
            </a:pPr>
            <a:endParaRPr lang="en-US" dirty="0"/>
          </a:p>
        </p:txBody>
      </p:sp>
      <p:sp>
        <p:nvSpPr>
          <p:cNvPr id="3" name="Date Placeholder 2">
            <a:extLst>
              <a:ext uri="{FF2B5EF4-FFF2-40B4-BE49-F238E27FC236}">
                <a16:creationId xmlns:a16="http://schemas.microsoft.com/office/drawing/2014/main" id="{DD65CE5C-8C92-4294-9A15-C84F212B2446}"/>
              </a:ext>
            </a:extLst>
          </p:cNvPr>
          <p:cNvSpPr>
            <a:spLocks noGrp="1"/>
          </p:cNvSpPr>
          <p:nvPr>
            <p:ph type="dt" sz="half" idx="10"/>
          </p:nvPr>
        </p:nvSpPr>
        <p:spPr>
          <a:xfrm>
            <a:off x="628649" y="6356351"/>
            <a:ext cx="2257425" cy="365125"/>
          </a:xfrm>
        </p:spPr>
        <p:txBody>
          <a:bodyPr/>
          <a:lstStyle/>
          <a:p>
            <a:r>
              <a:rPr lang="en-US" sz="1000" dirty="0"/>
              <a:t>National Standard Practice Manual</a:t>
            </a:r>
          </a:p>
        </p:txBody>
      </p:sp>
    </p:spTree>
    <p:extLst>
      <p:ext uri="{BB962C8B-B14F-4D97-AF65-F5344CB8AC3E}">
        <p14:creationId xmlns:p14="http://schemas.microsoft.com/office/powerpoint/2010/main" val="118477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950" y="445762"/>
            <a:ext cx="7886700" cy="937654"/>
          </a:xfrm>
        </p:spPr>
        <p:txBody>
          <a:bodyPr>
            <a:noAutofit/>
          </a:bodyPr>
          <a:lstStyle/>
          <a:p>
            <a:r>
              <a:rPr lang="en-US" sz="2800" dirty="0"/>
              <a:t>Resource Value Framework (RVT) </a:t>
            </a:r>
            <a:br>
              <a:rPr lang="en-US" sz="3200" dirty="0"/>
            </a:br>
            <a:r>
              <a:rPr lang="en-US" dirty="0"/>
              <a:t>7-Step Process</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612010514"/>
              </p:ext>
            </p:extLst>
          </p:nvPr>
        </p:nvGraphicFramePr>
        <p:xfrm>
          <a:off x="361950" y="1629707"/>
          <a:ext cx="8458200" cy="4543015"/>
        </p:xfrm>
        <a:graphic>
          <a:graphicData uri="http://schemas.openxmlformats.org/drawingml/2006/table">
            <a:tbl>
              <a:tblPr firstRow="1" bandRow="1">
                <a:tableStyleId>{7DF18680-E054-41AD-8BC1-D1AEF772440D}</a:tableStyleId>
              </a:tblPr>
              <a:tblGrid>
                <a:gridCol w="1530896">
                  <a:extLst>
                    <a:ext uri="{9D8B030D-6E8A-4147-A177-3AD203B41FA5}">
                      <a16:colId xmlns:a16="http://schemas.microsoft.com/office/drawing/2014/main" val="20000"/>
                    </a:ext>
                  </a:extLst>
                </a:gridCol>
                <a:gridCol w="6927304">
                  <a:extLst>
                    <a:ext uri="{9D8B030D-6E8A-4147-A177-3AD203B41FA5}">
                      <a16:colId xmlns:a16="http://schemas.microsoft.com/office/drawing/2014/main" val="20001"/>
                    </a:ext>
                  </a:extLst>
                </a:gridCol>
              </a:tblGrid>
              <a:tr h="699766">
                <a:tc>
                  <a:txBody>
                    <a:bodyPr/>
                    <a:lstStyle/>
                    <a:p>
                      <a:pPr algn="ctr"/>
                      <a:r>
                        <a:rPr lang="en-US" sz="1700" b="0" dirty="0">
                          <a:solidFill>
                            <a:sysClr val="windowText" lastClr="000000"/>
                          </a:solidFill>
                          <a:latin typeface="+mn-lt"/>
                        </a:rPr>
                        <a:t>Step</a:t>
                      </a:r>
                      <a:r>
                        <a:rPr lang="en-US" sz="1700" b="0" baseline="0" dirty="0">
                          <a:solidFill>
                            <a:sysClr val="windowText" lastClr="000000"/>
                          </a:solidFill>
                          <a:latin typeface="+mn-lt"/>
                        </a:rPr>
                        <a:t> 1</a:t>
                      </a:r>
                      <a:endParaRPr lang="en-US" sz="17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700" b="0" dirty="0">
                          <a:solidFill>
                            <a:sysClr val="windowText" lastClr="000000"/>
                          </a:solidFill>
                          <a:latin typeface="+mn-lt"/>
                        </a:rPr>
                        <a:t>Identify and articulate the jurisdiction’s applicable policy goals</a:t>
                      </a:r>
                      <a:r>
                        <a:rPr lang="en-US" sz="1700" b="0" baseline="0" dirty="0">
                          <a:solidFill>
                            <a:sysClr val="windowText" lastClr="000000"/>
                          </a:solidFill>
                          <a:latin typeface="+mn-lt"/>
                        </a:rPr>
                        <a:t>.</a:t>
                      </a:r>
                      <a:endParaRPr lang="en-US" sz="17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644397">
                <a:tc>
                  <a:txBody>
                    <a:bodyPr/>
                    <a:lstStyle/>
                    <a:p>
                      <a:pPr algn="ctr"/>
                      <a:r>
                        <a:rPr lang="en-US" sz="1700" b="0" dirty="0">
                          <a:latin typeface="+mn-lt"/>
                        </a:rPr>
                        <a:t>Step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700" b="0" dirty="0">
                          <a:solidFill>
                            <a:sysClr val="windowText" lastClr="000000"/>
                          </a:solidFill>
                          <a:latin typeface="+mn-lt"/>
                        </a:rPr>
                        <a:t>Include all </a:t>
                      </a:r>
                      <a:r>
                        <a:rPr lang="en-US" sz="1700" b="0" baseline="0" dirty="0">
                          <a:solidFill>
                            <a:sysClr val="windowText" lastClr="000000"/>
                          </a:solidFill>
                          <a:latin typeface="+mn-lt"/>
                        </a:rPr>
                        <a:t>utility system costs and benefits.</a:t>
                      </a:r>
                      <a:endParaRPr lang="en-US" sz="17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568586">
                <a:tc>
                  <a:txBody>
                    <a:bodyPr/>
                    <a:lstStyle/>
                    <a:p>
                      <a:pPr algn="ctr"/>
                      <a:r>
                        <a:rPr lang="en-US" sz="1700" b="0" dirty="0">
                          <a:latin typeface="+mn-lt"/>
                        </a:rPr>
                        <a:t>Step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700" b="0" dirty="0">
                          <a:solidFill>
                            <a:sysClr val="windowText" lastClr="000000"/>
                          </a:solidFill>
                          <a:latin typeface="+mn-lt"/>
                        </a:rPr>
                        <a:t>Decide which additional </a:t>
                      </a:r>
                      <a:r>
                        <a:rPr lang="en-US" sz="1700" b="0" i="1" dirty="0">
                          <a:solidFill>
                            <a:sysClr val="windowText" lastClr="000000"/>
                          </a:solidFill>
                          <a:latin typeface="+mn-lt"/>
                        </a:rPr>
                        <a:t>non-utility</a:t>
                      </a:r>
                      <a:r>
                        <a:rPr lang="en-US" sz="1700" b="0" dirty="0">
                          <a:solidFill>
                            <a:sysClr val="windowText" lastClr="000000"/>
                          </a:solidFill>
                          <a:latin typeface="+mn-lt"/>
                        </a:rPr>
                        <a:t> system costs</a:t>
                      </a:r>
                      <a:r>
                        <a:rPr lang="en-US" sz="1700" b="0" baseline="0" dirty="0">
                          <a:solidFill>
                            <a:sysClr val="windowText" lastClr="000000"/>
                          </a:solidFill>
                          <a:latin typeface="+mn-lt"/>
                        </a:rPr>
                        <a:t> and benefits</a:t>
                      </a:r>
                      <a:r>
                        <a:rPr lang="en-US" sz="1700" b="0" dirty="0">
                          <a:solidFill>
                            <a:sysClr val="windowText" lastClr="000000"/>
                          </a:solidFill>
                          <a:latin typeface="+mn-lt"/>
                        </a:rPr>
                        <a:t> to include in the test, based</a:t>
                      </a:r>
                      <a:r>
                        <a:rPr lang="en-US" sz="1700" b="0" baseline="0" dirty="0">
                          <a:solidFill>
                            <a:sysClr val="windowText" lastClr="000000"/>
                          </a:solidFill>
                          <a:latin typeface="+mn-lt"/>
                        </a:rPr>
                        <a:t> on applicable policy goals.</a:t>
                      </a:r>
                      <a:endParaRPr lang="en-US" sz="17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568586">
                <a:tc>
                  <a:txBody>
                    <a:bodyPr/>
                    <a:lstStyle/>
                    <a:p>
                      <a:pPr algn="ctr"/>
                      <a:r>
                        <a:rPr lang="en-US" sz="1700" b="0" dirty="0">
                          <a:latin typeface="+mn-lt"/>
                        </a:rPr>
                        <a:t>Step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ysClr val="windowText" lastClr="000000"/>
                          </a:solidFill>
                          <a:latin typeface="+mn-lt"/>
                        </a:rPr>
                        <a:t>Ensure</a:t>
                      </a:r>
                      <a:r>
                        <a:rPr lang="en-US" sz="1700" b="0" baseline="0" dirty="0">
                          <a:solidFill>
                            <a:sysClr val="windowText" lastClr="000000"/>
                          </a:solidFill>
                          <a:latin typeface="+mn-lt"/>
                        </a:rPr>
                        <a:t> the test is symmetrical in considering both costs and benefits.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568586">
                <a:tc>
                  <a:txBody>
                    <a:bodyPr/>
                    <a:lstStyle/>
                    <a:p>
                      <a:pPr algn="ctr"/>
                      <a:r>
                        <a:rPr lang="en-US" sz="1700" b="0" dirty="0">
                          <a:latin typeface="+mn-lt"/>
                        </a:rPr>
                        <a:t>Step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700" b="0" dirty="0">
                          <a:solidFill>
                            <a:sysClr val="windowText" lastClr="000000"/>
                          </a:solidFill>
                          <a:latin typeface="+mn-lt"/>
                        </a:rPr>
                        <a:t>Ensure the analysis is forward-looking, incremental, and long-term. </a:t>
                      </a:r>
                      <a:endParaRPr lang="en-US" sz="1700" b="0" baseline="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742271">
                <a:tc>
                  <a:txBody>
                    <a:bodyPr/>
                    <a:lstStyle/>
                    <a:p>
                      <a:pPr algn="ctr"/>
                      <a:r>
                        <a:rPr lang="en-US" sz="1700" b="0" dirty="0">
                          <a:latin typeface="+mn-lt"/>
                        </a:rPr>
                        <a:t>Step 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ysClr val="windowText" lastClr="000000"/>
                          </a:solidFill>
                          <a:latin typeface="+mn-lt"/>
                        </a:rPr>
                        <a:t>Develop methodologies</a:t>
                      </a:r>
                      <a:r>
                        <a:rPr lang="en-US" sz="1700" b="0" baseline="0" dirty="0">
                          <a:solidFill>
                            <a:sysClr val="windowText" lastClr="000000"/>
                          </a:solidFill>
                          <a:latin typeface="+mn-lt"/>
                        </a:rPr>
                        <a:t> and inputs to account for all impacts, including hard-to-quantify impacts. </a:t>
                      </a:r>
                      <a:endParaRPr lang="en-US" sz="1700" b="0" dirty="0">
                        <a:solidFill>
                          <a:sysClr val="windowText" lastClr="000000"/>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709809">
                <a:tc>
                  <a:txBody>
                    <a:bodyPr/>
                    <a:lstStyle/>
                    <a:p>
                      <a:pPr algn="ctr"/>
                      <a:r>
                        <a:rPr lang="en-US" sz="1700" b="0" dirty="0">
                          <a:latin typeface="+mn-lt"/>
                        </a:rPr>
                        <a:t>Step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700" b="0" dirty="0">
                          <a:solidFill>
                            <a:sysClr val="windowText" lastClr="000000"/>
                          </a:solidFill>
                          <a:latin typeface="+mn-lt"/>
                        </a:rPr>
                        <a:t>Ensure transparency in presenting the analysis and the results.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5" name="Slide Number Placeholder 4">
            <a:extLst>
              <a:ext uri="{FF2B5EF4-FFF2-40B4-BE49-F238E27FC236}">
                <a16:creationId xmlns:a16="http://schemas.microsoft.com/office/drawing/2014/main" id="{24F2A417-56C2-4D7E-9999-732CF8874349}"/>
              </a:ext>
            </a:extLst>
          </p:cNvPr>
          <p:cNvSpPr>
            <a:spLocks noGrp="1"/>
          </p:cNvSpPr>
          <p:nvPr>
            <p:ph type="sldNum" sz="quarter" idx="12"/>
          </p:nvPr>
        </p:nvSpPr>
        <p:spPr/>
        <p:txBody>
          <a:bodyPr/>
          <a:lstStyle/>
          <a:p>
            <a:fld id="{49428E3E-090C-411A-A663-16FA5027569F}" type="slidenum">
              <a:rPr lang="en-US" smtClean="0"/>
              <a:pPr/>
              <a:t>6</a:t>
            </a:fld>
            <a:endParaRPr lang="en-US" dirty="0"/>
          </a:p>
        </p:txBody>
      </p:sp>
    </p:spTree>
    <p:extLst>
      <p:ext uri="{BB962C8B-B14F-4D97-AF65-F5344CB8AC3E}">
        <p14:creationId xmlns:p14="http://schemas.microsoft.com/office/powerpoint/2010/main" val="3209360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762" y="320807"/>
            <a:ext cx="7886700" cy="779177"/>
          </a:xfrm>
        </p:spPr>
        <p:txBody>
          <a:bodyPr>
            <a:normAutofit/>
          </a:bodyPr>
          <a:lstStyle/>
          <a:p>
            <a:r>
              <a:rPr lang="en-US" sz="3200" dirty="0"/>
              <a:t>NSPM Website</a:t>
            </a:r>
          </a:p>
        </p:txBody>
      </p:sp>
      <p:sp>
        <p:nvSpPr>
          <p:cNvPr id="2" name="Slide Number Placeholder 1"/>
          <p:cNvSpPr>
            <a:spLocks noGrp="1"/>
          </p:cNvSpPr>
          <p:nvPr>
            <p:ph type="sldNum" sz="quarter" idx="12"/>
          </p:nvPr>
        </p:nvSpPr>
        <p:spPr/>
        <p:txBody>
          <a:bodyPr/>
          <a:lstStyle/>
          <a:p>
            <a:fld id="{1B79225A-044F-47AC-A466-ADAA88F41AF1}" type="slidenum">
              <a:rPr lang="en-US" smtClean="0"/>
              <a:pPr/>
              <a:t>60</a:t>
            </a:fld>
            <a:endParaRPr lang="en-US" dirty="0"/>
          </a:p>
        </p:txBody>
      </p:sp>
      <p:pic>
        <p:nvPicPr>
          <p:cNvPr id="6" name="Picture 5">
            <a:extLst>
              <a:ext uri="{FF2B5EF4-FFF2-40B4-BE49-F238E27FC236}">
                <a16:creationId xmlns:a16="http://schemas.microsoft.com/office/drawing/2014/main" id="{D3F54CC1-A74B-46BF-9A82-089D94F71521}"/>
              </a:ext>
            </a:extLst>
          </p:cNvPr>
          <p:cNvPicPr>
            <a:picLocks noChangeAspect="1"/>
          </p:cNvPicPr>
          <p:nvPr/>
        </p:nvPicPr>
        <p:blipFill rotWithShape="1">
          <a:blip r:embed="rId2"/>
          <a:srcRect l="10854" t="4696" r="10854" b="5938"/>
          <a:stretch/>
        </p:blipFill>
        <p:spPr>
          <a:xfrm>
            <a:off x="327725" y="975293"/>
            <a:ext cx="8597723" cy="5517582"/>
          </a:xfrm>
          <a:prstGeom prst="rect">
            <a:avLst/>
          </a:prstGeom>
        </p:spPr>
      </p:pic>
    </p:spTree>
    <p:extLst>
      <p:ext uri="{BB962C8B-B14F-4D97-AF65-F5344CB8AC3E}">
        <p14:creationId xmlns:p14="http://schemas.microsoft.com/office/powerpoint/2010/main" val="3294716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6A308-BCF7-422F-89D0-A90092E18EE9}"/>
              </a:ext>
            </a:extLst>
          </p:cNvPr>
          <p:cNvSpPr>
            <a:spLocks noGrp="1"/>
          </p:cNvSpPr>
          <p:nvPr>
            <p:ph type="sldNum" sz="quarter" idx="12"/>
          </p:nvPr>
        </p:nvSpPr>
        <p:spPr/>
        <p:txBody>
          <a:bodyPr/>
          <a:lstStyle/>
          <a:p>
            <a:fld id="{49428E3E-090C-411A-A663-16FA5027569F}" type="slidenum">
              <a:rPr lang="en-US" smtClean="0"/>
              <a:pPr/>
              <a:t>61</a:t>
            </a:fld>
            <a:endParaRPr lang="en-US" dirty="0"/>
          </a:p>
        </p:txBody>
      </p:sp>
      <p:sp>
        <p:nvSpPr>
          <p:cNvPr id="6" name="Title 1">
            <a:extLst>
              <a:ext uri="{FF2B5EF4-FFF2-40B4-BE49-F238E27FC236}">
                <a16:creationId xmlns:a16="http://schemas.microsoft.com/office/drawing/2014/main" id="{46765C2C-C833-4FD7-A7E8-18DDF2656B68}"/>
              </a:ext>
            </a:extLst>
          </p:cNvPr>
          <p:cNvSpPr>
            <a:spLocks noGrp="1"/>
          </p:cNvSpPr>
          <p:nvPr>
            <p:ph type="title"/>
          </p:nvPr>
        </p:nvSpPr>
        <p:spPr>
          <a:xfrm>
            <a:off x="4017173" y="2959893"/>
            <a:ext cx="1109653" cy="938213"/>
          </a:xfrm>
        </p:spPr>
        <p:txBody>
          <a:bodyPr>
            <a:normAutofit/>
          </a:bodyPr>
          <a:lstStyle/>
          <a:p>
            <a:r>
              <a:rPr lang="en-US" sz="3200" dirty="0"/>
              <a:t>Q&amp;A</a:t>
            </a:r>
          </a:p>
        </p:txBody>
      </p:sp>
    </p:spTree>
    <p:extLst>
      <p:ext uri="{BB962C8B-B14F-4D97-AF65-F5344CB8AC3E}">
        <p14:creationId xmlns:p14="http://schemas.microsoft.com/office/powerpoint/2010/main" val="3793873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476A14A-5F6D-4992-BB8F-07A7BFE9B79A}"/>
              </a:ext>
            </a:extLst>
          </p:cNvPr>
          <p:cNvSpPr>
            <a:spLocks noGrp="1"/>
          </p:cNvSpPr>
          <p:nvPr>
            <p:ph idx="1"/>
          </p:nvPr>
        </p:nvSpPr>
        <p:spPr>
          <a:xfrm>
            <a:off x="828674" y="3429000"/>
            <a:ext cx="7493001" cy="2825750"/>
          </a:xfrm>
        </p:spPr>
        <p:txBody>
          <a:bodyPr>
            <a:normAutofit lnSpcReduction="10000"/>
          </a:bodyPr>
          <a:lstStyle/>
          <a:p>
            <a:pPr marL="0" indent="0" algn="ctr" fontAlgn="auto">
              <a:lnSpc>
                <a:spcPct val="100000"/>
              </a:lnSpc>
              <a:spcAft>
                <a:spcPts val="0"/>
              </a:spcAft>
              <a:buFont typeface="Arial" panose="020B0604020202020204" pitchFamily="34" charset="0"/>
              <a:buNone/>
              <a:defRPr/>
            </a:pPr>
            <a:r>
              <a:rPr lang="en-US" sz="2400" dirty="0"/>
              <a:t>Visit </a:t>
            </a:r>
            <a:r>
              <a:rPr lang="en-US" sz="2400" b="1" dirty="0">
                <a:solidFill>
                  <a:schemeClr val="accent5">
                    <a:lumMod val="75000"/>
                  </a:schemeClr>
                </a:solidFill>
                <a:hlinkClick r:id="rId2"/>
              </a:rPr>
              <a:t>www.nationalefficiencyscreening.org</a:t>
            </a:r>
            <a:r>
              <a:rPr lang="en-US" sz="2400" b="1" dirty="0">
                <a:solidFill>
                  <a:schemeClr val="accent5">
                    <a:lumMod val="75000"/>
                  </a:schemeClr>
                </a:solidFill>
              </a:rPr>
              <a:t> </a:t>
            </a:r>
            <a:r>
              <a:rPr lang="en-US" sz="2400" dirty="0"/>
              <a:t>to download the full NSPM, an Executive Summary, a summary presentation and Frequently Asked Questions </a:t>
            </a:r>
          </a:p>
          <a:p>
            <a:pPr marL="0" indent="0" algn="ctr" fontAlgn="auto">
              <a:lnSpc>
                <a:spcPct val="100000"/>
              </a:lnSpc>
              <a:spcAft>
                <a:spcPts val="0"/>
              </a:spcAft>
              <a:buFont typeface="Arial" panose="020B0604020202020204" pitchFamily="34" charset="0"/>
              <a:buNone/>
              <a:defRPr/>
            </a:pPr>
            <a:endParaRPr lang="en-US" sz="2400" dirty="0"/>
          </a:p>
          <a:p>
            <a:pPr marL="0" indent="0" algn="ctr" fontAlgn="auto">
              <a:lnSpc>
                <a:spcPct val="100000"/>
              </a:lnSpc>
              <a:spcAft>
                <a:spcPts val="0"/>
              </a:spcAft>
              <a:buFont typeface="Arial" panose="020B0604020202020204" pitchFamily="34" charset="0"/>
              <a:buNone/>
              <a:defRPr/>
            </a:pPr>
            <a:r>
              <a:rPr lang="en-US" sz="2400" dirty="0"/>
              <a:t>For additional questions, email </a:t>
            </a:r>
            <a:r>
              <a:rPr lang="en-US" sz="2400" u="sng" dirty="0">
                <a:hlinkClick r:id="rId3"/>
              </a:rPr>
              <a:t>NSPM@nationalefficiencyscreening.org</a:t>
            </a:r>
            <a:r>
              <a:rPr lang="en-US" sz="2400" dirty="0"/>
              <a:t> </a:t>
            </a:r>
          </a:p>
          <a:p>
            <a:pPr marL="0" indent="0" algn="ctr" fontAlgn="auto">
              <a:spcAft>
                <a:spcPts val="0"/>
              </a:spcAft>
              <a:buFont typeface="Arial" panose="020B0604020202020204" pitchFamily="34" charset="0"/>
              <a:buNone/>
              <a:defRPr/>
            </a:pPr>
            <a:endParaRPr lang="en-US" sz="2400" dirty="0">
              <a:solidFill>
                <a:schemeClr val="tx2"/>
              </a:solidFill>
              <a:latin typeface="+mj-lt"/>
              <a:ea typeface="+mj-ea"/>
              <a:cs typeface="+mj-cs"/>
            </a:endParaRPr>
          </a:p>
        </p:txBody>
      </p:sp>
      <p:sp>
        <p:nvSpPr>
          <p:cNvPr id="2" name="Slide Number Placeholder 1">
            <a:extLst>
              <a:ext uri="{FF2B5EF4-FFF2-40B4-BE49-F238E27FC236}">
                <a16:creationId xmlns:a16="http://schemas.microsoft.com/office/drawing/2014/main" id="{288D9055-D525-42D1-81EE-2049F927CB4E}"/>
              </a:ext>
            </a:extLst>
          </p:cNvPr>
          <p:cNvSpPr>
            <a:spLocks noGrp="1"/>
          </p:cNvSpPr>
          <p:nvPr>
            <p:ph type="sldNum" sz="quarter" idx="10"/>
          </p:nvPr>
        </p:nvSpPr>
        <p:spPr>
          <a:xfrm>
            <a:off x="6457950" y="6429375"/>
            <a:ext cx="2057400" cy="349250"/>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000" b="1" kern="1200" dirty="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59C6CCE5-8B8E-432D-AE92-002751DEFA60}" type="slidenum">
              <a:rPr lang="en-US" smtClean="0"/>
              <a:pPr>
                <a:defRPr/>
              </a:pPr>
              <a:t>62</a:t>
            </a:fld>
            <a:endParaRPr lang="en-US" dirty="0"/>
          </a:p>
        </p:txBody>
      </p:sp>
      <p:sp>
        <p:nvSpPr>
          <p:cNvPr id="4" name="Title 1">
            <a:extLst>
              <a:ext uri="{FF2B5EF4-FFF2-40B4-BE49-F238E27FC236}">
                <a16:creationId xmlns:a16="http://schemas.microsoft.com/office/drawing/2014/main" id="{B4B6A229-CC9C-4F73-8AD0-BB643C13CA21}"/>
              </a:ext>
            </a:extLst>
          </p:cNvPr>
          <p:cNvSpPr>
            <a:spLocks noGrp="1"/>
          </p:cNvSpPr>
          <p:nvPr>
            <p:ph type="title"/>
          </p:nvPr>
        </p:nvSpPr>
        <p:spPr>
          <a:xfrm>
            <a:off x="1560512" y="1012825"/>
            <a:ext cx="6022975" cy="2416175"/>
          </a:xfrm>
        </p:spPr>
        <p:txBody>
          <a:bodyPr rtlCol="0">
            <a:normAutofit fontScale="90000"/>
          </a:bodyPr>
          <a:lstStyle/>
          <a:p>
            <a:pPr algn="ctr" fontAlgn="auto">
              <a:lnSpc>
                <a:spcPct val="100000"/>
              </a:lnSpc>
              <a:spcAft>
                <a:spcPts val="200"/>
              </a:spcAft>
              <a:defRPr/>
            </a:pPr>
            <a:r>
              <a:rPr lang="en-US" sz="3600" dirty="0"/>
              <a:t>Thank you!</a:t>
            </a:r>
            <a:br>
              <a:rPr lang="en-US" sz="2800" dirty="0"/>
            </a:br>
            <a:br>
              <a:rPr lang="en-US" sz="2800" dirty="0"/>
            </a:br>
            <a:r>
              <a:rPr lang="en-US" sz="2700" dirty="0"/>
              <a:t>Julie Michals</a:t>
            </a:r>
            <a:br>
              <a:rPr lang="en-US" sz="2700" dirty="0"/>
            </a:br>
            <a:r>
              <a:rPr lang="en-US" sz="2700" dirty="0"/>
              <a:t>NSPM Project Coordinator</a:t>
            </a:r>
            <a:br>
              <a:rPr lang="en-US" sz="2700" dirty="0"/>
            </a:br>
            <a:r>
              <a:rPr lang="en-US" sz="2700" dirty="0">
                <a:hlinkClick r:id="rId4"/>
              </a:rPr>
              <a:t>jmichals@e4thefuture.org</a:t>
            </a:r>
            <a:br>
              <a:rPr lang="en-US" sz="2800"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8007" y="309062"/>
            <a:ext cx="7886700" cy="937654"/>
          </a:xfrm>
        </p:spPr>
        <p:txBody>
          <a:bodyPr>
            <a:normAutofit/>
          </a:bodyPr>
          <a:lstStyle/>
          <a:p>
            <a:r>
              <a:rPr lang="en-US" sz="3200" dirty="0"/>
              <a:t>Cost-Effectiveness Perspectives</a:t>
            </a:r>
          </a:p>
        </p:txBody>
      </p:sp>
      <p:sp>
        <p:nvSpPr>
          <p:cNvPr id="4" name="Content Placeholder 3"/>
          <p:cNvSpPr>
            <a:spLocks noGrp="1"/>
          </p:cNvSpPr>
          <p:nvPr>
            <p:ph idx="1"/>
          </p:nvPr>
        </p:nvSpPr>
        <p:spPr>
          <a:xfrm>
            <a:off x="328007" y="4568824"/>
            <a:ext cx="8329856" cy="1391146"/>
          </a:xfrm>
        </p:spPr>
        <p:txBody>
          <a:bodyPr>
            <a:normAutofit fontScale="92500"/>
          </a:bodyPr>
          <a:lstStyle/>
          <a:p>
            <a:pPr>
              <a:lnSpc>
                <a:spcPct val="110000"/>
              </a:lnSpc>
              <a:spcAft>
                <a:spcPts val="600"/>
              </a:spcAft>
            </a:pPr>
            <a:r>
              <a:rPr lang="en-US" dirty="0"/>
              <a:t>California Standard Practice Manual (CaSPM) – test perspectives are used to define the scope of impacts to include in the ‘traditional’ cost-effectiveness tests</a:t>
            </a:r>
          </a:p>
          <a:p>
            <a:pPr>
              <a:lnSpc>
                <a:spcPct val="110000"/>
              </a:lnSpc>
            </a:pPr>
            <a:r>
              <a:rPr lang="en-US" dirty="0"/>
              <a:t>NPSM introduces the ‘regulatory’ perspective, which is guided by the jurisdiction’s energy and other applicable policy goals</a:t>
            </a:r>
          </a:p>
        </p:txBody>
      </p:sp>
      <p:graphicFrame>
        <p:nvGraphicFramePr>
          <p:cNvPr id="13" name="Diagram 12"/>
          <p:cNvGraphicFramePr/>
          <p:nvPr>
            <p:extLst/>
          </p:nvPr>
        </p:nvGraphicFramePr>
        <p:xfrm>
          <a:off x="0" y="1022430"/>
          <a:ext cx="6563967" cy="3374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6021714" y="1114159"/>
            <a:ext cx="3605277" cy="2921760"/>
            <a:chOff x="5817818" y="4096259"/>
            <a:chExt cx="3055248" cy="2120940"/>
          </a:xfrm>
        </p:grpSpPr>
        <p:graphicFrame>
          <p:nvGraphicFramePr>
            <p:cNvPr id="14" name="Diagram 13"/>
            <p:cNvGraphicFramePr/>
            <p:nvPr>
              <p:extLst/>
            </p:nvPr>
          </p:nvGraphicFramePr>
          <p:xfrm>
            <a:off x="6648112" y="4096259"/>
            <a:ext cx="1394661" cy="135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p:cNvSpPr txBox="1"/>
            <p:nvPr/>
          </p:nvSpPr>
          <p:spPr>
            <a:xfrm>
              <a:off x="5817818" y="5256499"/>
              <a:ext cx="3055248" cy="960700"/>
            </a:xfrm>
            <a:prstGeom prst="rect">
              <a:avLst/>
            </a:prstGeom>
            <a:noFill/>
          </p:spPr>
          <p:txBody>
            <a:bodyPr wrap="square" rtlCol="0">
              <a:spAutoFit/>
            </a:bodyPr>
            <a:lstStyle/>
            <a:p>
              <a:pPr algn="ctr">
                <a:spcAft>
                  <a:spcPts val="300"/>
                </a:spcAft>
              </a:pPr>
              <a:r>
                <a:rPr lang="en-US" sz="1400" dirty="0">
                  <a:solidFill>
                    <a:schemeClr val="bg2">
                      <a:lumMod val="50000"/>
                    </a:schemeClr>
                  </a:solidFill>
                </a:rPr>
                <a:t>Public utility commissions</a:t>
              </a:r>
            </a:p>
            <a:p>
              <a:pPr algn="ctr">
                <a:spcAft>
                  <a:spcPts val="300"/>
                </a:spcAft>
              </a:pPr>
              <a:r>
                <a:rPr lang="en-US" sz="1400" dirty="0">
                  <a:solidFill>
                    <a:schemeClr val="bg2">
                      <a:lumMod val="50000"/>
                    </a:schemeClr>
                  </a:solidFill>
                </a:rPr>
                <a:t>Legislators</a:t>
              </a:r>
            </a:p>
            <a:p>
              <a:pPr algn="ctr">
                <a:spcAft>
                  <a:spcPts val="300"/>
                </a:spcAft>
              </a:pPr>
              <a:r>
                <a:rPr lang="en-US" sz="1400" dirty="0">
                  <a:solidFill>
                    <a:schemeClr val="bg2">
                      <a:lumMod val="50000"/>
                    </a:schemeClr>
                  </a:solidFill>
                </a:rPr>
                <a:t>Muni/Coop advisory boards</a:t>
              </a:r>
            </a:p>
            <a:p>
              <a:pPr algn="ctr">
                <a:spcAft>
                  <a:spcPts val="300"/>
                </a:spcAft>
              </a:pPr>
              <a:r>
                <a:rPr lang="en-US" sz="1400" dirty="0">
                  <a:solidFill>
                    <a:schemeClr val="bg2">
                      <a:lumMod val="50000"/>
                    </a:schemeClr>
                  </a:solidFill>
                </a:rPr>
                <a:t>Public power authorities</a:t>
              </a:r>
            </a:p>
            <a:p>
              <a:pPr algn="ctr">
                <a:spcAft>
                  <a:spcPts val="300"/>
                </a:spcAft>
              </a:pPr>
              <a:r>
                <a:rPr lang="en-US" sz="1400" dirty="0">
                  <a:solidFill>
                    <a:schemeClr val="bg2">
                      <a:lumMod val="50000"/>
                    </a:schemeClr>
                  </a:solidFill>
                </a:rPr>
                <a:t>Other decision-makers</a:t>
              </a:r>
            </a:p>
          </p:txBody>
        </p:sp>
      </p:grpSp>
      <p:cxnSp>
        <p:nvCxnSpPr>
          <p:cNvPr id="7" name="Straight Connector 6">
            <a:extLst>
              <a:ext uri="{FF2B5EF4-FFF2-40B4-BE49-F238E27FC236}">
                <a16:creationId xmlns:a16="http://schemas.microsoft.com/office/drawing/2014/main" id="{74E89FA1-BC20-42EA-A6A7-4E4BADC838AC}"/>
              </a:ext>
            </a:extLst>
          </p:cNvPr>
          <p:cNvCxnSpPr>
            <a:cxnSpLocks/>
            <a:endCxn id="15" idx="0"/>
          </p:cNvCxnSpPr>
          <p:nvPr/>
        </p:nvCxnSpPr>
        <p:spPr>
          <a:xfrm>
            <a:off x="7824352" y="2449800"/>
            <a:ext cx="1" cy="262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0D8842F-98C4-449F-8CFE-2C349CB32B70}"/>
              </a:ext>
            </a:extLst>
          </p:cNvPr>
          <p:cNvSpPr>
            <a:spLocks noGrp="1"/>
          </p:cNvSpPr>
          <p:nvPr>
            <p:ph type="sldNum" sz="quarter" idx="12"/>
          </p:nvPr>
        </p:nvSpPr>
        <p:spPr>
          <a:xfrm>
            <a:off x="6457950" y="6429619"/>
            <a:ext cx="2057400" cy="349251"/>
          </a:xfrm>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fld id="{49428E3E-090C-411A-A663-16FA5027569F}" type="slidenum">
              <a:rPr lang="en-US" smtClean="0"/>
              <a:pPr/>
              <a:t>7</a:t>
            </a:fld>
            <a:endParaRPr lang="en-US" dirty="0"/>
          </a:p>
        </p:txBody>
      </p:sp>
    </p:spTree>
    <p:extLst>
      <p:ext uri="{BB962C8B-B14F-4D97-AF65-F5344CB8AC3E}">
        <p14:creationId xmlns:p14="http://schemas.microsoft.com/office/powerpoint/2010/main" val="148421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1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79225A-044F-47AC-A466-ADAA88F41AF1}" type="slidenum">
              <a:rPr lang="en-US" sz="1100" smtClean="0"/>
              <a:pPr/>
              <a:t>8</a:t>
            </a:fld>
            <a:endParaRPr lang="en-US" sz="1100" dirty="0"/>
          </a:p>
        </p:txBody>
      </p:sp>
      <p:graphicFrame>
        <p:nvGraphicFramePr>
          <p:cNvPr id="7" name="Diagram 6">
            <a:extLst>
              <a:ext uri="{FF2B5EF4-FFF2-40B4-BE49-F238E27FC236}">
                <a16:creationId xmlns:a16="http://schemas.microsoft.com/office/drawing/2014/main" id="{19706E09-A471-4615-ACCB-09B8E065A309}"/>
              </a:ext>
            </a:extLst>
          </p:cNvPr>
          <p:cNvGraphicFramePr/>
          <p:nvPr>
            <p:extLst/>
          </p:nvPr>
        </p:nvGraphicFramePr>
        <p:xfrm>
          <a:off x="907439" y="2830914"/>
          <a:ext cx="6985285" cy="3027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3">
            <a:extLst>
              <a:ext uri="{FF2B5EF4-FFF2-40B4-BE49-F238E27FC236}">
                <a16:creationId xmlns:a16="http://schemas.microsoft.com/office/drawing/2014/main" id="{47E341C4-7504-4D65-91B2-A4E0C1F55BC6}"/>
              </a:ext>
            </a:extLst>
          </p:cNvPr>
          <p:cNvSpPr txBox="1">
            <a:spLocks/>
          </p:cNvSpPr>
          <p:nvPr/>
        </p:nvSpPr>
        <p:spPr>
          <a:xfrm>
            <a:off x="829815" y="1804087"/>
            <a:ext cx="7140532" cy="1026827"/>
          </a:xfrm>
          <a:prstGeom prst="rect">
            <a:avLst/>
          </a:prstGeom>
        </p:spPr>
        <p:txBody>
          <a:bodyPr vert="horz" lIns="91440" tIns="45720" rIns="91440" bIns="45720" rtlCol="0">
            <a:normAutofit/>
          </a:bodyPr>
          <a:lstStyle>
            <a:lvl1pPr marL="342900" indent="-34290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lumMod val="75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lumMod val="75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lumMod val="75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300"/>
              </a:spcBef>
              <a:buNone/>
            </a:pPr>
            <a:r>
              <a:rPr lang="en-US" sz="2400" dirty="0"/>
              <a:t>Developing the Primary Cost-Effectiveness Test Using the Resource Value Framework (RVT)</a:t>
            </a:r>
          </a:p>
        </p:txBody>
      </p:sp>
      <p:sp>
        <p:nvSpPr>
          <p:cNvPr id="11" name="Title 2">
            <a:extLst>
              <a:ext uri="{FF2B5EF4-FFF2-40B4-BE49-F238E27FC236}">
                <a16:creationId xmlns:a16="http://schemas.microsoft.com/office/drawing/2014/main" id="{E6706DAD-8732-487A-920A-BB09EA2387AA}"/>
              </a:ext>
            </a:extLst>
          </p:cNvPr>
          <p:cNvSpPr txBox="1">
            <a:spLocks/>
          </p:cNvSpPr>
          <p:nvPr/>
        </p:nvSpPr>
        <p:spPr>
          <a:xfrm>
            <a:off x="907439" y="1086395"/>
            <a:ext cx="6858000" cy="8207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chemeClr val="tx1"/>
                </a:solidFill>
              </a:rPr>
              <a:t>NSPM Part I</a:t>
            </a:r>
            <a:r>
              <a:rPr lang="en-US" sz="3200" dirty="0"/>
              <a:t> </a:t>
            </a:r>
          </a:p>
        </p:txBody>
      </p:sp>
    </p:spTree>
    <p:extLst>
      <p:ext uri="{BB962C8B-B14F-4D97-AF65-F5344CB8AC3E}">
        <p14:creationId xmlns:p14="http://schemas.microsoft.com/office/powerpoint/2010/main" val="28291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arley\AppData\Local\Temp\SNAGHTML1047b6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1" y="1093917"/>
            <a:ext cx="8844197" cy="576408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513452"/>
            <a:ext cx="8515350" cy="580465"/>
          </a:xfrm>
        </p:spPr>
        <p:txBody>
          <a:bodyPr>
            <a:noAutofit/>
          </a:bodyPr>
          <a:lstStyle/>
          <a:p>
            <a:r>
              <a:rPr lang="en-US" sz="2800" dirty="0"/>
              <a:t>Relationship of Resource Value Test (RVT) to Traditional Tests – Results May Align or Not</a:t>
            </a:r>
          </a:p>
        </p:txBody>
      </p:sp>
      <p:sp>
        <p:nvSpPr>
          <p:cNvPr id="2" name="Slide Number Placeholder 1"/>
          <p:cNvSpPr>
            <a:spLocks noGrp="1"/>
          </p:cNvSpPr>
          <p:nvPr>
            <p:ph type="sldNum" sz="quarter" idx="12"/>
          </p:nvPr>
        </p:nvSpPr>
        <p:spPr/>
        <p:txBody>
          <a:bodyPr/>
          <a:lstStyle/>
          <a:p>
            <a:fld id="{13B74AC8-F950-4FD9-AF1B-F2DEAA006494}" type="slidenum">
              <a:rPr lang="en-US" smtClean="0"/>
              <a:t>9</a:t>
            </a:fld>
            <a:endParaRPr lang="en-US" dirty="0"/>
          </a:p>
        </p:txBody>
      </p:sp>
    </p:spTree>
    <p:extLst>
      <p:ext uri="{BB962C8B-B14F-4D97-AF65-F5344CB8AC3E}">
        <p14:creationId xmlns:p14="http://schemas.microsoft.com/office/powerpoint/2010/main" val="2479313756"/>
      </p:ext>
    </p:extLst>
  </p:cSld>
  <p:clrMapOvr>
    <a:masterClrMapping/>
  </p:clrMapOvr>
</p:sld>
</file>

<file path=ppt/theme/theme1.xml><?xml version="1.0" encoding="utf-8"?>
<a:theme xmlns:a="http://schemas.openxmlformats.org/drawingml/2006/main" name="NSPM">
  <a:themeElements>
    <a:clrScheme name="Custom NSPM">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NSPM</Template>
  <TotalTime>8855</TotalTime>
  <Words>4836</Words>
  <Application>Microsoft Office PowerPoint</Application>
  <PresentationFormat>On-screen Show (4:3)</PresentationFormat>
  <Paragraphs>1288</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Helvetica</vt:lpstr>
      <vt:lpstr>Wingdings</vt:lpstr>
      <vt:lpstr>NSPM</vt:lpstr>
      <vt:lpstr>Applying the National Standard Practice Manual Experience to Date    Julie Michals – E4TheFuture Presented to the NH EM&amp;V Working Group  February 14, 2019</vt:lpstr>
      <vt:lpstr>Agenda</vt:lpstr>
      <vt:lpstr>Meeting Objectives</vt:lpstr>
      <vt:lpstr>PowerPoint Presentation</vt:lpstr>
      <vt:lpstr>NSPM Universal Principles</vt:lpstr>
      <vt:lpstr>Resource Value Framework (RVT)  7-Step Process</vt:lpstr>
      <vt:lpstr>Cost-Effectiveness Perspectives</vt:lpstr>
      <vt:lpstr>PowerPoint Presentation</vt:lpstr>
      <vt:lpstr>Relationship of Resource Value Test (RVT) to Traditional Tests – Results May Align or Not</vt:lpstr>
      <vt:lpstr>How States Can Apply the NSPM</vt:lpstr>
      <vt:lpstr> </vt:lpstr>
      <vt:lpstr> </vt:lpstr>
      <vt:lpstr> Arkansas Case Study: Background</vt:lpstr>
      <vt:lpstr>Arkansas Case Study: Key Questions Considered</vt:lpstr>
      <vt:lpstr>Arkansas: Process by RVF Steps</vt:lpstr>
      <vt:lpstr> Arkansas: Policy Review Excerpt</vt:lpstr>
      <vt:lpstr> Arkansas: Utility System Impact Inventory</vt:lpstr>
      <vt:lpstr> Arkansas Case Study Key Findings</vt:lpstr>
      <vt:lpstr> Arkansas Case Study: State Self-Scoring</vt:lpstr>
      <vt:lpstr> Arkansas: Lessons for Future Applications</vt:lpstr>
      <vt:lpstr> </vt:lpstr>
      <vt:lpstr>Minnesota Case Study: Process</vt:lpstr>
      <vt:lpstr>Minnesota: Background</vt:lpstr>
      <vt:lpstr>Minnesota: Key Questions Considered</vt:lpstr>
      <vt:lpstr>Societal Cost Test as Applied in Minnesota </vt:lpstr>
      <vt:lpstr>RVF Step 1: Articulate Policy Goals</vt:lpstr>
      <vt:lpstr>RVF Step 2: Include All Utility System Impacts</vt:lpstr>
      <vt:lpstr>RVF Step 2: Include All Utility System Impacts</vt:lpstr>
      <vt:lpstr>Utility Cost Test as Applied in Minnesota </vt:lpstr>
      <vt:lpstr>RVF Step 3: Account for Relevant Non-Utility System    Impacts </vt:lpstr>
      <vt:lpstr>Examples of Non-Utility System Impacts</vt:lpstr>
      <vt:lpstr>Step 3a: Whether to Include Participant Impacts</vt:lpstr>
      <vt:lpstr>Step 3a: Whether to Include Participant Impacts cont.</vt:lpstr>
      <vt:lpstr>MN: Recommendation on Participant Impacts</vt:lpstr>
      <vt:lpstr>Points and Counterpoints on Inclusion of Participant Impacts (Table 8 from NSPM)</vt:lpstr>
      <vt:lpstr>RVF Step 3b-e: Other Impacts</vt:lpstr>
      <vt:lpstr>RVF Step 4: Ensure Symmetry Across Benefits and Costs</vt:lpstr>
      <vt:lpstr>RVF Step 5: Incremental, Forward-Looking, and Long-Term</vt:lpstr>
      <vt:lpstr>RVF Step 6: Develop Methodologies and Inputs</vt:lpstr>
      <vt:lpstr>RVF Step 7: Transparency</vt:lpstr>
      <vt:lpstr>Recommended Minnesota Test</vt:lpstr>
      <vt:lpstr>Lessons from Minnesota Case Study</vt:lpstr>
      <vt:lpstr>BREAK</vt:lpstr>
      <vt:lpstr> </vt:lpstr>
      <vt:lpstr>Rhode Island Case Study - Background</vt:lpstr>
      <vt:lpstr> RI – Alignment with NSPM Principles</vt:lpstr>
      <vt:lpstr> RI – Alignment with NSPM Principles (2)</vt:lpstr>
      <vt:lpstr>Rhode Island: End Result</vt:lpstr>
      <vt:lpstr>Rhode Island 2018-19 Developments</vt:lpstr>
      <vt:lpstr>Connecticut and the NSPM  (a case study in progress)</vt:lpstr>
      <vt:lpstr>PowerPoint Presentation</vt:lpstr>
      <vt:lpstr>3. New Cost-Effectiveness Screening Resources (to help support NSPM Application)</vt:lpstr>
      <vt:lpstr>NSPM Outreach &amp; Support Strategy</vt:lpstr>
      <vt:lpstr>Resources to support NSPM Application</vt:lpstr>
      <vt:lpstr>a. Policy Summary Template Tables: Policy Inventory</vt:lpstr>
      <vt:lpstr>a. Policy Summary Template Tables: Current CE Policy Alignment</vt:lpstr>
      <vt:lpstr>a. Policy Summary Template Tables:  Optional CE Test Inputs</vt:lpstr>
      <vt:lpstr>b. NSPM Database of State Efficiency Screening Practices (DSESP) Comparison of State Practices and Supporting Sources</vt:lpstr>
      <vt:lpstr>PowerPoint Presentation</vt:lpstr>
      <vt:lpstr>NSPM Website</vt:lpstr>
      <vt:lpstr>Q&amp;A</vt:lpstr>
      <vt:lpstr>Thank you!  Julie Michals NSPM Project Coordinator jmichals@e4thefuture.org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Harley</dc:creator>
  <cp:lastModifiedBy>Julie Michals</cp:lastModifiedBy>
  <cp:revision>318</cp:revision>
  <cp:lastPrinted>2019-02-14T11:42:23Z</cp:lastPrinted>
  <dcterms:created xsi:type="dcterms:W3CDTF">2017-03-07T17:58:09Z</dcterms:created>
  <dcterms:modified xsi:type="dcterms:W3CDTF">2019-02-14T11:56:45Z</dcterms:modified>
</cp:coreProperties>
</file>