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7" r:id="rId2"/>
    <p:sldId id="283" r:id="rId3"/>
    <p:sldId id="288" r:id="rId4"/>
    <p:sldId id="285" r:id="rId5"/>
    <p:sldId id="284" r:id="rId6"/>
    <p:sldId id="305" r:id="rId7"/>
    <p:sldId id="287" r:id="rId8"/>
    <p:sldId id="304" r:id="rId9"/>
    <p:sldId id="289" r:id="rId10"/>
    <p:sldId id="290" r:id="rId11"/>
    <p:sldId id="297" r:id="rId12"/>
    <p:sldId id="298" r:id="rId13"/>
    <p:sldId id="291" r:id="rId14"/>
    <p:sldId id="300" r:id="rId15"/>
    <p:sldId id="302" r:id="rId16"/>
    <p:sldId id="303" r:id="rId17"/>
    <p:sldId id="307" r:id="rId18"/>
    <p:sldId id="299" r:id="rId19"/>
    <p:sldId id="294" r:id="rId20"/>
    <p:sldId id="306" r:id="rId21"/>
    <p:sldId id="292" r:id="rId22"/>
    <p:sldId id="29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80008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93" autoAdjust="0"/>
  </p:normalViewPr>
  <p:slideViewPr>
    <p:cSldViewPr>
      <p:cViewPr>
        <p:scale>
          <a:sx n="85" d="100"/>
          <a:sy n="85" d="100"/>
        </p:scale>
        <p:origin x="-8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Relationship Id="rId4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5.xlsx"/><Relationship Id="rId4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ColorStyle" Target="colors7.xml"/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7.xlsx"/><Relationship Id="rId4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HEA Electric</a:t>
            </a:r>
            <a:r>
              <a:rPr lang="en-US" baseline="0" dirty="0"/>
              <a:t> Budget</a:t>
            </a:r>
          </a:p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/>
              <a:t>2018-2020</a:t>
            </a:r>
          </a:p>
        </c:rich>
      </c:tx>
      <c:layout>
        <c:manualLayout>
          <c:xMode val="edge"/>
          <c:yMode val="edge"/>
          <c:x val="0.35300392208745424"/>
          <c:y val="2.222222222222222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2017 (actual)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Sheet1!$A$8</c:f>
              <c:strCache>
                <c:ptCount val="1"/>
                <c:pt idx="0">
                  <c:v>Electric</c:v>
                </c:pt>
              </c:strCache>
            </c:strRef>
          </c:cat>
          <c:val>
            <c:numRef>
              <c:f>Sheet1!$B$8</c:f>
              <c:numCache>
                <c:formatCode>"$"#,##0</c:formatCode>
                <c:ptCount val="1"/>
                <c:pt idx="0">
                  <c:v>3951569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1A6-4158-ABC2-948A11C647D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Sheet1!$A$8</c:f>
              <c:strCache>
                <c:ptCount val="1"/>
                <c:pt idx="0">
                  <c:v>Electric</c:v>
                </c:pt>
              </c:strCache>
            </c:strRef>
          </c:cat>
          <c:val>
            <c:numRef>
              <c:f>Sheet1!$C$8</c:f>
              <c:numCache>
                <c:formatCode>"$"#,##0</c:formatCode>
                <c:ptCount val="1"/>
                <c:pt idx="0">
                  <c:v>6225936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1A6-4158-ABC2-948A11C647D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Sheet1!$A$8</c:f>
              <c:strCache>
                <c:ptCount val="1"/>
                <c:pt idx="0">
                  <c:v>Electric</c:v>
                </c:pt>
              </c:strCache>
            </c:strRef>
          </c:cat>
          <c:val>
            <c:numRef>
              <c:f>Sheet1!$D$8</c:f>
              <c:numCache>
                <c:formatCode>"$"#,##0</c:formatCode>
                <c:ptCount val="1"/>
                <c:pt idx="0">
                  <c:v>7974946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1A6-4158-ABC2-948A11C647D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Sheet1!$A$8</c:f>
              <c:strCache>
                <c:ptCount val="1"/>
                <c:pt idx="0">
                  <c:v>Electric</c:v>
                </c:pt>
              </c:strCache>
            </c:strRef>
          </c:cat>
          <c:val>
            <c:numRef>
              <c:f>Sheet1!$E$8</c:f>
              <c:numCache>
                <c:formatCode>"$"#,##0</c:formatCode>
                <c:ptCount val="1"/>
                <c:pt idx="0">
                  <c:v>10638599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C38-4418-92D9-CF77FD61E9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4136832"/>
        <c:axId val="204138368"/>
      </c:barChart>
      <c:catAx>
        <c:axId val="2041368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4138368"/>
        <c:crossesAt val="0"/>
        <c:auto val="1"/>
        <c:lblAlgn val="ctr"/>
        <c:lblOffset val="100"/>
        <c:noMultiLvlLbl val="0"/>
      </c:catAx>
      <c:valAx>
        <c:axId val="204138368"/>
        <c:scaling>
          <c:orientation val="minMax"/>
          <c:max val="110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136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339522369663613"/>
          <c:y val="0.90816464120870577"/>
          <c:w val="0.70115965087171417"/>
          <c:h val="5.61593513924663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HEA Gas</a:t>
            </a:r>
            <a:r>
              <a:rPr lang="en-US" baseline="0" dirty="0"/>
              <a:t> Budget</a:t>
            </a:r>
          </a:p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/>
              <a:t>2018-2020</a:t>
            </a:r>
          </a:p>
        </c:rich>
      </c:tx>
      <c:layout>
        <c:manualLayout>
          <c:xMode val="edge"/>
          <c:yMode val="edge"/>
          <c:x val="0.35300392208745424"/>
          <c:y val="2.222222222222222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2017 (actual)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Sheet1!$A$9</c:f>
              <c:strCache>
                <c:ptCount val="1"/>
                <c:pt idx="0">
                  <c:v>Gas</c:v>
                </c:pt>
              </c:strCache>
            </c:strRef>
          </c:cat>
          <c:val>
            <c:numRef>
              <c:f>Sheet1!$B$9</c:f>
              <c:numCache>
                <c:formatCode>"$"#,##0</c:formatCode>
                <c:ptCount val="1"/>
                <c:pt idx="0">
                  <c:v>1046790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4A8-403B-B291-A17D3FF1C15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Sheet1!$A$9</c:f>
              <c:strCache>
                <c:ptCount val="1"/>
                <c:pt idx="0">
                  <c:v>Gas</c:v>
                </c:pt>
              </c:strCache>
            </c:strRef>
          </c:cat>
          <c:val>
            <c:numRef>
              <c:f>Sheet1!$C$9</c:f>
              <c:numCache>
                <c:formatCode>"$"#,##0</c:formatCode>
                <c:ptCount val="1"/>
                <c:pt idx="0">
                  <c:v>1556800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4A8-403B-B291-A17D3FF1C15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Sheet1!$A$9</c:f>
              <c:strCache>
                <c:ptCount val="1"/>
                <c:pt idx="0">
                  <c:v>Gas</c:v>
                </c:pt>
              </c:strCache>
            </c:strRef>
          </c:cat>
          <c:val>
            <c:numRef>
              <c:f>Sheet1!$D$9</c:f>
              <c:numCache>
                <c:formatCode>"$"#,##0</c:formatCode>
                <c:ptCount val="1"/>
                <c:pt idx="0">
                  <c:v>1704800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4A8-403B-B291-A17D3FF1C15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Sheet1!$A$9</c:f>
              <c:strCache>
                <c:ptCount val="1"/>
                <c:pt idx="0">
                  <c:v>Gas</c:v>
                </c:pt>
              </c:strCache>
            </c:strRef>
          </c:cat>
          <c:val>
            <c:numRef>
              <c:f>Sheet1!$E$9</c:f>
              <c:numCache>
                <c:formatCode>"$"#,##0</c:formatCode>
                <c:ptCount val="1"/>
                <c:pt idx="0">
                  <c:v>1853400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7CB-4C6C-9389-B821802398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5473664"/>
        <c:axId val="205475200"/>
      </c:barChart>
      <c:catAx>
        <c:axId val="2054736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5475200"/>
        <c:crosses val="autoZero"/>
        <c:auto val="1"/>
        <c:lblAlgn val="ctr"/>
        <c:lblOffset val="100"/>
        <c:noMultiLvlLbl val="0"/>
      </c:catAx>
      <c:valAx>
        <c:axId val="205475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473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795201954550282"/>
          <c:y val="0.90816464120870577"/>
          <c:w val="0.70115965087171417"/>
          <c:h val="5.61593513924663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Percent to Plan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1.1339999999999999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841-4C61-B129-8451A451C65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Percent to Plan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1.2769999999999999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841-4C61-B129-8451A451C65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Percent to Plan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0.93799999999999994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841-4C61-B129-8451A451C65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Percent to Plan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1.0940000000000001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841-4C61-B129-8451A451C65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Percent to Plan</c:v>
                </c:pt>
              </c:strCache>
            </c:strRef>
          </c:cat>
          <c:val>
            <c:numRef>
              <c:f>Sheet1!$F$2</c:f>
              <c:numCache>
                <c:formatCode>0%</c:formatCode>
                <c:ptCount val="1"/>
                <c:pt idx="0">
                  <c:v>0.96799999999999997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841-4C61-B129-8451A451C65D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Percent to Plan</c:v>
                </c:pt>
              </c:strCache>
            </c:strRef>
          </c:cat>
          <c:val>
            <c:numRef>
              <c:f>Sheet1!$G$2</c:f>
              <c:numCache>
                <c:formatCode>0%</c:formatCode>
                <c:ptCount val="1"/>
                <c:pt idx="0">
                  <c:v>0.98199999999999998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F841-4C61-B129-8451A451C65D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Percent to Plan</c:v>
                </c:pt>
              </c:strCache>
            </c:strRef>
          </c:cat>
          <c:val>
            <c:numRef>
              <c:f>Sheet1!$H$2</c:f>
              <c:numCache>
                <c:formatCode>0%</c:formatCode>
                <c:ptCount val="1"/>
                <c:pt idx="0">
                  <c:v>1.0289999999999999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841-4C61-B129-8451A451C65D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Percent to Plan</c:v>
                </c:pt>
              </c:strCache>
            </c:strRef>
          </c:cat>
          <c:val>
            <c:numRef>
              <c:f>Sheet1!$I$2</c:f>
              <c:numCache>
                <c:formatCode>0%</c:formatCode>
                <c:ptCount val="1"/>
                <c:pt idx="0">
                  <c:v>0.94599999999999995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F841-4C61-B129-8451A451C65D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Percent to Plan</c:v>
                </c:pt>
              </c:strCache>
            </c:strRef>
          </c:cat>
          <c:val>
            <c:numRef>
              <c:f>Sheet1!$J$2</c:f>
              <c:numCache>
                <c:formatCode>0%</c:formatCode>
                <c:ptCount val="1"/>
                <c:pt idx="0">
                  <c:v>0.97399999999999998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F841-4C61-B129-8451A451C65D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Percent to Plan</c:v>
                </c:pt>
              </c:strCache>
            </c:strRef>
          </c:cat>
          <c:val>
            <c:numRef>
              <c:f>Sheet1!$K$2</c:f>
              <c:numCache>
                <c:formatCode>0%</c:formatCode>
                <c:ptCount val="1"/>
                <c:pt idx="0">
                  <c:v>0.96599999999999997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F841-4C61-B129-8451A451C65D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Percent to Plan</c:v>
                </c:pt>
              </c:strCache>
            </c:strRef>
          </c:cat>
          <c:val>
            <c:numRef>
              <c:f>Sheet1!$L$2</c:f>
              <c:numCache>
                <c:formatCode>0%</c:formatCode>
                <c:ptCount val="1"/>
                <c:pt idx="0">
                  <c:v>0.84499999999999997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F841-4C61-B129-8451A451C65D}"/>
            </c:ext>
          </c:extLst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84-4203-BF09-E478F156A3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Percent to Plan</c:v>
                </c:pt>
              </c:strCache>
            </c:strRef>
          </c:cat>
          <c:val>
            <c:numRef>
              <c:f>Sheet1!$M$2</c:f>
              <c:numCache>
                <c:formatCode>0.00%</c:formatCode>
                <c:ptCount val="1"/>
                <c:pt idx="0">
                  <c:v>0.99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184-4203-BF09-E478F156A3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5217792"/>
        <c:axId val="205219328"/>
      </c:barChart>
      <c:catAx>
        <c:axId val="2052177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5219328"/>
        <c:crosses val="autoZero"/>
        <c:auto val="1"/>
        <c:lblAlgn val="ctr"/>
        <c:lblOffset val="100"/>
        <c:noMultiLvlLbl val="0"/>
      </c:catAx>
      <c:valAx>
        <c:axId val="205219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217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559978613784386"/>
          <c:y val="0.90607178095960828"/>
          <c:w val="0.83201018275493344"/>
          <c:h val="5.92085044163978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50744474697672"/>
          <c:y val="1.803087681246034E-2"/>
          <c:w val="0.87057043687296098"/>
          <c:h val="0.755132514525434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Plan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56C0-4CB3-8786-FA87AA7D31B7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6C0-4CB3-8786-FA87AA7D31B7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6C0-4CB3-8786-FA87AA7D31B7}"/>
              </c:ext>
            </c:extLst>
          </c:dPt>
          <c:dPt>
            <c:idx val="8"/>
            <c:invertIfNegative val="0"/>
            <c:bubble3D val="0"/>
            <c:spPr>
              <a:solidFill>
                <a:srgbClr val="80008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6C0-4CB3-8786-FA87AA7D31B7}"/>
              </c:ext>
            </c:extLst>
          </c:dPt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D4A-46F0-BC1E-B2C6FCB26A85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C0-4CB3-8786-FA87AA7D31B7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6C0-4CB3-8786-FA87AA7D31B7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6C0-4CB3-8786-FA87AA7D31B7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6C0-4CB3-8786-FA87AA7D31B7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6C0-4CB3-8786-FA87AA7D31B7}"/>
                </c:ext>
              </c:extLst>
            </c:dLbl>
            <c:dLbl>
              <c:idx val="7"/>
              <c:layout>
                <c:manualLayout>
                  <c:x val="-4.2903025279735843E-3"/>
                  <c:y val="-2.70861604262936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6C0-4CB3-8786-FA87AA7D31B7}"/>
                </c:ext>
              </c:extLst>
            </c:dLbl>
            <c:dLbl>
              <c:idx val="8"/>
              <c:layout>
                <c:manualLayout>
                  <c:x val="-3.1152647975077881E-3"/>
                  <c:y val="-1.9746233687735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6C0-4CB3-8786-FA87AA7D31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Eversource</c:v>
                </c:pt>
                <c:pt idx="1">
                  <c:v>Liberty</c:v>
                </c:pt>
                <c:pt idx="2">
                  <c:v>NHEC</c:v>
                </c:pt>
                <c:pt idx="3">
                  <c:v>Unitil</c:v>
                </c:pt>
                <c:pt idx="4">
                  <c:v>Tot Elec</c:v>
                </c:pt>
                <c:pt idx="5">
                  <c:v>Liberty Gas</c:v>
                </c:pt>
                <c:pt idx="6">
                  <c:v>Unitil Gas</c:v>
                </c:pt>
                <c:pt idx="7">
                  <c:v>Total Gas</c:v>
                </c:pt>
                <c:pt idx="8">
                  <c:v>Total All</c:v>
                </c:pt>
              </c:strCache>
            </c:strRef>
          </c:cat>
          <c:val>
            <c:numRef>
              <c:f>Sheet1!$B$2:$B$10</c:f>
              <c:numCache>
                <c:formatCode>"$"#,##0</c:formatCode>
                <c:ptCount val="9"/>
                <c:pt idx="0">
                  <c:v>3450394</c:v>
                </c:pt>
                <c:pt idx="1">
                  <c:v>392168</c:v>
                </c:pt>
                <c:pt idx="2">
                  <c:v>284308</c:v>
                </c:pt>
                <c:pt idx="3">
                  <c:v>538874</c:v>
                </c:pt>
                <c:pt idx="4">
                  <c:v>4665744</c:v>
                </c:pt>
                <c:pt idx="5">
                  <c:v>1005700</c:v>
                </c:pt>
                <c:pt idx="6">
                  <c:v>241086</c:v>
                </c:pt>
                <c:pt idx="7">
                  <c:v>1246786</c:v>
                </c:pt>
                <c:pt idx="8">
                  <c:v>5912530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A94-4127-8C8B-080CB4A02F2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56C0-4CB3-8786-FA87AA7D31B7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56C0-4CB3-8786-FA87AA7D31B7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56C0-4CB3-8786-FA87AA7D31B7}"/>
              </c:ext>
            </c:extLst>
          </c:dPt>
          <c:dPt>
            <c:idx val="8"/>
            <c:invertIfNegative val="0"/>
            <c:bubble3D val="0"/>
            <c:spPr>
              <a:solidFill>
                <a:srgbClr val="CC00FF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56C0-4CB3-8786-FA87AA7D31B7}"/>
              </c:ext>
            </c:extLst>
          </c:dPt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C0-4CB3-8786-FA87AA7D31B7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6C0-4CB3-8786-FA87AA7D31B7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6C0-4CB3-8786-FA87AA7D31B7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6C0-4CB3-8786-FA87AA7D31B7}"/>
                </c:ext>
              </c:extLst>
            </c:dLbl>
            <c:dLbl>
              <c:idx val="4"/>
              <c:layout>
                <c:manualLayout>
                  <c:x val="1.7707786526684165E-2"/>
                  <c:y val="2.46819289789462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6C0-4CB3-8786-FA87AA7D31B7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6C0-4CB3-8786-FA87AA7D31B7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6C0-4CB3-8786-FA87AA7D31B7}"/>
                </c:ext>
              </c:extLst>
            </c:dLbl>
            <c:dLbl>
              <c:idx val="7"/>
              <c:layout>
                <c:manualLayout>
                  <c:x val="6.9000092093751443E-3"/>
                  <c:y val="-1.68229969043037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6C0-4CB3-8786-FA87AA7D31B7}"/>
                </c:ext>
              </c:extLst>
            </c:dLbl>
            <c:dLbl>
              <c:idx val="8"/>
              <c:layout>
                <c:manualLayout>
                  <c:x val="1.7614737410160178E-2"/>
                  <c:y val="-2.46827921096693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6C0-4CB3-8786-FA87AA7D31B7}"/>
                </c:ext>
              </c:extLst>
            </c:dLbl>
            <c:dLbl>
              <c:idx val="10"/>
              <c:layout>
                <c:manualLayout>
                  <c:x val="9.76745897417017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6C0-4CB3-8786-FA87AA7D31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Eversource</c:v>
                </c:pt>
                <c:pt idx="1">
                  <c:v>Liberty</c:v>
                </c:pt>
                <c:pt idx="2">
                  <c:v>NHEC</c:v>
                </c:pt>
                <c:pt idx="3">
                  <c:v>Unitil</c:v>
                </c:pt>
                <c:pt idx="4">
                  <c:v>Tot Elec</c:v>
                </c:pt>
                <c:pt idx="5">
                  <c:v>Liberty Gas</c:v>
                </c:pt>
                <c:pt idx="6">
                  <c:v>Unitil Gas</c:v>
                </c:pt>
                <c:pt idx="7">
                  <c:v>Total Gas</c:v>
                </c:pt>
                <c:pt idx="8">
                  <c:v>Total All</c:v>
                </c:pt>
              </c:strCache>
            </c:strRef>
          </c:cat>
          <c:val>
            <c:numRef>
              <c:f>Sheet1!$C$2:$C$10</c:f>
              <c:numCache>
                <c:formatCode>"$"#,##0</c:formatCode>
                <c:ptCount val="9"/>
                <c:pt idx="0">
                  <c:v>2930672</c:v>
                </c:pt>
                <c:pt idx="1">
                  <c:v>352518</c:v>
                </c:pt>
                <c:pt idx="2">
                  <c:v>280148</c:v>
                </c:pt>
                <c:pt idx="3">
                  <c:v>388231</c:v>
                </c:pt>
                <c:pt idx="4">
                  <c:v>3951569</c:v>
                </c:pt>
                <c:pt idx="5">
                  <c:v>825671</c:v>
                </c:pt>
                <c:pt idx="6">
                  <c:v>221119</c:v>
                </c:pt>
                <c:pt idx="7">
                  <c:v>1046790</c:v>
                </c:pt>
                <c:pt idx="8">
                  <c:v>4998359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A94-4127-8C8B-080CB4A02F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13"/>
        <c:axId val="205322880"/>
        <c:axId val="205341056"/>
      </c:barChart>
      <c:catAx>
        <c:axId val="205322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341056"/>
        <c:crosses val="autoZero"/>
        <c:auto val="1"/>
        <c:lblAlgn val="ctr"/>
        <c:lblOffset val="100"/>
        <c:noMultiLvlLbl val="0"/>
      </c:catAx>
      <c:valAx>
        <c:axId val="205341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322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3798905977874258"/>
          <c:y val="0.84348505476373026"/>
          <c:w val="0.14582861137684891"/>
          <c:h val="5.05107102910723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2017 HEA Spending – Percent spent by Activity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Plan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Internal Implementation</c:v>
                </c:pt>
                <c:pt idx="1">
                  <c:v>External Administration</c:v>
                </c:pt>
                <c:pt idx="2">
                  <c:v>Customer Rebates &amp; Services</c:v>
                </c:pt>
                <c:pt idx="3">
                  <c:v>Internal Implementation</c:v>
                </c:pt>
                <c:pt idx="4">
                  <c:v>Marketing</c:v>
                </c:pt>
                <c:pt idx="5">
                  <c:v>Evaluation, Measurement &amp; Verification</c:v>
                </c:pt>
              </c:strCache>
            </c:strRef>
          </c:cat>
          <c:val>
            <c:numRef>
              <c:f>Sheet1!$B$2:$B$7</c:f>
              <c:numCache>
                <c:formatCode>"$"#,##0</c:formatCode>
                <c:ptCount val="6"/>
                <c:pt idx="0">
                  <c:v>153618.87</c:v>
                </c:pt>
                <c:pt idx="1">
                  <c:v>11250</c:v>
                </c:pt>
                <c:pt idx="2">
                  <c:v>3960617.05</c:v>
                </c:pt>
                <c:pt idx="3">
                  <c:v>281240.46000000002</c:v>
                </c:pt>
                <c:pt idx="4">
                  <c:v>31528.39</c:v>
                </c:pt>
                <c:pt idx="5">
                  <c:v>227488.84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EDB-4484-885B-E3743F5F322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Internal Implementation</c:v>
                </c:pt>
                <c:pt idx="1">
                  <c:v>External Administration</c:v>
                </c:pt>
                <c:pt idx="2">
                  <c:v>Customer Rebates &amp; Services</c:v>
                </c:pt>
                <c:pt idx="3">
                  <c:v>Internal Implementation</c:v>
                </c:pt>
                <c:pt idx="4">
                  <c:v>Marketing</c:v>
                </c:pt>
                <c:pt idx="5">
                  <c:v>Evaluation, Measurement &amp; Verification</c:v>
                </c:pt>
              </c:strCache>
            </c:strRef>
          </c:cat>
          <c:val>
            <c:numRef>
              <c:f>Sheet1!$C$2:$C$7</c:f>
              <c:numCache>
                <c:formatCode>"$"#,##0</c:formatCode>
                <c:ptCount val="6"/>
                <c:pt idx="0">
                  <c:v>196604.31</c:v>
                </c:pt>
                <c:pt idx="1">
                  <c:v>20712.43</c:v>
                </c:pt>
                <c:pt idx="2">
                  <c:v>3388571.76</c:v>
                </c:pt>
                <c:pt idx="3">
                  <c:v>232035.37</c:v>
                </c:pt>
                <c:pt idx="4">
                  <c:v>21171.47</c:v>
                </c:pt>
                <c:pt idx="5">
                  <c:v>92474.4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EDB-4484-885B-E3743F5F32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4797056"/>
        <c:axId val="204798592"/>
      </c:barChart>
      <c:catAx>
        <c:axId val="204797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798592"/>
        <c:crosses val="autoZero"/>
        <c:auto val="1"/>
        <c:lblAlgn val="ctr"/>
        <c:lblOffset val="100"/>
        <c:noMultiLvlLbl val="0"/>
      </c:catAx>
      <c:valAx>
        <c:axId val="204798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797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% WAP vs CORE EE $’s per project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WAP</c:v>
                </c:pt>
              </c:strCache>
            </c:strRef>
          </c:tx>
          <c:spPr>
            <a:solidFill>
              <a:srgbClr val="00CCFF"/>
            </a:solidFill>
            <a:ln>
              <a:noFill/>
            </a:ln>
            <a:effectLst/>
          </c:spP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0%</c:formatCode>
                <c:ptCount val="12"/>
                <c:pt idx="0">
                  <c:v>0.3</c:v>
                </c:pt>
                <c:pt idx="1">
                  <c:v>0.3</c:v>
                </c:pt>
                <c:pt idx="2">
                  <c:v>0.3</c:v>
                </c:pt>
                <c:pt idx="3">
                  <c:v>0.3</c:v>
                </c:pt>
                <c:pt idx="4">
                  <c:v>0.2</c:v>
                </c:pt>
                <c:pt idx="5">
                  <c:v>0.15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0.2</c:v>
                </c:pt>
                <c:pt idx="11">
                  <c:v>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613-4822-B12E-1BB3B6742D6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HRP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0%</c:formatCode>
                <c:ptCount val="12"/>
                <c:pt idx="0">
                  <c:v>0.02</c:v>
                </c:pt>
                <c:pt idx="1">
                  <c:v>0.02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0.02</c:v>
                </c:pt>
                <c:pt idx="11">
                  <c:v>0.02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613-4822-B12E-1BB3B6742D6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BWP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0%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613-4822-B12E-1BB3B6742D6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CORE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Sheet1!$E$2:$E$13</c:f>
              <c:numCache>
                <c:formatCode>0%</c:formatCode>
                <c:ptCount val="12"/>
                <c:pt idx="0">
                  <c:v>0.67999999999999994</c:v>
                </c:pt>
                <c:pt idx="1">
                  <c:v>0.67999999999999994</c:v>
                </c:pt>
                <c:pt idx="2">
                  <c:v>0.7</c:v>
                </c:pt>
                <c:pt idx="3">
                  <c:v>0.7</c:v>
                </c:pt>
                <c:pt idx="4">
                  <c:v>0.8</c:v>
                </c:pt>
                <c:pt idx="5">
                  <c:v>0.85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0.78</c:v>
                </c:pt>
                <c:pt idx="11">
                  <c:v>0.67999999999999994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613-4822-B12E-1BB3B6742D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6182272"/>
        <c:axId val="206183808"/>
      </c:areaChart>
      <c:catAx>
        <c:axId val="206182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183808"/>
        <c:crosses val="autoZero"/>
        <c:auto val="1"/>
        <c:lblAlgn val="ctr"/>
        <c:lblOffset val="100"/>
        <c:noMultiLvlLbl val="0"/>
      </c:catAx>
      <c:valAx>
        <c:axId val="206183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18227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% WAP vs CORE EE $’s per project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WAP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CCFF"/>
              </a:solidFill>
            </a:ln>
            <a:effectLst/>
          </c:spP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0%</c:formatCode>
                <c:ptCount val="12"/>
                <c:pt idx="0">
                  <c:v>0.2</c:v>
                </c:pt>
                <c:pt idx="1">
                  <c:v>0.2</c:v>
                </c:pt>
                <c:pt idx="2">
                  <c:v>0.2</c:v>
                </c:pt>
                <c:pt idx="3">
                  <c:v>0.15</c:v>
                </c:pt>
                <c:pt idx="4">
                  <c:v>0.05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0.2</c:v>
                </c:pt>
                <c:pt idx="9">
                  <c:v>0.3</c:v>
                </c:pt>
                <c:pt idx="10">
                  <c:v>0.3</c:v>
                </c:pt>
                <c:pt idx="11">
                  <c:v>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613-4822-B12E-1BB3B6742D6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HRP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0%</c:formatCode>
                <c:ptCount val="12"/>
                <c:pt idx="0">
                  <c:v>0.02</c:v>
                </c:pt>
                <c:pt idx="1">
                  <c:v>0.02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0.02</c:v>
                </c:pt>
                <c:pt idx="10">
                  <c:v>0.02</c:v>
                </c:pt>
                <c:pt idx="11">
                  <c:v>0.02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613-4822-B12E-1BB3B6742D6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BWP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0%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0.3</c:v>
                </c:pt>
                <c:pt idx="10">
                  <c:v>0.3</c:v>
                </c:pt>
                <c:pt idx="11">
                  <c:v>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613-4822-B12E-1BB3B6742D6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CORE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Sheet1!$E$2:$E$13</c:f>
              <c:numCache>
                <c:formatCode>0%</c:formatCode>
                <c:ptCount val="12"/>
                <c:pt idx="0">
                  <c:v>0.78</c:v>
                </c:pt>
                <c:pt idx="1">
                  <c:v>0.78</c:v>
                </c:pt>
                <c:pt idx="2">
                  <c:v>0.8</c:v>
                </c:pt>
                <c:pt idx="3">
                  <c:v>0.85</c:v>
                </c:pt>
                <c:pt idx="4">
                  <c:v>0.95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0.8</c:v>
                </c:pt>
                <c:pt idx="9">
                  <c:v>0.38</c:v>
                </c:pt>
                <c:pt idx="10">
                  <c:v>0.38</c:v>
                </c:pt>
                <c:pt idx="11">
                  <c:v>0.38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613-4822-B12E-1BB3B6742D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6238464"/>
        <c:axId val="206240000"/>
      </c:areaChart>
      <c:catAx>
        <c:axId val="206238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240000"/>
        <c:crosses val="autoZero"/>
        <c:auto val="1"/>
        <c:lblAlgn val="ctr"/>
        <c:lblOffset val="100"/>
        <c:noMultiLvlLbl val="0"/>
      </c:catAx>
      <c:valAx>
        <c:axId val="206240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23846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Number of</a:t>
            </a:r>
            <a:r>
              <a:rPr lang="en-US" sz="1600" baseline="0" dirty="0"/>
              <a:t> HEA Homes weatherized (completed and planned) for 2018 </a:t>
            </a:r>
            <a:endParaRPr lang="en-US" sz="1600" dirty="0"/>
          </a:p>
        </c:rich>
      </c:tx>
      <c:layout>
        <c:manualLayout>
          <c:xMode val="edge"/>
          <c:yMode val="edge"/>
          <c:x val="0.17151474709729081"/>
          <c:y val="0.125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Eversource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24</c:v>
                </c:pt>
                <c:pt idx="1">
                  <c:v>37</c:v>
                </c:pt>
                <c:pt idx="2">
                  <c:v>29</c:v>
                </c:pt>
                <c:pt idx="3">
                  <c:v>80</c:v>
                </c:pt>
                <c:pt idx="4">
                  <c:v>39</c:v>
                </c:pt>
                <c:pt idx="5">
                  <c:v>68</c:v>
                </c:pt>
                <c:pt idx="6">
                  <c:v>110</c:v>
                </c:pt>
                <c:pt idx="7">
                  <c:v>100</c:v>
                </c:pt>
                <c:pt idx="8">
                  <c:v>125</c:v>
                </c:pt>
                <c:pt idx="9">
                  <c:v>100</c:v>
                </c:pt>
                <c:pt idx="10">
                  <c:v>75</c:v>
                </c:pt>
                <c:pt idx="11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FAF-425D-B340-CAA3E2D4DBD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Liberty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</c:v>
                </c:pt>
                <c:pt idx="1">
                  <c:v>6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7</c:v>
                </c:pt>
                <c:pt idx="6">
                  <c:v>4</c:v>
                </c:pt>
                <c:pt idx="7">
                  <c:v>8</c:v>
                </c:pt>
                <c:pt idx="8">
                  <c:v>15</c:v>
                </c:pt>
                <c:pt idx="9">
                  <c:v>10</c:v>
                </c:pt>
                <c:pt idx="10">
                  <c:v>6</c:v>
                </c:pt>
                <c:pt idx="1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FAF-425D-B340-CAA3E2D4DBD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NHEC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</c:v>
                </c:pt>
                <c:pt idx="2">
                  <c:v>3</c:v>
                </c:pt>
                <c:pt idx="3">
                  <c:v>3</c:v>
                </c:pt>
                <c:pt idx="4">
                  <c:v>5</c:v>
                </c:pt>
                <c:pt idx="5">
                  <c:v>8</c:v>
                </c:pt>
                <c:pt idx="6">
                  <c:v>11</c:v>
                </c:pt>
                <c:pt idx="7">
                  <c:v>5</c:v>
                </c:pt>
                <c:pt idx="8">
                  <c:v>5</c:v>
                </c:pt>
                <c:pt idx="9">
                  <c:v>2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FAF-425D-B340-CAA3E2D4DBD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Unitil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4</c:v>
                </c:pt>
                <c:pt idx="1">
                  <c:v>4</c:v>
                </c:pt>
                <c:pt idx="2">
                  <c:v>23</c:v>
                </c:pt>
                <c:pt idx="3">
                  <c:v>7</c:v>
                </c:pt>
                <c:pt idx="4">
                  <c:v>5</c:v>
                </c:pt>
                <c:pt idx="5">
                  <c:v>5</c:v>
                </c:pt>
                <c:pt idx="6">
                  <c:v>4</c:v>
                </c:pt>
                <c:pt idx="7">
                  <c:v>6</c:v>
                </c:pt>
                <c:pt idx="8">
                  <c:v>5</c:v>
                </c:pt>
                <c:pt idx="9">
                  <c:v>4</c:v>
                </c:pt>
                <c:pt idx="10">
                  <c:v>24</c:v>
                </c:pt>
                <c:pt idx="1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FAF-425D-B340-CAA3E2D4DBD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LU Gas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Sheet1!$F$2:$F$13</c:f>
              <c:numCache>
                <c:formatCode>General</c:formatCode>
                <c:ptCount val="12"/>
                <c:pt idx="0">
                  <c:v>1</c:v>
                </c:pt>
                <c:pt idx="1">
                  <c:v>5</c:v>
                </c:pt>
                <c:pt idx="2">
                  <c:v>4</c:v>
                </c:pt>
                <c:pt idx="3">
                  <c:v>11</c:v>
                </c:pt>
                <c:pt idx="4">
                  <c:v>9</c:v>
                </c:pt>
                <c:pt idx="5">
                  <c:v>17</c:v>
                </c:pt>
                <c:pt idx="6">
                  <c:v>40</c:v>
                </c:pt>
                <c:pt idx="7">
                  <c:v>55</c:v>
                </c:pt>
                <c:pt idx="8">
                  <c:v>60</c:v>
                </c:pt>
                <c:pt idx="9">
                  <c:v>60</c:v>
                </c:pt>
                <c:pt idx="10">
                  <c:v>80</c:v>
                </c:pt>
                <c:pt idx="11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FAF-425D-B340-CAA3E2D4DBD6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Unitil Gas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Sheet1!$G$2:$G$13</c:f>
              <c:numCache>
                <c:formatCode>General</c:formatCode>
                <c:ptCount val="12"/>
                <c:pt idx="0">
                  <c:v>8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2</c:v>
                </c:pt>
                <c:pt idx="6">
                  <c:v>11</c:v>
                </c:pt>
                <c:pt idx="7">
                  <c:v>27</c:v>
                </c:pt>
                <c:pt idx="8">
                  <c:v>3</c:v>
                </c:pt>
                <c:pt idx="9">
                  <c:v>5</c:v>
                </c:pt>
                <c:pt idx="10">
                  <c:v>2</c:v>
                </c:pt>
                <c:pt idx="1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FAF-425D-B340-CAA3E2D4DB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206033664"/>
        <c:axId val="206035200"/>
      </c:barChart>
      <c:catAx>
        <c:axId val="20603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035200"/>
        <c:crosses val="autoZero"/>
        <c:auto val="1"/>
        <c:lblAlgn val="ctr"/>
        <c:lblOffset val="100"/>
        <c:noMultiLvlLbl val="0"/>
      </c:catAx>
      <c:valAx>
        <c:axId val="206035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033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0.88232</cdr:x>
      <cdr:y>0.0021</cdr:y>
    </cdr:from>
    <cdr:to>
      <cdr:x>0.97003</cdr:x>
      <cdr:y>0.05392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A59799D1-FEE5-4BEF-967B-A870D01C3D9A}"/>
            </a:ext>
          </a:extLst>
        </cdr:cNvPr>
        <cdr:cNvSpPr txBox="1"/>
      </cdr:nvSpPr>
      <cdr:spPr>
        <a:xfrm xmlns:a="http://schemas.openxmlformats.org/drawingml/2006/main">
          <a:off x="7670455" y="10610"/>
          <a:ext cx="762592" cy="262017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($914,171)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0.14833</cdr:x>
      <cdr:y>0.69928</cdr:y>
    </cdr:from>
    <cdr:to>
      <cdr:x>0.21964</cdr:x>
      <cdr:y>0.76453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106E7548-77A9-4447-9626-4611D577A4A1}"/>
            </a:ext>
          </a:extLst>
        </cdr:cNvPr>
        <cdr:cNvSpPr txBox="1"/>
      </cdr:nvSpPr>
      <cdr:spPr>
        <a:xfrm xmlns:a="http://schemas.openxmlformats.org/drawingml/2006/main">
          <a:off x="1268027" y="3266374"/>
          <a:ext cx="609590" cy="30478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12700">
          <a:solidFill>
            <a:schemeClr val="accent1"/>
          </a:solidFill>
          <a:prstDash val="sysDot"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 dirty="0"/>
            <a:t>128%</a:t>
          </a:r>
        </a:p>
      </cdr:txBody>
    </cdr:sp>
  </cdr:relSizeAnchor>
  <cdr:relSizeAnchor xmlns:cdr="http://schemas.openxmlformats.org/drawingml/2006/chartDrawing">
    <cdr:from>
      <cdr:x>0.29096</cdr:x>
      <cdr:y>0.69928</cdr:y>
    </cdr:from>
    <cdr:to>
      <cdr:x>0.36227</cdr:x>
      <cdr:y>0.76454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539D8BB3-2326-4FB8-9239-383F833ABDB1}"/>
            </a:ext>
          </a:extLst>
        </cdr:cNvPr>
        <cdr:cNvSpPr txBox="1"/>
      </cdr:nvSpPr>
      <cdr:spPr>
        <a:xfrm xmlns:a="http://schemas.openxmlformats.org/drawingml/2006/main">
          <a:off x="2487227" y="3266374"/>
          <a:ext cx="609590" cy="30483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12700">
          <a:solidFill>
            <a:schemeClr val="accent1"/>
          </a:solidFill>
          <a:prstDash val="sysDot"/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dirty="0"/>
            <a:t>184</a:t>
          </a:r>
          <a:r>
            <a:rPr lang="en-US" sz="1100" dirty="0"/>
            <a:t>%</a:t>
          </a:r>
        </a:p>
      </cdr:txBody>
    </cdr:sp>
  </cdr:relSizeAnchor>
  <cdr:relSizeAnchor xmlns:cdr="http://schemas.openxmlformats.org/drawingml/2006/chartDrawing">
    <cdr:from>
      <cdr:x>0.4457</cdr:x>
      <cdr:y>0.19357</cdr:y>
    </cdr:from>
    <cdr:to>
      <cdr:x>0.51701</cdr:x>
      <cdr:y>0.25882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E65F635F-A6BE-4B13-A311-36DFF869A0A3}"/>
            </a:ext>
          </a:extLst>
        </cdr:cNvPr>
        <cdr:cNvSpPr txBox="1"/>
      </cdr:nvSpPr>
      <cdr:spPr>
        <a:xfrm xmlns:a="http://schemas.openxmlformats.org/drawingml/2006/main">
          <a:off x="3810005" y="904174"/>
          <a:ext cx="609590" cy="30478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12700">
          <a:solidFill>
            <a:schemeClr val="accent1"/>
          </a:solidFill>
          <a:prstDash val="sysDot"/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dirty="0"/>
            <a:t>86%</a:t>
          </a:r>
        </a:p>
      </cdr:txBody>
    </cdr:sp>
  </cdr:relSizeAnchor>
  <cdr:relSizeAnchor xmlns:cdr="http://schemas.openxmlformats.org/drawingml/2006/chartDrawing">
    <cdr:from>
      <cdr:x>0.58511</cdr:x>
      <cdr:y>0.69928</cdr:y>
    </cdr:from>
    <cdr:to>
      <cdr:x>0.65642</cdr:x>
      <cdr:y>0.76453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EA2FF10E-0390-499C-A44E-C225DE379B28}"/>
            </a:ext>
          </a:extLst>
        </cdr:cNvPr>
        <cdr:cNvSpPr txBox="1"/>
      </cdr:nvSpPr>
      <cdr:spPr>
        <a:xfrm xmlns:a="http://schemas.openxmlformats.org/drawingml/2006/main">
          <a:off x="5001827" y="3266374"/>
          <a:ext cx="609591" cy="30478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12700">
          <a:solidFill>
            <a:schemeClr val="accent1"/>
          </a:solidFill>
          <a:prstDash val="sysDot"/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dirty="0"/>
            <a:t>83%</a:t>
          </a:r>
        </a:p>
      </cdr:txBody>
    </cdr:sp>
  </cdr:relSizeAnchor>
  <cdr:relSizeAnchor xmlns:cdr="http://schemas.openxmlformats.org/drawingml/2006/chartDrawing">
    <cdr:from>
      <cdr:x>0.72774</cdr:x>
      <cdr:y>0.69928</cdr:y>
    </cdr:from>
    <cdr:to>
      <cdr:x>0.79905</cdr:x>
      <cdr:y>0.76454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CC639D14-4963-4BB9-97F0-F40DAADC46CB}"/>
            </a:ext>
          </a:extLst>
        </cdr:cNvPr>
        <cdr:cNvSpPr txBox="1"/>
      </cdr:nvSpPr>
      <cdr:spPr>
        <a:xfrm xmlns:a="http://schemas.openxmlformats.org/drawingml/2006/main">
          <a:off x="6221027" y="3266374"/>
          <a:ext cx="609591" cy="30483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12700">
          <a:solidFill>
            <a:schemeClr val="accent1"/>
          </a:solidFill>
          <a:prstDash val="sysDot"/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dirty="0"/>
            <a:t>67%</a:t>
          </a:r>
        </a:p>
      </cdr:txBody>
    </cdr:sp>
  </cdr:relSizeAnchor>
  <cdr:relSizeAnchor xmlns:cdr="http://schemas.openxmlformats.org/drawingml/2006/chartDrawing">
    <cdr:from>
      <cdr:x>0.87927</cdr:x>
      <cdr:y>0.69928</cdr:y>
    </cdr:from>
    <cdr:to>
      <cdr:x>0.95058</cdr:x>
      <cdr:y>0.76454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21647539-558A-4483-857E-60BE3CA09B31}"/>
            </a:ext>
          </a:extLst>
        </cdr:cNvPr>
        <cdr:cNvSpPr txBox="1"/>
      </cdr:nvSpPr>
      <cdr:spPr>
        <a:xfrm xmlns:a="http://schemas.openxmlformats.org/drawingml/2006/main">
          <a:off x="7516427" y="3266374"/>
          <a:ext cx="609591" cy="30483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12700">
          <a:solidFill>
            <a:schemeClr val="accent1"/>
          </a:solidFill>
          <a:prstDash val="sysDot"/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dirty="0"/>
            <a:t>41</a:t>
          </a:r>
          <a:r>
            <a:rPr lang="en-US" sz="1100" dirty="0"/>
            <a:t>%</a:t>
          </a:r>
        </a:p>
      </cdr:txBody>
    </cdr:sp>
  </cdr:relSizeAnchor>
  <cdr:relSizeAnchor xmlns:cdr="http://schemas.openxmlformats.org/drawingml/2006/chartDrawing">
    <cdr:from>
      <cdr:x>0.55647</cdr:x>
      <cdr:y>0.04289</cdr:y>
    </cdr:from>
    <cdr:to>
      <cdr:x>0.66344</cdr:x>
      <cdr:y>0.23865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xmlns="" id="{81E3A27C-3DE6-4EA8-8D8F-B7FB80A652DE}"/>
            </a:ext>
          </a:extLst>
        </cdr:cNvPr>
        <cdr:cNvSpPr txBox="1"/>
      </cdr:nvSpPr>
      <cdr:spPr>
        <a:xfrm xmlns:a="http://schemas.openxmlformats.org/drawingml/2006/main">
          <a:off x="4756951" y="20034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0.88889</cdr:x>
      <cdr:y>0.57143</cdr:y>
    </cdr:from>
    <cdr:to>
      <cdr:x>1</cdr:x>
      <cdr:y>0.7619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A42FE0B3-9852-4FDD-88BD-EFD177E24AD9}"/>
            </a:ext>
          </a:extLst>
        </cdr:cNvPr>
        <cdr:cNvSpPr txBox="1"/>
      </cdr:nvSpPr>
      <cdr:spPr>
        <a:xfrm xmlns:a="http://schemas.openxmlformats.org/drawingml/2006/main">
          <a:off x="8223682" y="274319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0.88889</cdr:x>
      <cdr:y>0.74603</cdr:y>
    </cdr:from>
    <cdr:to>
      <cdr:x>1</cdr:x>
      <cdr:y>0.93651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BF76EC1C-A468-4DDB-95DE-434FFE2FA92C}"/>
            </a:ext>
          </a:extLst>
        </cdr:cNvPr>
        <cdr:cNvSpPr txBox="1"/>
      </cdr:nvSpPr>
      <cdr:spPr>
        <a:xfrm xmlns:a="http://schemas.openxmlformats.org/drawingml/2006/main">
          <a:off x="7924800" y="358139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228" cy="457200"/>
          </a:xfrm>
          <a:prstGeom prst="rect">
            <a:avLst/>
          </a:prstGeom>
        </p:spPr>
        <p:txBody>
          <a:bodyPr vert="horz" lIns="91424" tIns="45713" rIns="91424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214" y="0"/>
            <a:ext cx="2971227" cy="457200"/>
          </a:xfrm>
          <a:prstGeom prst="rect">
            <a:avLst/>
          </a:prstGeom>
        </p:spPr>
        <p:txBody>
          <a:bodyPr vert="horz" lIns="91424" tIns="45713" rIns="91424" bIns="45713" rtlCol="0"/>
          <a:lstStyle>
            <a:lvl1pPr algn="r">
              <a:defRPr sz="1200"/>
            </a:lvl1pPr>
          </a:lstStyle>
          <a:p>
            <a:fld id="{62B3D123-D5EF-430F-98B3-3A6F3746B3AF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228" cy="457200"/>
          </a:xfrm>
          <a:prstGeom prst="rect">
            <a:avLst/>
          </a:prstGeom>
        </p:spPr>
        <p:txBody>
          <a:bodyPr vert="horz" lIns="91424" tIns="45713" rIns="91424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214" y="8685213"/>
            <a:ext cx="2971227" cy="457200"/>
          </a:xfrm>
          <a:prstGeom prst="rect">
            <a:avLst/>
          </a:prstGeom>
        </p:spPr>
        <p:txBody>
          <a:bodyPr vert="horz" lIns="91424" tIns="45713" rIns="91424" bIns="45713" rtlCol="0" anchor="b"/>
          <a:lstStyle>
            <a:lvl1pPr algn="r">
              <a:defRPr sz="1200"/>
            </a:lvl1pPr>
          </a:lstStyle>
          <a:p>
            <a:fld id="{A38C771E-2286-4785-B004-8CCA09820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608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24" tIns="45713" rIns="91424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24" tIns="45713" rIns="91424" bIns="45713" rtlCol="0"/>
          <a:lstStyle>
            <a:lvl1pPr algn="r">
              <a:defRPr sz="1200"/>
            </a:lvl1pPr>
          </a:lstStyle>
          <a:p>
            <a:fld id="{C88C5881-A40F-47DD-9078-B9C77D1B6DAE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3" rIns="91424" bIns="4571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24" tIns="45713" rIns="91424" bIns="4571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24" tIns="45713" rIns="91424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24" tIns="45713" rIns="91424" bIns="45713" rtlCol="0" anchor="b"/>
          <a:lstStyle>
            <a:lvl1pPr algn="r">
              <a:defRPr sz="1200"/>
            </a:lvl1pPr>
          </a:lstStyle>
          <a:p>
            <a:fld id="{EC32A76A-7C81-440B-85FD-17F22ED4B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423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65EE3-B722-4C13-B400-132BC102D2BD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84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400" b="1">
                <a:ln>
                  <a:noFill/>
                </a:ln>
                <a:solidFill>
                  <a:srgbClr val="2570B5"/>
                </a:solidFill>
                <a:effectLst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5544-560B-4F6F-8077-BD81D28E9993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10/4/2018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183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090D-C89C-4FA5-8DD7-39E8D049D7EA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10/4/2018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204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76E0A-AFA5-43F6-A40E-B4048D070074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10/4/2018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61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2570B5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buClr>
                <a:srgbClr val="96D161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Clr>
                <a:srgbClr val="01BBFD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Clr>
                <a:srgbClr val="2570B5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Clr>
                <a:srgbClr val="96D161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23DA-7612-4E16-9D03-B77573B9ACB6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10/4/2018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3400" y="6380360"/>
            <a:ext cx="762000" cy="365125"/>
          </a:xfrm>
        </p:spPr>
        <p:txBody>
          <a:bodyPr/>
          <a:lstStyle>
            <a:lvl1pPr>
              <a:defRPr sz="900"/>
            </a:lvl1pPr>
          </a:lstStyle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135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16736"/>
            <a:ext cx="9067800" cy="664464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ctr" rtl="0">
              <a:spcBef>
                <a:spcPct val="0"/>
              </a:spcBef>
              <a:buNone/>
              <a:defRPr lang="en-US" sz="4400" b="1" cap="none" baseline="0" dirty="0">
                <a:ln w="635">
                  <a:noFill/>
                </a:ln>
                <a:solidFill>
                  <a:srgbClr val="2570B5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4F896-A2DB-4413-A2A1-46838BA67595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10/4/2018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21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buClr>
                <a:srgbClr val="2570B5"/>
              </a:buClr>
              <a:defRPr sz="2600"/>
            </a:lvl1pPr>
            <a:lvl2pPr>
              <a:buClr>
                <a:srgbClr val="96D161"/>
              </a:buClr>
              <a:defRPr sz="2400"/>
            </a:lvl2pPr>
            <a:lvl3pPr>
              <a:buClr>
                <a:srgbClr val="01BBFD"/>
              </a:buClr>
              <a:defRPr sz="2000"/>
            </a:lvl3pPr>
            <a:lvl4pPr>
              <a:buClr>
                <a:srgbClr val="2570B5"/>
              </a:buClr>
              <a:defRPr sz="1800"/>
            </a:lvl4pPr>
            <a:lvl5pPr>
              <a:buClr>
                <a:srgbClr val="96D161"/>
              </a:buClr>
              <a:defRPr sz="18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buClr>
                <a:srgbClr val="2570B5"/>
              </a:buClr>
              <a:defRPr sz="2600"/>
            </a:lvl1pPr>
            <a:lvl2pPr>
              <a:buClr>
                <a:srgbClr val="96D161"/>
              </a:buClr>
              <a:defRPr sz="2400"/>
            </a:lvl2pPr>
            <a:lvl3pPr>
              <a:buClr>
                <a:srgbClr val="01BBFD"/>
              </a:buClr>
              <a:defRPr sz="2000"/>
            </a:lvl3pPr>
            <a:lvl4pPr>
              <a:buClr>
                <a:srgbClr val="2570B5"/>
              </a:buClr>
              <a:defRPr sz="1800"/>
            </a:lvl4pPr>
            <a:lvl5pPr>
              <a:buClr>
                <a:srgbClr val="96D161"/>
              </a:buClr>
              <a:defRPr sz="18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8C34-7263-4827-8E9F-F63ED50EAF66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10/4/2018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86200" y="6356350"/>
            <a:ext cx="762000" cy="365125"/>
          </a:xfrm>
        </p:spPr>
        <p:txBody>
          <a:bodyPr/>
          <a:lstStyle>
            <a:lvl1pPr>
              <a:defRPr sz="900"/>
            </a:lvl1pPr>
          </a:lstStyle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418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rgbClr val="01BBFD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rgbClr val="01BBFD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buClr>
                <a:srgbClr val="2570B5"/>
              </a:buClr>
              <a:defRPr sz="2200"/>
            </a:lvl1pPr>
            <a:lvl2pPr>
              <a:buClr>
                <a:srgbClr val="96D161"/>
              </a:buClr>
              <a:defRPr sz="2000"/>
            </a:lvl2pPr>
            <a:lvl3pPr>
              <a:buClr>
                <a:srgbClr val="01BBFD"/>
              </a:buClr>
              <a:defRPr sz="1800"/>
            </a:lvl3pPr>
            <a:lvl4pPr>
              <a:buClr>
                <a:srgbClr val="2570B5"/>
              </a:buClr>
              <a:defRPr sz="1600"/>
            </a:lvl4pPr>
            <a:lvl5pPr>
              <a:buClr>
                <a:srgbClr val="96D161"/>
              </a:buClr>
              <a:defRPr sz="16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buClr>
                <a:srgbClr val="2570B5"/>
              </a:buClr>
              <a:defRPr sz="2200"/>
            </a:lvl1pPr>
            <a:lvl2pPr>
              <a:buClr>
                <a:srgbClr val="96D161"/>
              </a:buClr>
              <a:defRPr sz="2000"/>
            </a:lvl2pPr>
            <a:lvl3pPr>
              <a:buClr>
                <a:srgbClr val="01BBFD"/>
              </a:buClr>
              <a:defRPr sz="1800"/>
            </a:lvl3pPr>
            <a:lvl4pPr>
              <a:buClr>
                <a:srgbClr val="2570B5"/>
              </a:buClr>
              <a:defRPr sz="1600"/>
            </a:lvl4pPr>
            <a:lvl5pPr>
              <a:buClr>
                <a:srgbClr val="96D161"/>
              </a:buClr>
              <a:defRPr sz="16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7005-43A6-4347-93F0-88FC5A8BA019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10/4/2018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937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305800" cy="6858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ctr" rtl="0">
              <a:spcBef>
                <a:spcPct val="0"/>
              </a:spcBef>
              <a:buNone/>
              <a:defRPr sz="4400" b="1">
                <a:ln>
                  <a:noFill/>
                </a:ln>
                <a:solidFill>
                  <a:srgbClr val="2570B5"/>
                </a:solidFill>
                <a:effectLst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6E96-56E8-40B6-BC14-AEDAA83DB1EA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10/4/2018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297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754D-9198-42F3-A03F-7AAF2265657E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10/4/2018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038600" y="6356350"/>
            <a:ext cx="762000" cy="365125"/>
          </a:xfrm>
        </p:spPr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371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E7E9-5804-4033-861D-85C1A6B92031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10/4/2018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20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5639-C290-4059-9C1A-A311BD8E69DE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10/4/2018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331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1070154"/>
            <a:ext cx="8229600" cy="77693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4F1C43-7DB2-4679-BD11-9E6DA24E09A7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10/4/2018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3178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400" b="1" kern="1200">
          <a:ln>
            <a:noFill/>
          </a:ln>
          <a:solidFill>
            <a:srgbClr val="2570B5"/>
          </a:solidFill>
          <a:effectLst/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414" y="1695450"/>
            <a:ext cx="8534400" cy="2514600"/>
          </a:xfrm>
          <a:effectLst>
            <a:glow rad="127000">
              <a:schemeClr val="bg1"/>
            </a:glow>
          </a:effectLst>
        </p:spPr>
        <p:txBody>
          <a:bodyPr>
            <a:noAutofit/>
          </a:bodyPr>
          <a:lstStyle/>
          <a:p>
            <a:pPr algn="ctr"/>
            <a:r>
              <a:rPr lang="en-US" sz="4000" b="0" dirty="0">
                <a:effectLst/>
                <a:latin typeface="Arial Black" panose="020B0A04020102020204" pitchFamily="34" charset="0"/>
              </a:rPr>
              <a:t/>
            </a:r>
            <a:br>
              <a:rPr lang="en-US" sz="4000" b="0" dirty="0">
                <a:effectLst/>
                <a:latin typeface="Arial Black" panose="020B0A04020102020204" pitchFamily="34" charset="0"/>
              </a:rPr>
            </a:br>
            <a:r>
              <a:rPr lang="en-US" sz="4000" b="0" dirty="0">
                <a:effectLst/>
                <a:latin typeface="Arial Black" panose="020B0A04020102020204" pitchFamily="34" charset="0"/>
              </a:rPr>
              <a:t/>
            </a:r>
            <a:br>
              <a:rPr lang="en-US" sz="4000" b="0" dirty="0">
                <a:effectLst/>
                <a:latin typeface="Arial Black" panose="020B0A04020102020204" pitchFamily="34" charset="0"/>
              </a:rPr>
            </a:br>
            <a:r>
              <a:rPr lang="en-US" sz="4000" b="0" dirty="0">
                <a:effectLst/>
                <a:latin typeface="Arial Black" panose="020B0A04020102020204" pitchFamily="34" charset="0"/>
              </a:rPr>
              <a:t/>
            </a:r>
            <a:br>
              <a:rPr lang="en-US" sz="4000" b="0" dirty="0">
                <a:effectLst/>
                <a:latin typeface="Arial Black" panose="020B0A04020102020204" pitchFamily="34" charset="0"/>
              </a:rPr>
            </a:br>
            <a:r>
              <a:rPr lang="en-US" sz="3200" b="0" dirty="0">
                <a:effectLst/>
                <a:latin typeface="Arial Black" panose="020B0A04020102020204" pitchFamily="34" charset="0"/>
              </a:rPr>
              <a:t>Stakeholder Meeting</a:t>
            </a:r>
            <a:br>
              <a:rPr lang="en-US" sz="3200" b="0" dirty="0">
                <a:effectLst/>
                <a:latin typeface="Arial Black" panose="020B0A04020102020204" pitchFamily="34" charset="0"/>
              </a:rPr>
            </a:br>
            <a:r>
              <a:rPr lang="en-US" sz="3200" b="0" dirty="0">
                <a:effectLst/>
                <a:latin typeface="Arial Black" panose="020B0A04020102020204" pitchFamily="34" charset="0"/>
              </a:rPr>
              <a:t>Home Energy </a:t>
            </a:r>
            <a:r>
              <a:rPr lang="en-US" sz="3200" b="0">
                <a:effectLst/>
                <a:latin typeface="Arial Black" panose="020B0A04020102020204" pitchFamily="34" charset="0"/>
              </a:rPr>
              <a:t>Assistance Program</a:t>
            </a:r>
            <a:r>
              <a:rPr lang="en-US" sz="4000" b="0" dirty="0">
                <a:effectLst/>
                <a:latin typeface="Arial Black" panose="020B0A04020102020204" pitchFamily="34" charset="0"/>
              </a:rPr>
              <a:t/>
            </a:r>
            <a:br>
              <a:rPr lang="en-US" sz="4000" b="0" dirty="0">
                <a:effectLst/>
                <a:latin typeface="Arial Black" panose="020B0A04020102020204" pitchFamily="34" charset="0"/>
              </a:rPr>
            </a:br>
            <a:r>
              <a:rPr lang="en-US" sz="4000" b="0">
                <a:effectLst/>
                <a:latin typeface="Arial Black" panose="020B0A04020102020204" pitchFamily="34" charset="0"/>
              </a:rPr>
              <a:t> </a:t>
            </a:r>
            <a:r>
              <a:rPr lang="en-US" sz="4000" b="0" dirty="0">
                <a:latin typeface="Arial Black" panose="020B0A04020102020204" pitchFamily="34" charset="0"/>
              </a:rPr>
              <a:t/>
            </a:r>
            <a:br>
              <a:rPr lang="en-US" sz="4000" b="0" dirty="0">
                <a:latin typeface="Arial Black" panose="020B0A04020102020204" pitchFamily="34" charset="0"/>
              </a:rPr>
            </a:br>
            <a:endParaRPr lang="en-US" sz="2800" b="0" dirty="0">
              <a:effectLst/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1228" y="3276600"/>
            <a:ext cx="7700772" cy="1524000"/>
          </a:xfrm>
        </p:spPr>
        <p:txBody>
          <a:bodyPr>
            <a:normAutofit/>
          </a:bodyPr>
          <a:lstStyle/>
          <a:p>
            <a:pPr algn="ctr"/>
            <a:endParaRPr lang="en-US" sz="2000" b="1" dirty="0">
              <a:solidFill>
                <a:srgbClr val="2570B5"/>
              </a:solidFill>
              <a:latin typeface="Helvetica" pitchFamily="34" charset="0"/>
            </a:endParaRPr>
          </a:p>
          <a:p>
            <a:pPr algn="ctr"/>
            <a:r>
              <a:rPr lang="en-US" sz="2000" b="1" dirty="0">
                <a:solidFill>
                  <a:srgbClr val="2570B5"/>
                </a:solidFill>
                <a:latin typeface="Helvetica" pitchFamily="34" charset="0"/>
              </a:rPr>
              <a:t>July 24, 2018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48300"/>
            <a:ext cx="4572000" cy="1409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5448300"/>
            <a:ext cx="4572000" cy="14097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6CBCEA-CD2A-435A-8FB3-657DF0FE0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859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A54496-0547-46B4-BB11-2DE0EF515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42199"/>
            <a:ext cx="8229600" cy="776934"/>
          </a:xfrm>
        </p:spPr>
        <p:txBody>
          <a:bodyPr>
            <a:normAutofit/>
          </a:bodyPr>
          <a:lstStyle/>
          <a:p>
            <a:r>
              <a:rPr lang="en-US" dirty="0"/>
              <a:t>Funding 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B32643-A4E9-4761-8DC2-59C4200D1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600" b="1" dirty="0">
                <a:solidFill>
                  <a:schemeClr val="tx1"/>
                </a:solidFill>
              </a:rPr>
              <a:t>HEA – </a:t>
            </a:r>
            <a:r>
              <a:rPr lang="en-US" sz="2600" dirty="0">
                <a:solidFill>
                  <a:schemeClr val="tx1"/>
                </a:solidFill>
              </a:rPr>
              <a:t>Cost effectiveness based on a Benefit to Cost calculation using Utility Avoided Costs.  Projects are screened based on the combined B/C ratio of a package of measures  </a:t>
            </a:r>
          </a:p>
          <a:p>
            <a:pPr lvl="1"/>
            <a:r>
              <a:rPr lang="en-US" sz="2600" b="1" dirty="0">
                <a:solidFill>
                  <a:schemeClr val="tx1"/>
                </a:solidFill>
              </a:rPr>
              <a:t>HEA - </a:t>
            </a:r>
            <a:r>
              <a:rPr lang="en-US" sz="2600" dirty="0">
                <a:solidFill>
                  <a:schemeClr val="tx1"/>
                </a:solidFill>
              </a:rPr>
              <a:t>Typically pays for majority of measures which provide energy savings, in order to obtain the biggest B/C</a:t>
            </a:r>
          </a:p>
          <a:p>
            <a:pPr lvl="1"/>
            <a:r>
              <a:rPr lang="en-US" sz="2600" b="1" dirty="0">
                <a:solidFill>
                  <a:schemeClr val="tx1"/>
                </a:solidFill>
              </a:rPr>
              <a:t>HEA - </a:t>
            </a:r>
            <a:r>
              <a:rPr lang="en-US" sz="2600" dirty="0">
                <a:solidFill>
                  <a:schemeClr val="tx1"/>
                </a:solidFill>
              </a:rPr>
              <a:t>also absorbs some of the necessary Health and Safety associated with installation of measures. Auditor maintains a package B/C above 1  </a:t>
            </a:r>
          </a:p>
          <a:p>
            <a:pPr lvl="1"/>
            <a:r>
              <a:rPr lang="en-US" sz="2600" b="1" dirty="0">
                <a:solidFill>
                  <a:schemeClr val="tx1"/>
                </a:solidFill>
              </a:rPr>
              <a:t>HEA - </a:t>
            </a:r>
            <a:r>
              <a:rPr lang="en-US" sz="2600" dirty="0">
                <a:solidFill>
                  <a:schemeClr val="tx1"/>
                </a:solidFill>
              </a:rPr>
              <a:t>also assisting with replacement of Energy Star heating systems (25% of total budget)</a:t>
            </a:r>
            <a:endParaRPr lang="en-US" sz="2600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B1B117D-D4E2-4514-88E0-534696E77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529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994008-200B-418B-8FBC-CB354C94A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42199"/>
            <a:ext cx="8229600" cy="776934"/>
          </a:xfrm>
        </p:spPr>
        <p:txBody>
          <a:bodyPr/>
          <a:lstStyle/>
          <a:p>
            <a:r>
              <a:rPr lang="en-US" dirty="0"/>
              <a:t>Funding 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87AA60-211C-4A83-ADD1-6D7CB6A3F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sz="2900" b="1" dirty="0">
                <a:solidFill>
                  <a:schemeClr val="tx1"/>
                </a:solidFill>
              </a:rPr>
              <a:t>DOE Weatherization Assistance Program (WAP)–  </a:t>
            </a:r>
            <a:r>
              <a:rPr lang="en-US" sz="2900" dirty="0">
                <a:solidFill>
                  <a:schemeClr val="tx1"/>
                </a:solidFill>
              </a:rPr>
              <a:t>Cost effectiveness based on a Savings to Investment Ratio.  Projects are screened on a measure by measure SIR with some H&amp;S measures counted separately. </a:t>
            </a:r>
          </a:p>
          <a:p>
            <a:pPr lvl="1"/>
            <a:r>
              <a:rPr lang="en-US" sz="2900" b="1" dirty="0">
                <a:solidFill>
                  <a:schemeClr val="tx1"/>
                </a:solidFill>
              </a:rPr>
              <a:t>DOE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b="1" dirty="0">
                <a:solidFill>
                  <a:schemeClr val="tx1"/>
                </a:solidFill>
              </a:rPr>
              <a:t>WAP</a:t>
            </a:r>
            <a:r>
              <a:rPr lang="en-US" sz="2900" dirty="0">
                <a:solidFill>
                  <a:schemeClr val="tx1"/>
                </a:solidFill>
              </a:rPr>
              <a:t> funds typically are not used for heating systems.  </a:t>
            </a:r>
          </a:p>
          <a:p>
            <a:pPr lvl="1"/>
            <a:r>
              <a:rPr lang="en-US" sz="2900" b="1" dirty="0">
                <a:solidFill>
                  <a:schemeClr val="tx1"/>
                </a:solidFill>
              </a:rPr>
              <a:t>DOE WAP- </a:t>
            </a:r>
            <a:r>
              <a:rPr lang="en-US" sz="2900" dirty="0">
                <a:solidFill>
                  <a:schemeClr val="tx1"/>
                </a:solidFill>
              </a:rPr>
              <a:t>Pays for some measures HEA can’t absorb, such as Health and Safety/Repairs when they pulldown the B/C too much for HEA but there are enough energy saving measures to stay above an SIR of 1.</a:t>
            </a:r>
          </a:p>
          <a:p>
            <a:pPr lvl="1"/>
            <a:r>
              <a:rPr lang="en-US" sz="2900" b="1" dirty="0">
                <a:solidFill>
                  <a:schemeClr val="tx1"/>
                </a:solidFill>
              </a:rPr>
              <a:t>DOE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b="1" dirty="0">
                <a:solidFill>
                  <a:schemeClr val="tx1"/>
                </a:solidFill>
              </a:rPr>
              <a:t>WAP</a:t>
            </a:r>
            <a:r>
              <a:rPr lang="en-US" sz="2900" dirty="0">
                <a:solidFill>
                  <a:schemeClr val="tx1"/>
                </a:solidFill>
              </a:rPr>
              <a:t> funds are also used for any job not in a CORE Utility territory (municipal electric) that cannot be leveraged with HEA funds.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DE06EEB-5278-4D3F-8CA3-D0CE8DED2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11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495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B3AFC6-4CFC-481E-9809-009F7AD3C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742199"/>
            <a:ext cx="8229600" cy="776934"/>
          </a:xfrm>
        </p:spPr>
        <p:txBody>
          <a:bodyPr/>
          <a:lstStyle/>
          <a:p>
            <a:r>
              <a:rPr lang="en-US" dirty="0"/>
              <a:t>Funding 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9F3893-86BD-406D-AB6D-AB8A4D89C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93192" lvl="1" indent="0">
              <a:buNone/>
            </a:pPr>
            <a:endParaRPr lang="en-US" sz="2900" b="1" dirty="0">
              <a:solidFill>
                <a:schemeClr val="tx1"/>
              </a:solidFill>
            </a:endParaRPr>
          </a:p>
          <a:p>
            <a:pPr lvl="1"/>
            <a:r>
              <a:rPr lang="en-US" sz="2900" b="1" dirty="0">
                <a:solidFill>
                  <a:schemeClr val="tx1"/>
                </a:solidFill>
              </a:rPr>
              <a:t>Building Weatherization Program (BWP) – </a:t>
            </a:r>
            <a:r>
              <a:rPr lang="en-US" sz="2900" dirty="0">
                <a:solidFill>
                  <a:schemeClr val="tx1"/>
                </a:solidFill>
              </a:rPr>
              <a:t>Similar to DOE WAP with different guidelines allowing CAA’s to utilize funds as Heating or weatherization related</a:t>
            </a:r>
          </a:p>
          <a:p>
            <a:pPr lvl="1"/>
            <a:r>
              <a:rPr lang="en-US" sz="2900" b="1" dirty="0">
                <a:solidFill>
                  <a:schemeClr val="tx1"/>
                </a:solidFill>
              </a:rPr>
              <a:t>Heating Repair Replacement Program (HRRP) -  </a:t>
            </a:r>
            <a:r>
              <a:rPr lang="en-US" sz="2900" dirty="0">
                <a:solidFill>
                  <a:schemeClr val="tx1"/>
                </a:solidFill>
              </a:rPr>
              <a:t>Heating Repair and Replacement funds only used to replace or repair heating systems and distribution </a:t>
            </a:r>
          </a:p>
          <a:p>
            <a:pPr lvl="1"/>
            <a:r>
              <a:rPr lang="en-US" sz="2900" b="1" dirty="0">
                <a:solidFill>
                  <a:schemeClr val="tx1"/>
                </a:solidFill>
              </a:rPr>
              <a:t>Other sources </a:t>
            </a:r>
            <a:r>
              <a:rPr lang="en-US" sz="2900" dirty="0">
                <a:solidFill>
                  <a:schemeClr val="tx1"/>
                </a:solidFill>
              </a:rPr>
              <a:t>(CDBG, USDA, United Way, Town Welfare, DES…) Rules vary depending on source of funding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C4947EB-BD11-4EE5-A488-93C6EEF2C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698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36D8DD-83A1-4D9F-800F-BC409E69E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91253"/>
            <a:ext cx="8229600" cy="776934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/>
              <a:t>Federal funds received for </a:t>
            </a:r>
            <a:br>
              <a:rPr lang="en-US" sz="3100" dirty="0"/>
            </a:br>
            <a:r>
              <a:rPr lang="en-US" sz="3100" dirty="0"/>
              <a:t>July 1, 2017, through June 30, 2018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E0178A-2902-49C6-8140-D0125F55E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Autofit/>
          </a:bodyPr>
          <a:lstStyle/>
          <a:p>
            <a:r>
              <a:rPr lang="en-US" sz="1800" dirty="0"/>
              <a:t>US DOE </a:t>
            </a:r>
            <a:r>
              <a:rPr lang="en-US" sz="1800" u="sng" dirty="0"/>
              <a:t>WAP</a:t>
            </a:r>
            <a:r>
              <a:rPr lang="en-US" sz="1800" dirty="0"/>
              <a:t> (Weatherization Assistance Program) grant to NH:  </a:t>
            </a:r>
            <a:r>
              <a:rPr lang="en-US" sz="1800" b="1" dirty="0"/>
              <a:t>$1,523,657 </a:t>
            </a:r>
            <a:r>
              <a:rPr lang="en-US" sz="1800" dirty="0"/>
              <a:t>(new funds, there was no carry-over from PY16)</a:t>
            </a:r>
          </a:p>
          <a:p>
            <a:pPr lvl="1"/>
            <a:r>
              <a:rPr lang="en-US" sz="1800" dirty="0"/>
              <a:t>Production:  $1,247,697</a:t>
            </a:r>
          </a:p>
          <a:p>
            <a:pPr lvl="2"/>
            <a:r>
              <a:rPr lang="en-US" sz="1800" dirty="0"/>
              <a:t>Projected job completions:  212</a:t>
            </a:r>
          </a:p>
          <a:p>
            <a:pPr lvl="2"/>
            <a:r>
              <a:rPr lang="en-US" sz="1800" dirty="0"/>
              <a:t>Actual job completions:  202 (incomplete numbers, waiting for full June reporting)</a:t>
            </a:r>
          </a:p>
          <a:p>
            <a:pPr lvl="1"/>
            <a:r>
              <a:rPr lang="en-US" sz="1800" dirty="0"/>
              <a:t>T&amp;TA:  $275,960</a:t>
            </a:r>
          </a:p>
          <a:p>
            <a:r>
              <a:rPr lang="en-US" sz="1800" dirty="0"/>
              <a:t>US HHS LIHEAP $ for </a:t>
            </a:r>
            <a:r>
              <a:rPr lang="en-US" sz="1800" u="sng" dirty="0"/>
              <a:t>HRRP</a:t>
            </a:r>
            <a:r>
              <a:rPr lang="en-US" sz="1800" dirty="0"/>
              <a:t> (Heating Repair and Replacement Program, heating system expenses only):  </a:t>
            </a:r>
            <a:r>
              <a:rPr lang="en-US" sz="1800" b="1" dirty="0"/>
              <a:t>$1,100,000</a:t>
            </a:r>
          </a:p>
          <a:p>
            <a:r>
              <a:rPr lang="en-US" sz="1800" dirty="0"/>
              <a:t>US HHS LIHEAP $ for </a:t>
            </a:r>
            <a:r>
              <a:rPr lang="en-US" sz="1800" u="sng" dirty="0"/>
              <a:t>BWP</a:t>
            </a:r>
            <a:r>
              <a:rPr lang="en-US" sz="1800" dirty="0"/>
              <a:t> (Building Weatherization Program, full </a:t>
            </a:r>
            <a:r>
              <a:rPr lang="en-US" sz="1800" dirty="0" err="1"/>
              <a:t>wxn</a:t>
            </a:r>
            <a:r>
              <a:rPr lang="en-US" sz="1800" dirty="0"/>
              <a:t>, similar to WAP and HEA, no T&amp;TA; spending can continue through July 31, 2018): </a:t>
            </a:r>
            <a:r>
              <a:rPr lang="en-US" sz="1800" b="1" dirty="0"/>
              <a:t> $2,000,000</a:t>
            </a:r>
          </a:p>
          <a:p>
            <a:pPr lvl="1"/>
            <a:r>
              <a:rPr lang="en-US" sz="1800" dirty="0"/>
              <a:t>Projected job completions:  389 (some will also be counted as WAP completions due to funding from both)</a:t>
            </a:r>
          </a:p>
          <a:p>
            <a:pPr lvl="1"/>
            <a:r>
              <a:rPr lang="en-US" sz="1800" dirty="0"/>
              <a:t>Actual job completions:  401 (incomplete numbers, waiting for full June and all of July reporting)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AFC6B15-D4A7-4CF5-854A-44BFF21D5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13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730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0D5CE5-8BBD-405C-B66D-22ED4A97E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Federal funds anticipated for </a:t>
            </a:r>
            <a:br>
              <a:rPr lang="en-US" sz="3600" dirty="0"/>
            </a:br>
            <a:r>
              <a:rPr lang="en-US" sz="3600" dirty="0"/>
              <a:t>July 1, 2018, through June 30,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7A8583-01AF-4D5B-A7EA-4A7B8C017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/>
              <a:t>US DOE </a:t>
            </a:r>
            <a:r>
              <a:rPr lang="en-US" sz="2800" u="sng" dirty="0"/>
              <a:t>WAP</a:t>
            </a:r>
            <a:r>
              <a:rPr lang="en-US" sz="2800" dirty="0"/>
              <a:t> grant to NH:  $1,682,864 (new funds) plus estimated $33,300 (carry-over funds from PY17) = </a:t>
            </a:r>
            <a:r>
              <a:rPr lang="en-US" sz="2800" b="1" dirty="0"/>
              <a:t>$1,716,164.</a:t>
            </a:r>
          </a:p>
          <a:p>
            <a:pPr lvl="1"/>
            <a:r>
              <a:rPr lang="en-US" sz="2600" dirty="0"/>
              <a:t>Production:  $1,360,743 (new funds) plus estimated $18,300 (carry-over funds from PY17) = $1,379,043.</a:t>
            </a:r>
          </a:p>
          <a:p>
            <a:pPr lvl="2"/>
            <a:r>
              <a:rPr lang="en-US" dirty="0"/>
              <a:t>Projected job completions:  228</a:t>
            </a:r>
          </a:p>
          <a:p>
            <a:pPr lvl="2"/>
            <a:r>
              <a:rPr lang="en-US" dirty="0"/>
              <a:t>Actual job completions:  None yet</a:t>
            </a:r>
          </a:p>
          <a:p>
            <a:pPr lvl="1"/>
            <a:r>
              <a:rPr lang="en-US" sz="2600" dirty="0"/>
              <a:t>T&amp;TA:  $322,121 (new funds) plus estimated $15,000 (carry-over funds from PY17) = $337,121</a:t>
            </a:r>
            <a:endParaRPr lang="en-US" sz="2800" dirty="0"/>
          </a:p>
          <a:p>
            <a:r>
              <a:rPr lang="en-US" sz="2800" dirty="0"/>
              <a:t>US HHS LIHEAP $ for </a:t>
            </a:r>
            <a:r>
              <a:rPr lang="en-US" sz="2800" u="sng" dirty="0"/>
              <a:t>HRRP</a:t>
            </a:r>
            <a:r>
              <a:rPr lang="en-US" sz="2800" dirty="0"/>
              <a:t> (heating system expenses only): </a:t>
            </a:r>
            <a:r>
              <a:rPr lang="en-US" sz="2800" b="1" dirty="0"/>
              <a:t> $1,100,000</a:t>
            </a:r>
          </a:p>
          <a:p>
            <a:r>
              <a:rPr lang="en-US" sz="2800" dirty="0"/>
              <a:t>US HHS LIHEAP $ for </a:t>
            </a:r>
            <a:r>
              <a:rPr lang="en-US" sz="2800" u="sng" dirty="0"/>
              <a:t>BWP</a:t>
            </a:r>
            <a:r>
              <a:rPr lang="en-US" sz="2800" dirty="0"/>
              <a:t> (full </a:t>
            </a:r>
            <a:r>
              <a:rPr lang="en-US" sz="2800" dirty="0" err="1"/>
              <a:t>wxn</a:t>
            </a:r>
            <a:r>
              <a:rPr lang="en-US" sz="2800" dirty="0"/>
              <a:t>, similar to WAP and HEA, no T&amp;TA): </a:t>
            </a:r>
            <a:r>
              <a:rPr lang="en-US" sz="2800" b="1" dirty="0"/>
              <a:t> $700,000</a:t>
            </a:r>
          </a:p>
          <a:p>
            <a:pPr lvl="1"/>
            <a:r>
              <a:rPr lang="en-US" dirty="0"/>
              <a:t>Projected job completions:  136  (some will also be counted as WAP completions due to funding from both)</a:t>
            </a:r>
          </a:p>
          <a:p>
            <a:pPr lvl="1"/>
            <a:r>
              <a:rPr lang="en-US" dirty="0"/>
              <a:t>Actual job completions:  None yet.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70C7F98-8E2D-47DE-B97B-B739E2857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14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823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FBA386-FA25-4E10-82B5-03863FAD6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282" y="609600"/>
            <a:ext cx="8229600" cy="776934"/>
          </a:xfrm>
        </p:spPr>
        <p:txBody>
          <a:bodyPr/>
          <a:lstStyle/>
          <a:p>
            <a:r>
              <a:rPr lang="en-US" dirty="0"/>
              <a:t>Typical Year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xmlns="" id="{4BF97484-CC62-4F71-904A-CC961561DBE9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524001"/>
          <a:ext cx="8229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26BD9BC-6625-4404-8E21-B9A803882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15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9752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FBA386-FA25-4E10-82B5-03863FAD6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282" y="609600"/>
            <a:ext cx="8229600" cy="776934"/>
          </a:xfrm>
        </p:spPr>
        <p:txBody>
          <a:bodyPr/>
          <a:lstStyle/>
          <a:p>
            <a:r>
              <a:rPr lang="en-US" dirty="0"/>
              <a:t>2017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xmlns="" id="{4BF97484-CC62-4F71-904A-CC961561DB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9557277"/>
              </p:ext>
            </p:extLst>
          </p:nvPr>
        </p:nvGraphicFramePr>
        <p:xfrm>
          <a:off x="457200" y="1600200"/>
          <a:ext cx="8229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26BD9BC-6625-4404-8E21-B9A803882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16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981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836999-CDBC-40A7-B52F-7BBD4EC3E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827" y="700822"/>
            <a:ext cx="8229600" cy="776934"/>
          </a:xfrm>
        </p:spPr>
        <p:txBody>
          <a:bodyPr>
            <a:normAutofit/>
          </a:bodyPr>
          <a:lstStyle/>
          <a:p>
            <a:r>
              <a:rPr lang="en-US" sz="3600" dirty="0"/>
              <a:t>Funding Sources Charts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B6F1C2C8-A1AB-4A2A-A5CD-840E761C7F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9012089"/>
              </p:ext>
            </p:extLst>
          </p:nvPr>
        </p:nvGraphicFramePr>
        <p:xfrm>
          <a:off x="647700" y="2259524"/>
          <a:ext cx="7734300" cy="2007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3575">
                  <a:extLst>
                    <a:ext uri="{9D8B030D-6E8A-4147-A177-3AD203B41FA5}">
                      <a16:colId xmlns:a16="http://schemas.microsoft.com/office/drawing/2014/main" xmlns="" val="652854795"/>
                    </a:ext>
                  </a:extLst>
                </a:gridCol>
                <a:gridCol w="1933575">
                  <a:extLst>
                    <a:ext uri="{9D8B030D-6E8A-4147-A177-3AD203B41FA5}">
                      <a16:colId xmlns:a16="http://schemas.microsoft.com/office/drawing/2014/main" xmlns="" val="2796278154"/>
                    </a:ext>
                  </a:extLst>
                </a:gridCol>
                <a:gridCol w="1933575">
                  <a:extLst>
                    <a:ext uri="{9D8B030D-6E8A-4147-A177-3AD203B41FA5}">
                      <a16:colId xmlns:a16="http://schemas.microsoft.com/office/drawing/2014/main" xmlns="" val="449660508"/>
                    </a:ext>
                  </a:extLst>
                </a:gridCol>
                <a:gridCol w="1933575">
                  <a:extLst>
                    <a:ext uri="{9D8B030D-6E8A-4147-A177-3AD203B41FA5}">
                      <a16:colId xmlns:a16="http://schemas.microsoft.com/office/drawing/2014/main" xmlns="" val="663907905"/>
                    </a:ext>
                  </a:extLst>
                </a:gridCol>
              </a:tblGrid>
              <a:tr h="447334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Funding Source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Typical Prior Year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2017/2018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2018/2019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690272219"/>
                  </a:ext>
                </a:extLst>
              </a:tr>
              <a:tr h="390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1,000,000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1,523,657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1,716,164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096077514"/>
                  </a:ext>
                </a:extLst>
              </a:tr>
              <a:tr h="390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HRRP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500,000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1,100,000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1,100,000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011603821"/>
                  </a:ext>
                </a:extLst>
              </a:tr>
              <a:tr h="390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BWP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2,000,000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700,000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651298984"/>
                  </a:ext>
                </a:extLst>
              </a:tr>
              <a:tr h="390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1,500,000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4,623,657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3,516,164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43527985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7339C1F-C2C1-40EF-8D26-B2E36EFF9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17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F048A85D-B778-40D8-BCB0-B7B5AF01B9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799137"/>
              </p:ext>
            </p:extLst>
          </p:nvPr>
        </p:nvGraphicFramePr>
        <p:xfrm>
          <a:off x="619728" y="5119487"/>
          <a:ext cx="7838472" cy="1005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67815">
                  <a:extLst>
                    <a:ext uri="{9D8B030D-6E8A-4147-A177-3AD203B41FA5}">
                      <a16:colId xmlns:a16="http://schemas.microsoft.com/office/drawing/2014/main" xmlns="" val="3821294036"/>
                    </a:ext>
                  </a:extLst>
                </a:gridCol>
                <a:gridCol w="1915327">
                  <a:extLst>
                    <a:ext uri="{9D8B030D-6E8A-4147-A177-3AD203B41FA5}">
                      <a16:colId xmlns:a16="http://schemas.microsoft.com/office/drawing/2014/main" xmlns="" val="362277058"/>
                    </a:ext>
                  </a:extLst>
                </a:gridCol>
                <a:gridCol w="1915327">
                  <a:extLst>
                    <a:ext uri="{9D8B030D-6E8A-4147-A177-3AD203B41FA5}">
                      <a16:colId xmlns:a16="http://schemas.microsoft.com/office/drawing/2014/main" xmlns="" val="37842769"/>
                    </a:ext>
                  </a:extLst>
                </a:gridCol>
                <a:gridCol w="2140003">
                  <a:extLst>
                    <a:ext uri="{9D8B030D-6E8A-4147-A177-3AD203B41FA5}">
                      <a16:colId xmlns:a16="http://schemas.microsoft.com/office/drawing/2014/main" xmlns="" val="31327862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Funding Source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2016 (actual)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2017 (actual)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2018 (budget)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820282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Utility HEA (electric and gas)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$4,843,563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$4,998,359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$7,782,736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06979508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DA210FF-7F73-46A5-8F16-6E041F515AB3}"/>
              </a:ext>
            </a:extLst>
          </p:cNvPr>
          <p:cNvSpPr txBox="1"/>
          <p:nvPr/>
        </p:nvSpPr>
        <p:spPr>
          <a:xfrm>
            <a:off x="619728" y="1903898"/>
            <a:ext cx="245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Fiscal Year – July to June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718E3B4-222D-4681-B1A2-B11EAEED71EE}"/>
              </a:ext>
            </a:extLst>
          </p:cNvPr>
          <p:cNvSpPr txBox="1"/>
          <p:nvPr/>
        </p:nvSpPr>
        <p:spPr>
          <a:xfrm>
            <a:off x="619728" y="4750155"/>
            <a:ext cx="2659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Fiscal Year – Calendar Year</a:t>
            </a:r>
          </a:p>
        </p:txBody>
      </p:sp>
    </p:spTree>
    <p:extLst>
      <p:ext uri="{BB962C8B-B14F-4D97-AF65-F5344CB8AC3E}">
        <p14:creationId xmlns:p14="http://schemas.microsoft.com/office/powerpoint/2010/main" val="12934092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4A603D-09DB-4865-A4A5-D120749B2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Low-Income Eligibility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E9C207-ECDD-485D-AB20-D6AB683BC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480"/>
            <a:ext cx="5630469" cy="461772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Number of households qualified for FAP in 2018 is 29,791</a:t>
            </a:r>
          </a:p>
          <a:p>
            <a:pPr lvl="1"/>
            <a:r>
              <a:rPr lang="en-US" sz="2600" dirty="0"/>
              <a:t>BMCA – 4,604</a:t>
            </a:r>
          </a:p>
          <a:p>
            <a:pPr lvl="1"/>
            <a:r>
              <a:rPr lang="en-US" sz="2600" dirty="0"/>
              <a:t>SNHS – 13,010</a:t>
            </a:r>
          </a:p>
          <a:p>
            <a:pPr lvl="1"/>
            <a:r>
              <a:rPr lang="en-US" sz="2600" dirty="0"/>
              <a:t>SWCS – 4,019</a:t>
            </a:r>
          </a:p>
          <a:p>
            <a:pPr lvl="1"/>
            <a:r>
              <a:rPr lang="en-US" sz="2600" dirty="0"/>
              <a:t>SCCA – 2,570</a:t>
            </a:r>
          </a:p>
          <a:p>
            <a:pPr lvl="1"/>
            <a:r>
              <a:rPr lang="en-US" sz="2600" dirty="0"/>
              <a:t>TCCA – 5,588</a:t>
            </a:r>
            <a:endParaRPr lang="en-US" dirty="0"/>
          </a:p>
          <a:p>
            <a:r>
              <a:rPr lang="en-US" dirty="0"/>
              <a:t>Number of FAP households that asked for weatherization services during their application in 2018 is 8,268</a:t>
            </a:r>
          </a:p>
          <a:p>
            <a:r>
              <a:rPr lang="en-US" dirty="0"/>
              <a:t>Census data for number of households at or below 200% of the federal poverty level in NH is approximately 112,700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0F84AF9-8F25-485C-93AE-44ED20541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18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A99C8B9-183B-415B-BEAB-1B5374527D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2141524"/>
            <a:ext cx="2440663" cy="4141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3156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EB72E3-35AF-4A33-B094-60E90DE17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High level benchmarking with other states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40E5D343-5CD4-4CED-BD73-23BCB12C7E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070" y="2819400"/>
            <a:ext cx="9009730" cy="25908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4906E00-00FA-4E17-B392-82CE40B5B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313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1FD55E3F-FEC7-4833-9A27-112F3BA8A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533400"/>
            <a:ext cx="9067800" cy="776934"/>
          </a:xfrm>
        </p:spPr>
        <p:txBody>
          <a:bodyPr>
            <a:noAutofit/>
          </a:bodyPr>
          <a:lstStyle/>
          <a:p>
            <a:r>
              <a:rPr lang="en-US" sz="3200" dirty="0"/>
              <a:t>Home Energy Assistance (HEA) Program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5EF9C4D8-144D-4FF9-B9F4-0CB2CCC63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529768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Weatherize homes occupied by low income customers</a:t>
            </a:r>
          </a:p>
          <a:p>
            <a:pPr lvl="1"/>
            <a:r>
              <a:rPr lang="en-US" dirty="0"/>
              <a:t>Reduce energy costs (more efficient)</a:t>
            </a:r>
          </a:p>
          <a:p>
            <a:pPr lvl="1"/>
            <a:r>
              <a:rPr lang="en-US" dirty="0"/>
              <a:t>Make homes more comfortable and address health and safety</a:t>
            </a:r>
          </a:p>
          <a:p>
            <a:r>
              <a:rPr lang="en-US" dirty="0"/>
              <a:t>Heating System Replacements</a:t>
            </a:r>
          </a:p>
          <a:p>
            <a:r>
              <a:rPr lang="en-US" dirty="0"/>
              <a:t>No cost to customer: 100% of weatherization and heating systems are paid for by NH EE Programs (or other funding) </a:t>
            </a:r>
          </a:p>
          <a:p>
            <a:r>
              <a:rPr lang="en-US" dirty="0"/>
              <a:t>Eligibility:  </a:t>
            </a:r>
          </a:p>
          <a:p>
            <a:pPr lvl="1"/>
            <a:r>
              <a:rPr lang="en-US" dirty="0"/>
              <a:t>Qualify for Fuel Assistance (starts at 200% of Federal poverty, can increase to 60% State Median Income)</a:t>
            </a:r>
          </a:p>
          <a:p>
            <a:pPr lvl="1"/>
            <a:r>
              <a:rPr lang="en-US" dirty="0"/>
              <a:t>Qualify for Electric Assistance</a:t>
            </a:r>
          </a:p>
          <a:p>
            <a:pPr lvl="1"/>
            <a:r>
              <a:rPr lang="en-US" dirty="0"/>
              <a:t>Subsidized Housing</a:t>
            </a:r>
          </a:p>
          <a:p>
            <a:pPr lvl="1"/>
            <a:r>
              <a:rPr lang="en-US" dirty="0"/>
              <a:t>Multifamily, 4 units and under – 50% of residents must qualify</a:t>
            </a:r>
          </a:p>
          <a:p>
            <a:pPr lvl="1"/>
            <a:r>
              <a:rPr lang="en-US" dirty="0"/>
              <a:t>Multifamily, 5 units and more – 60% of residents must qualify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FFB72859-7F89-4597-A08C-5EED792AA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9856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8D28C4-E1A3-4231-ABF0-A9416F5A8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819408"/>
            <a:ext cx="8991600" cy="776934"/>
          </a:xfrm>
        </p:spPr>
        <p:txBody>
          <a:bodyPr>
            <a:noAutofit/>
          </a:bodyPr>
          <a:lstStyle/>
          <a:p>
            <a:r>
              <a:rPr lang="en-US" sz="3200" dirty="0"/>
              <a:t>Completed and Projected </a:t>
            </a:r>
            <a:br>
              <a:rPr lang="en-US" sz="3200" dirty="0"/>
            </a:br>
            <a:r>
              <a:rPr lang="en-US" sz="3200" dirty="0"/>
              <a:t>2018 HEA Weatherization Projects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CDD9A198-2176-433B-9130-F8CD9512FA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9468714"/>
              </p:ext>
            </p:extLst>
          </p:nvPr>
        </p:nvGraphicFramePr>
        <p:xfrm>
          <a:off x="76200" y="1600200"/>
          <a:ext cx="8991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13B7E18-A97A-48CA-A88A-7CC24202F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20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0309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C2431D-EDBD-4C23-946A-C0E6A046D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 in 2018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9090D66-BBBD-499A-B2DA-6261603D3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21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xmlns="" id="{FA7D4BA5-84A7-4DF7-A140-A84BE2D9CD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8599588"/>
              </p:ext>
            </p:extLst>
          </p:nvPr>
        </p:nvGraphicFramePr>
        <p:xfrm>
          <a:off x="493542" y="2494494"/>
          <a:ext cx="8229600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xmlns="" val="317960145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95885142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334833665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407765829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40606596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36374898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Utility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In-process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Prospective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Potential % to Goal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0428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Eversource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7357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Liberty Electric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24066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NHEC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59928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Unitil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57215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Liberty Gas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2453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Unitil Gas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8541183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A7A7B80-7513-470B-879D-71B52E65C19F}"/>
              </a:ext>
            </a:extLst>
          </p:cNvPr>
          <p:cNvSpPr txBox="1"/>
          <p:nvPr/>
        </p:nvSpPr>
        <p:spPr>
          <a:xfrm>
            <a:off x="519948" y="2116863"/>
            <a:ext cx="2568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Number of homes served</a:t>
            </a:r>
          </a:p>
        </p:txBody>
      </p:sp>
    </p:spTree>
    <p:extLst>
      <p:ext uri="{BB962C8B-B14F-4D97-AF65-F5344CB8AC3E}">
        <p14:creationId xmlns:p14="http://schemas.microsoft.com/office/powerpoint/2010/main" val="26333313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3969FF-1FE5-4B45-8C6F-BC7648C73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76934"/>
          </a:xfrm>
        </p:spPr>
        <p:txBody>
          <a:bodyPr/>
          <a:lstStyle/>
          <a:p>
            <a:r>
              <a:rPr lang="en-US" dirty="0"/>
              <a:t>Moving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C73788-9F94-4F08-A7B6-448EBBE27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Utilities are focused on working with partners (NH OSI, CAAs and others) to ensure utilization of funds and achievement of goals for 2018-2020</a:t>
            </a:r>
          </a:p>
          <a:p>
            <a:r>
              <a:rPr lang="en-US" dirty="0"/>
              <a:t>Planning to fund 2019 HEA budgets at 17%</a:t>
            </a:r>
          </a:p>
          <a:p>
            <a:pPr lvl="1"/>
            <a:r>
              <a:rPr lang="en-US" dirty="0"/>
              <a:t>2017 was an unusual year with a large influx of federal funds in the second half</a:t>
            </a:r>
          </a:p>
          <a:p>
            <a:pPr lvl="1"/>
            <a:r>
              <a:rPr lang="en-US" dirty="0"/>
              <a:t>2019 Budget is ramping up significantly</a:t>
            </a:r>
          </a:p>
          <a:p>
            <a:pPr lvl="1"/>
            <a:r>
              <a:rPr lang="en-US" dirty="0"/>
              <a:t>Rolling funds, over or under, from year to year specifically within this program has broader impacts to budgeting process</a:t>
            </a:r>
          </a:p>
          <a:p>
            <a:pPr lvl="1"/>
            <a:r>
              <a:rPr lang="en-US" dirty="0"/>
              <a:t>Over the course of time the Utilities and CAAs have worked hard to meet our commitment to this program and are focused on continuing to meet it in the future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DAB88D1-34BF-438B-950A-98CEA4EEB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22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761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6A347F-36E0-457F-9864-8B227DE76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76" y="838200"/>
            <a:ext cx="8229600" cy="776934"/>
          </a:xfrm>
        </p:spPr>
        <p:txBody>
          <a:bodyPr/>
          <a:lstStyle/>
          <a:p>
            <a:r>
              <a:rPr lang="en-US" dirty="0"/>
              <a:t>HEA Ramp-up for 3-Year Plan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CD39F52-690B-4513-8BA4-E3208AA6F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3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654A001A-81C2-4E43-84F5-4E86CECB42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9272209"/>
              </p:ext>
            </p:extLst>
          </p:nvPr>
        </p:nvGraphicFramePr>
        <p:xfrm>
          <a:off x="460159" y="1752600"/>
          <a:ext cx="4111841" cy="462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BD8F7FF4-E0AE-4B61-B2ED-F6221A96D0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9917393"/>
              </p:ext>
            </p:extLst>
          </p:nvPr>
        </p:nvGraphicFramePr>
        <p:xfrm>
          <a:off x="4648200" y="1752600"/>
          <a:ext cx="4111841" cy="462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89846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C8FD4F-9527-4D71-9198-A7676DDE4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900" y="899335"/>
            <a:ext cx="8229600" cy="776934"/>
          </a:xfrm>
        </p:spPr>
        <p:txBody>
          <a:bodyPr>
            <a:noAutofit/>
          </a:bodyPr>
          <a:lstStyle/>
          <a:p>
            <a:r>
              <a:rPr lang="en-US" sz="3200" dirty="0"/>
              <a:t>HEA Spending over the past 10 years (Electric &amp; Gas)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EFF1F3A3-0A1C-4873-A7DF-9619395D05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5271777"/>
              </p:ext>
            </p:extLst>
          </p:nvPr>
        </p:nvGraphicFramePr>
        <p:xfrm>
          <a:off x="469900" y="1880905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5833481-7430-42B5-8A61-81C9B0B92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A80B965-ADB1-4283-956B-99984C4D0EF0}"/>
              </a:ext>
            </a:extLst>
          </p:cNvPr>
          <p:cNvSpPr txBox="1"/>
          <p:nvPr/>
        </p:nvSpPr>
        <p:spPr>
          <a:xfrm>
            <a:off x="3962400" y="1764268"/>
            <a:ext cx="1659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Percent to Plan </a:t>
            </a:r>
          </a:p>
        </p:txBody>
      </p:sp>
    </p:spTree>
    <p:extLst>
      <p:ext uri="{BB962C8B-B14F-4D97-AF65-F5344CB8AC3E}">
        <p14:creationId xmlns:p14="http://schemas.microsoft.com/office/powerpoint/2010/main" val="3205681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66A4C3-9BA7-4265-B282-5CD5E4384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47" y="683413"/>
            <a:ext cx="8229600" cy="776934"/>
          </a:xfrm>
        </p:spPr>
        <p:txBody>
          <a:bodyPr>
            <a:normAutofit fontScale="90000"/>
          </a:bodyPr>
          <a:lstStyle/>
          <a:p>
            <a:r>
              <a:rPr lang="en-US" dirty="0"/>
              <a:t>HEA Spending in 2017</a:t>
            </a:r>
            <a:br>
              <a:rPr lang="en-US" dirty="0"/>
            </a:br>
            <a:r>
              <a:rPr lang="en-US" sz="2200" dirty="0"/>
              <a:t>(From Utility End of Year Filings)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86DD77C-48D8-4AE1-A8B2-A76B4467D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5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050BA4EF-DF09-45F5-8AA4-45158ACCA1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118073"/>
              </p:ext>
            </p:extLst>
          </p:nvPr>
        </p:nvGraphicFramePr>
        <p:xfrm>
          <a:off x="228600" y="1573567"/>
          <a:ext cx="8693552" cy="5055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C4BB00D-A343-49F2-953F-81D163279784}"/>
              </a:ext>
            </a:extLst>
          </p:cNvPr>
          <p:cNvSpPr txBox="1"/>
          <p:nvPr/>
        </p:nvSpPr>
        <p:spPr>
          <a:xfrm>
            <a:off x="7010400" y="4101483"/>
            <a:ext cx="811441" cy="253916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0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($199,996)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244EEC2-EBED-43F2-9031-00B6F39095E5}"/>
              </a:ext>
            </a:extLst>
          </p:cNvPr>
          <p:cNvSpPr txBox="1"/>
          <p:nvPr/>
        </p:nvSpPr>
        <p:spPr>
          <a:xfrm>
            <a:off x="4495800" y="2362200"/>
            <a:ext cx="811441" cy="253916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0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($714,175)</a:t>
            </a:r>
          </a:p>
        </p:txBody>
      </p:sp>
    </p:spTree>
    <p:extLst>
      <p:ext uri="{BB962C8B-B14F-4D97-AF65-F5344CB8AC3E}">
        <p14:creationId xmlns:p14="http://schemas.microsoft.com/office/powerpoint/2010/main" val="2674074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9130F7-3884-4A1F-89CA-E871378D9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76934"/>
          </a:xfrm>
        </p:spPr>
        <p:txBody>
          <a:bodyPr>
            <a:normAutofit fontScale="90000"/>
          </a:bodyPr>
          <a:lstStyle/>
          <a:p>
            <a:r>
              <a:rPr lang="en-US" dirty="0"/>
              <a:t>HEA Spending in 2017</a:t>
            </a:r>
            <a:br>
              <a:rPr lang="en-US" dirty="0"/>
            </a:br>
            <a:r>
              <a:rPr lang="en-US" sz="2200" dirty="0"/>
              <a:t>(From Utility End of Year Filings)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ADD3137-DF27-40C1-9E1E-9654B9915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6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xmlns="" id="{33AC24E1-4305-42B0-B90D-B31B7D7F74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8209039"/>
              </p:ext>
            </p:extLst>
          </p:nvPr>
        </p:nvGraphicFramePr>
        <p:xfrm>
          <a:off x="1418207" y="1767787"/>
          <a:ext cx="6307583" cy="4823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3703">
                  <a:extLst>
                    <a:ext uri="{9D8B030D-6E8A-4147-A177-3AD203B41FA5}">
                      <a16:colId xmlns:a16="http://schemas.microsoft.com/office/drawing/2014/main" xmlns="" val="2558609065"/>
                    </a:ext>
                  </a:extLst>
                </a:gridCol>
                <a:gridCol w="1544738">
                  <a:extLst>
                    <a:ext uri="{9D8B030D-6E8A-4147-A177-3AD203B41FA5}">
                      <a16:colId xmlns:a16="http://schemas.microsoft.com/office/drawing/2014/main" xmlns="" val="3783675433"/>
                    </a:ext>
                  </a:extLst>
                </a:gridCol>
                <a:gridCol w="1389571">
                  <a:extLst>
                    <a:ext uri="{9D8B030D-6E8A-4147-A177-3AD203B41FA5}">
                      <a16:colId xmlns:a16="http://schemas.microsoft.com/office/drawing/2014/main" xmlns="" val="625450714"/>
                    </a:ext>
                  </a:extLst>
                </a:gridCol>
                <a:gridCol w="1389571">
                  <a:extLst>
                    <a:ext uri="{9D8B030D-6E8A-4147-A177-3AD203B41FA5}">
                      <a16:colId xmlns:a16="http://schemas.microsoft.com/office/drawing/2014/main" xmlns="" val="2473451754"/>
                    </a:ext>
                  </a:extLst>
                </a:gridCol>
              </a:tblGrid>
              <a:tr h="3835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Utility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Difference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294975496"/>
                  </a:ext>
                </a:extLst>
              </a:tr>
              <a:tr h="38357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Eversource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$3,450,394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$2,930,672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($519,722)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348742533"/>
                  </a:ext>
                </a:extLst>
              </a:tr>
              <a:tr h="38357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Liberty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$392,168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$352,518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($39,650)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15105826"/>
                  </a:ext>
                </a:extLst>
              </a:tr>
              <a:tr h="38357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NHEC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$284,308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$280,148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($4,160)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86367965"/>
                  </a:ext>
                </a:extLst>
              </a:tr>
              <a:tr h="38357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Unitil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u="sng" dirty="0"/>
                        <a:t>$538,874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u="sng" dirty="0"/>
                        <a:t>$388,231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u="sng" dirty="0"/>
                        <a:t>($150,643)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36818616"/>
                  </a:ext>
                </a:extLst>
              </a:tr>
              <a:tr h="38357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 Electric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$4,665,744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$3,951,569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(714,175)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36269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u="sn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u="sn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u="sn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515677399"/>
                  </a:ext>
                </a:extLst>
              </a:tr>
              <a:tr h="38357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Liberty Gas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$1,005,700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$825,671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($180,029)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904542566"/>
                  </a:ext>
                </a:extLst>
              </a:tr>
              <a:tr h="38357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Unitil Gas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u="sng" dirty="0"/>
                        <a:t>$241,086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u="sng" dirty="0"/>
                        <a:t>$221,119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u="sng" dirty="0"/>
                        <a:t>(19,967)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550598870"/>
                  </a:ext>
                </a:extLst>
              </a:tr>
              <a:tr h="38357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 Gas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$1,246,786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$1,046,790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($199,996)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6887649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85699852"/>
                  </a:ext>
                </a:extLst>
              </a:tr>
              <a:tr h="38357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 Electric and Gas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$5,912,530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$4,998,359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($914,171)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5091995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139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22E906-C8F1-4424-B6EA-ACB136E25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754" y="609600"/>
            <a:ext cx="8229600" cy="776934"/>
          </a:xfrm>
        </p:spPr>
        <p:txBody>
          <a:bodyPr>
            <a:noAutofit/>
          </a:bodyPr>
          <a:lstStyle/>
          <a:p>
            <a:r>
              <a:rPr lang="en-US" sz="2800" dirty="0"/>
              <a:t>HEA Spending by Budget Category for 2017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31DBC3DC-6F14-4A70-A411-27686C4980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3928297"/>
              </p:ext>
            </p:extLst>
          </p:nvPr>
        </p:nvGraphicFramePr>
        <p:xfrm>
          <a:off x="196049" y="1628451"/>
          <a:ext cx="8548456" cy="4671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A68F8C5-0F19-40D8-8D65-BEA7E7C8C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354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0E8885-B6B9-4A4C-A240-A888E4982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831" y="990600"/>
            <a:ext cx="8195569" cy="609600"/>
          </a:xfrm>
        </p:spPr>
        <p:txBody>
          <a:bodyPr>
            <a:noAutofit/>
          </a:bodyPr>
          <a:lstStyle/>
          <a:p>
            <a:r>
              <a:rPr lang="en-US" sz="2800" dirty="0"/>
              <a:t>Eversource 2017 Year-End Funding Reconciliation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0BA11ED-CEDB-45E1-A651-F337FEE8A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102FC9A3-0F36-43D1-9F97-092212CDB0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9001866"/>
              </p:ext>
            </p:extLst>
          </p:nvPr>
        </p:nvGraphicFramePr>
        <p:xfrm>
          <a:off x="457200" y="1935163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202650217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3251961899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155993974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37453443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Funding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2017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2017 Actual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Difference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35335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Annual MWH 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8,027,604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7,685,117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(342,478)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04594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56621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$15,894,656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$15,111,351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(783,305)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269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RGGI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$ 1,897,931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$ 1,850,475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(47,456)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3180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$3,617,101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$3,808,323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$ 191,222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43440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Interest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$89,776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$89,776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24182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Carryforward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$(482,656)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$(482,656)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04715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$21,409,656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$20,377,270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(1,032,418)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3875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6217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1881A7-3E3E-48EA-882D-2AA7A0F4E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Partnership with CAA’s and OSI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C021959-945C-494D-A881-8790F2880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Community Action Agencies utilize funding sources from both the utilities, the federal government (through OSI) and other sources</a:t>
            </a:r>
          </a:p>
          <a:p>
            <a:r>
              <a:rPr lang="en-US" dirty="0"/>
              <a:t>The CAA completes comprehensive projects for the customer and splits invoicing, using each available funding source</a:t>
            </a:r>
          </a:p>
          <a:p>
            <a:r>
              <a:rPr lang="en-US" dirty="0"/>
              <a:t>Programs claim energy savings based on the measures they are billed for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92F53FE-0E8F-47D7-A513-A3E84DD49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3382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2543</TotalTime>
  <Words>1097</Words>
  <Application>Microsoft Office PowerPoint</Application>
  <PresentationFormat>On-screen Show (4:3)</PresentationFormat>
  <Paragraphs>275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   Stakeholder Meeting Home Energy Assistance Program   </vt:lpstr>
      <vt:lpstr>Home Energy Assistance (HEA) Program</vt:lpstr>
      <vt:lpstr>HEA Ramp-up for 3-Year Plan</vt:lpstr>
      <vt:lpstr>HEA Spending over the past 10 years (Electric &amp; Gas)</vt:lpstr>
      <vt:lpstr>HEA Spending in 2017 (From Utility End of Year Filings)</vt:lpstr>
      <vt:lpstr>HEA Spending in 2017 (From Utility End of Year Filings)</vt:lpstr>
      <vt:lpstr>HEA Spending by Budget Category for 2017</vt:lpstr>
      <vt:lpstr>Eversource 2017 Year-End Funding Reconciliation</vt:lpstr>
      <vt:lpstr>Partnership with CAA’s and OSI</vt:lpstr>
      <vt:lpstr>Funding Sources</vt:lpstr>
      <vt:lpstr>Funding Sources</vt:lpstr>
      <vt:lpstr>Funding Sources</vt:lpstr>
      <vt:lpstr>     Federal funds received for  July 1, 2017, through June 30, 2018  </vt:lpstr>
      <vt:lpstr>Federal funds anticipated for  July 1, 2018, through June 30, 2019</vt:lpstr>
      <vt:lpstr>Typical Year</vt:lpstr>
      <vt:lpstr>2017</vt:lpstr>
      <vt:lpstr>Funding Sources Charts</vt:lpstr>
      <vt:lpstr>Low-Income Eligibility List</vt:lpstr>
      <vt:lpstr>High level benchmarking with other states</vt:lpstr>
      <vt:lpstr>Completed and Projected  2018 HEA Weatherization Projects</vt:lpstr>
      <vt:lpstr>HEA in 2018</vt:lpstr>
      <vt:lpstr>Moving Forward</vt:lpstr>
    </vt:vector>
  </TitlesOfParts>
  <Company>Northeast Utilities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Residential  Existing Home Weatherization</dc:title>
  <dc:creator>Katherine W Peters</dc:creator>
  <cp:lastModifiedBy>Dudley, Jay E</cp:lastModifiedBy>
  <cp:revision>170</cp:revision>
  <cp:lastPrinted>2018-07-23T15:33:02Z</cp:lastPrinted>
  <dcterms:created xsi:type="dcterms:W3CDTF">2017-01-24T17:28:36Z</dcterms:created>
  <dcterms:modified xsi:type="dcterms:W3CDTF">2018-10-04T19:28:55Z</dcterms:modified>
</cp:coreProperties>
</file>