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handoutMasterIdLst>
    <p:handoutMasterId r:id="rId14"/>
  </p:handoutMasterIdLst>
  <p:sldIdLst>
    <p:sldId id="257" r:id="rId3"/>
    <p:sldId id="31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</p:sldIdLst>
  <p:sldSz cx="9144000" cy="6858000" type="screen4x3"/>
  <p:notesSz cx="6980238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93" autoAdjust="0"/>
  </p:normalViewPr>
  <p:slideViewPr>
    <p:cSldViewPr>
      <p:cViewPr varScale="1">
        <p:scale>
          <a:sx n="76" d="100"/>
          <a:sy n="76" d="100"/>
        </p:scale>
        <p:origin x="10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EC-4D64-91E7-47C3DCA00372}"/>
              </c:ext>
            </c:extLst>
          </c:dPt>
          <c:dPt>
            <c:idx val="1"/>
            <c:bubble3D val="0"/>
            <c:spPr>
              <a:solidFill>
                <a:schemeClr val="tx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D45-4832-AA64-40FD95A1C520}"/>
              </c:ext>
            </c:extLst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D45-4832-AA64-40FD95A1C520}"/>
              </c:ext>
            </c:extLst>
          </c:dPt>
          <c:dPt>
            <c:idx val="3"/>
            <c:bubble3D val="0"/>
            <c:spPr>
              <a:solidFill>
                <a:schemeClr val="accent6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AD45-4832-AA64-40FD95A1C52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Residential kWhSavings vs Plan</c:v>
                </c:pt>
                <c:pt idx="1">
                  <c:v>Residential B/C vs Plan</c:v>
                </c:pt>
                <c:pt idx="2">
                  <c:v>C&amp;I kWh savings vs Plan</c:v>
                </c:pt>
                <c:pt idx="3">
                  <c:v>C&amp;I B/C vs Plan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0.25</c:v>
                </c:pt>
                <c:pt idx="1">
                  <c:v>0.25</c:v>
                </c:pt>
                <c:pt idx="2">
                  <c:v>0.25</c:v>
                </c:pt>
                <c:pt idx="3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45-4832-AA64-40FD95A1C5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0.63889</cdr:x>
      <cdr:y>0.15153</cdr:y>
    </cdr:from>
    <cdr:to>
      <cdr:x>0.86111</cdr:x>
      <cdr:y>0.21887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9103FCF-90CE-4CBE-9A71-A733834ADE84}"/>
            </a:ext>
          </a:extLst>
        </cdr:cNvPr>
        <cdr:cNvSpPr txBox="1"/>
      </cdr:nvSpPr>
      <cdr:spPr>
        <a:xfrm xmlns:a="http://schemas.openxmlformats.org/drawingml/2006/main">
          <a:off x="5257800" y="685800"/>
          <a:ext cx="18288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0.68519</cdr:x>
      <cdr:y>0.16527</cdr:y>
    </cdr:from>
    <cdr:to>
      <cdr:x>0.89815</cdr:x>
      <cdr:y>0.26629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136D883B-E90B-45EF-B0D0-6457FEB9C783}"/>
            </a:ext>
          </a:extLst>
        </cdr:cNvPr>
        <cdr:cNvSpPr txBox="1"/>
      </cdr:nvSpPr>
      <cdr:spPr>
        <a:xfrm xmlns:a="http://schemas.openxmlformats.org/drawingml/2006/main">
          <a:off x="5638800" y="748006"/>
          <a:ext cx="1752576" cy="4572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/>
            <a:t>C&amp;I Lifetime </a:t>
          </a:r>
        </a:p>
        <a:p xmlns:a="http://schemas.openxmlformats.org/drawingml/2006/main">
          <a:r>
            <a:rPr lang="en-US" sz="1100" b="1" dirty="0"/>
            <a:t>kWh vs. Plan</a:t>
          </a:r>
        </a:p>
      </cdr:txBody>
    </cdr:sp>
  </cdr:relSizeAnchor>
  <cdr:relSizeAnchor xmlns:cdr="http://schemas.openxmlformats.org/drawingml/2006/chartDrawing">
    <cdr:from>
      <cdr:x>0.66667</cdr:x>
      <cdr:y>0.75763</cdr:y>
    </cdr:from>
    <cdr:to>
      <cdr:x>0.77778</cdr:x>
      <cdr:y>0.95966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2974B94C-3AB1-49FF-B718-C8B5B98FD8AF}"/>
            </a:ext>
          </a:extLst>
        </cdr:cNvPr>
        <cdr:cNvSpPr txBox="1"/>
      </cdr:nvSpPr>
      <cdr:spPr>
        <a:xfrm xmlns:a="http://schemas.openxmlformats.org/drawingml/2006/main">
          <a:off x="5486400" y="3429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Residential </a:t>
          </a:r>
        </a:p>
        <a:p xmlns:a="http://schemas.openxmlformats.org/drawingml/2006/main">
          <a:r>
            <a:rPr lang="en-US" sz="1100" b="1" dirty="0"/>
            <a:t>Lifetime kWh vs. Plan</a:t>
          </a:r>
        </a:p>
      </cdr:txBody>
    </cdr:sp>
  </cdr:relSizeAnchor>
  <cdr:relSizeAnchor xmlns:cdr="http://schemas.openxmlformats.org/drawingml/2006/chartDrawing">
    <cdr:from>
      <cdr:x>0.18981</cdr:x>
      <cdr:y>0.19498</cdr:y>
    </cdr:from>
    <cdr:to>
      <cdr:x>0.30092</cdr:x>
      <cdr:y>0.39701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77D259F4-D8DD-48E6-A42E-2E111D6BC1A7}"/>
            </a:ext>
          </a:extLst>
        </cdr:cNvPr>
        <cdr:cNvSpPr txBox="1"/>
      </cdr:nvSpPr>
      <cdr:spPr>
        <a:xfrm xmlns:a="http://schemas.openxmlformats.org/drawingml/2006/main">
          <a:off x="1562100" y="882469"/>
          <a:ext cx="914390" cy="9143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C&amp;I B/C vs. Plan</a:t>
          </a:r>
        </a:p>
      </cdr:txBody>
    </cdr:sp>
  </cdr:relSizeAnchor>
  <cdr:relSizeAnchor xmlns:cdr="http://schemas.openxmlformats.org/drawingml/2006/chartDrawing">
    <cdr:from>
      <cdr:x>0.2037</cdr:x>
      <cdr:y>0.75913</cdr:y>
    </cdr:from>
    <cdr:to>
      <cdr:x>0.31481</cdr:x>
      <cdr:y>0.96116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1B033388-7018-478C-8A1F-391513CA849A}"/>
            </a:ext>
          </a:extLst>
        </cdr:cNvPr>
        <cdr:cNvSpPr txBox="1"/>
      </cdr:nvSpPr>
      <cdr:spPr>
        <a:xfrm xmlns:a="http://schemas.openxmlformats.org/drawingml/2006/main">
          <a:off x="1676400" y="3435816"/>
          <a:ext cx="914391" cy="9143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/>
            <a:t>Residential </a:t>
          </a:r>
        </a:p>
        <a:p xmlns:a="http://schemas.openxmlformats.org/drawingml/2006/main">
          <a:r>
            <a:rPr lang="en-US" sz="1100" b="1" dirty="0"/>
            <a:t>B/C vs. Plan</a:t>
          </a:r>
        </a:p>
      </cdr:txBody>
    </cdr:sp>
  </cdr:relSizeAnchor>
  <cdr:relSizeAnchor xmlns:cdr="http://schemas.openxmlformats.org/drawingml/2006/chartDrawing">
    <cdr:from>
      <cdr:x>0</cdr:x>
      <cdr:y>0.21884</cdr:y>
    </cdr:from>
    <cdr:to>
      <cdr:x>0.17593</cdr:x>
      <cdr:y>0.72546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29999F0A-76CD-43A3-9DCA-D20FAD6A3FE0}"/>
            </a:ext>
          </a:extLst>
        </cdr:cNvPr>
        <cdr:cNvSpPr txBox="1"/>
      </cdr:nvSpPr>
      <cdr:spPr>
        <a:xfrm xmlns:a="http://schemas.openxmlformats.org/drawingml/2006/main">
          <a:off x="0" y="990460"/>
          <a:ext cx="1447800" cy="2292935"/>
        </a:xfrm>
        <a:prstGeom xmlns:a="http://schemas.openxmlformats.org/drawingml/2006/main" prst="rect">
          <a:avLst/>
        </a:prstGeom>
        <a:ln xmlns:a="http://schemas.openxmlformats.org/drawingml/2006/main" w="38100">
          <a:solidFill>
            <a:schemeClr val="accent6">
              <a:lumMod val="75000"/>
            </a:schemeClr>
          </a:solidFill>
        </a:ln>
      </cdr:spPr>
      <cdr:txBody>
        <a:bodyPr xmlns:a="http://schemas.openxmlformats.org/drawingml/2006/main" vertOverflow="clip" wrap="square" rtlCol="0" anchor="ctr">
          <a:spAutoFit/>
        </a:bodyPr>
        <a:lstStyle xmlns:a="http://schemas.openxmlformats.org/drawingml/2006/main"/>
        <a:p xmlns:a="http://schemas.openxmlformats.org/drawingml/2006/main">
          <a:r>
            <a:rPr lang="en-US" b="1" dirty="0"/>
            <a:t>B/C Component: </a:t>
          </a:r>
        </a:p>
        <a:p xmlns:a="http://schemas.openxmlformats.org/drawingml/2006/main">
          <a:r>
            <a:rPr lang="en-US" dirty="0"/>
            <a:t>is 50% of overall calculation and is capped at 3.4375% of actual expenditures for each Sector.</a:t>
          </a:r>
        </a:p>
        <a:p xmlns:a="http://schemas.openxmlformats.org/drawingml/2006/main">
          <a:endParaRPr lang="en-US" dirty="0"/>
        </a:p>
        <a:p xmlns:a="http://schemas.openxmlformats.org/drawingml/2006/main">
          <a:r>
            <a:rPr lang="en-US" b="1" dirty="0"/>
            <a:t>B/C Threshold: </a:t>
          </a:r>
          <a:r>
            <a:rPr lang="en-US" dirty="0"/>
            <a:t>Combined B/C for the sector must be greater than 1, or no incentive for B/C Component. </a:t>
          </a:r>
        </a:p>
      </cdr:txBody>
    </cdr:sp>
  </cdr:relSizeAnchor>
  <cdr:relSizeAnchor xmlns:cdr="http://schemas.openxmlformats.org/drawingml/2006/chartDrawing">
    <cdr:from>
      <cdr:x>0.82407</cdr:x>
      <cdr:y>0.16274</cdr:y>
    </cdr:from>
    <cdr:to>
      <cdr:x>1</cdr:x>
      <cdr:y>0.78156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04F881BB-C605-47C9-BD11-046C52C7084C}"/>
            </a:ext>
          </a:extLst>
        </cdr:cNvPr>
        <cdr:cNvSpPr txBox="1"/>
      </cdr:nvSpPr>
      <cdr:spPr>
        <a:xfrm xmlns:a="http://schemas.openxmlformats.org/drawingml/2006/main">
          <a:off x="6781800" y="736542"/>
          <a:ext cx="1447800" cy="2800767"/>
        </a:xfrm>
        <a:prstGeom xmlns:a="http://schemas.openxmlformats.org/drawingml/2006/main" prst="rect">
          <a:avLst/>
        </a:prstGeom>
        <a:ln xmlns:a="http://schemas.openxmlformats.org/drawingml/2006/main" w="38100">
          <a:solidFill>
            <a:schemeClr val="accent1">
              <a:lumMod val="75000"/>
            </a:schemeClr>
          </a:solidFill>
        </a:ln>
      </cdr:spPr>
      <cdr:txBody>
        <a:bodyPr xmlns:a="http://schemas.openxmlformats.org/drawingml/2006/main" wrap="square" rtlCol="0" anchor="ctr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="1" dirty="0"/>
            <a:t>Savings Component: </a:t>
          </a:r>
        </a:p>
        <a:p xmlns:a="http://schemas.openxmlformats.org/drawingml/2006/main">
          <a:r>
            <a:rPr lang="en-US" dirty="0"/>
            <a:t>is 50% of overall calculation and is capped at 3.4375% of actual expenditures for each Sector.</a:t>
          </a:r>
        </a:p>
        <a:p xmlns:a="http://schemas.openxmlformats.org/drawingml/2006/main">
          <a:endParaRPr lang="en-US" dirty="0"/>
        </a:p>
        <a:p xmlns:a="http://schemas.openxmlformats.org/drawingml/2006/main">
          <a:r>
            <a:rPr lang="en-US" b="1" dirty="0"/>
            <a:t>Savings Threshold: </a:t>
          </a:r>
          <a:r>
            <a:rPr lang="en-US" dirty="0"/>
            <a:t>Applied to each Sector. Actual lifetime savings must be 65% or greater of predicted lifetime savings. Or no incentive for Savings Component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188" cy="457200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4464" y="0"/>
            <a:ext cx="3024187" cy="457200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r">
              <a:defRPr sz="1200"/>
            </a:lvl1pPr>
          </a:lstStyle>
          <a:p>
            <a:fld id="{62B3D123-D5EF-430F-98B3-3A6F3746B3AF}" type="datetimeFigureOut">
              <a:rPr lang="en-US" smtClean="0"/>
              <a:t>05/21/2018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188" cy="457200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4464" y="8685213"/>
            <a:ext cx="3024187" cy="457200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r">
              <a:defRPr sz="1200"/>
            </a:lvl1pPr>
          </a:lstStyle>
          <a:p>
            <a:fld id="{A38C771E-2286-4785-B004-8CCA09820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08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r">
              <a:defRPr sz="1200"/>
            </a:lvl1pPr>
          </a:lstStyle>
          <a:p>
            <a:fld id="{C88C5881-A40F-47DD-9078-B9C77D1B6DAE}" type="datetimeFigureOut">
              <a:rPr lang="en-US" smtClean="0"/>
              <a:t>05/21/2018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3" rIns="91424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4" y="4343400"/>
            <a:ext cx="5584190" cy="4114800"/>
          </a:xfrm>
          <a:prstGeom prst="rect">
            <a:avLst/>
          </a:prstGeom>
        </p:spPr>
        <p:txBody>
          <a:bodyPr vert="horz" lIns="91424" tIns="45713" rIns="91424" bIns="457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r">
              <a:defRPr sz="1200"/>
            </a:lvl1pPr>
          </a:lstStyle>
          <a:p>
            <a:fld id="{EC32A76A-7C81-440B-85FD-17F22ED4B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23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b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65EE3-B722-4C13-B400-132BC102D2B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84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9805" tIns="44903" rIns="89805" bIns="44903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5458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9805" tIns="44903" rIns="89805" bIns="44903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33740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4400" b="1">
                <a:ln>
                  <a:noFill/>
                </a:ln>
                <a:solidFill>
                  <a:srgbClr val="2570B5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5544-560B-4F6F-8077-BD81D28E9993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18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1090D-C89C-4FA5-8DD7-39E8D049D7E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204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76E0A-AFA5-43F6-A40E-B4048D07007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615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B99E-F2F1-472D-8C67-B88504C77D58}" type="datetimeFigureOut">
              <a:rPr lang="en-US" smtClean="0"/>
              <a:t>05/21/2018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C37F-C7EC-4CCA-A8BE-209388739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B99E-F2F1-472D-8C67-B88504C77D58}" type="datetimeFigureOut">
              <a:rPr lang="en-US" smtClean="0"/>
              <a:t>05/21/2018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C37F-C7EC-4CCA-A8BE-209388739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39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B99E-F2F1-472D-8C67-B88504C77D58}" type="datetimeFigureOut">
              <a:rPr lang="en-US" smtClean="0"/>
              <a:t>05/21/2018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C37F-C7EC-4CCA-A8BE-209388739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95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B99E-F2F1-472D-8C67-B88504C77D58}" type="datetimeFigureOut">
              <a:rPr lang="en-US" smtClean="0"/>
              <a:t>05/21/2018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C37F-C7EC-4CCA-A8BE-209388739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00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B99E-F2F1-472D-8C67-B88504C77D58}" type="datetimeFigureOut">
              <a:rPr lang="en-US" smtClean="0"/>
              <a:t>05/21/2018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C37F-C7EC-4CCA-A8BE-209388739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94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B99E-F2F1-472D-8C67-B88504C77D58}" type="datetimeFigureOut">
              <a:rPr lang="en-US" smtClean="0"/>
              <a:t>05/21/2018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C37F-C7EC-4CCA-A8BE-209388739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734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B99E-F2F1-472D-8C67-B88504C77D58}" type="datetimeFigureOut">
              <a:rPr lang="en-US" smtClean="0"/>
              <a:t>05/21/2018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C37F-C7EC-4CCA-A8BE-209388739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40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B99E-F2F1-472D-8C67-B88504C77D58}" type="datetimeFigureOut">
              <a:rPr lang="en-US" smtClean="0"/>
              <a:t>05/21/2018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C37F-C7EC-4CCA-A8BE-209388739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6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2570B5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Clr>
                <a:srgbClr val="96D161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buClr>
                <a:srgbClr val="01BBFD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buClr>
                <a:srgbClr val="2570B5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buClr>
                <a:srgbClr val="96D161"/>
              </a:buCl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23DA-7612-4E16-9D03-B77573B9ACB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380360"/>
            <a:ext cx="762000" cy="365125"/>
          </a:xfrm>
        </p:spPr>
        <p:txBody>
          <a:bodyPr/>
          <a:lstStyle>
            <a:lvl1pPr>
              <a:defRPr sz="900"/>
            </a:lvl1pPr>
          </a:lstStyle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354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B99E-F2F1-472D-8C67-B88504C77D58}" type="datetimeFigureOut">
              <a:rPr lang="en-US" smtClean="0"/>
              <a:t>05/21/2018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C37F-C7EC-4CCA-A8BE-209388739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55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B99E-F2F1-472D-8C67-B88504C77D58}" type="datetimeFigureOut">
              <a:rPr lang="en-US" smtClean="0"/>
              <a:t>05/21/2018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C37F-C7EC-4CCA-A8BE-209388739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66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1B99E-F2F1-472D-8C67-B88504C77D58}" type="datetimeFigureOut">
              <a:rPr lang="en-US" smtClean="0"/>
              <a:t>05/21/2018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C37F-C7EC-4CCA-A8BE-209388739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2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6736"/>
            <a:ext cx="9067800" cy="664464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ctr" rtl="0">
              <a:spcBef>
                <a:spcPct val="0"/>
              </a:spcBef>
              <a:buNone/>
              <a:defRPr lang="en-US" sz="4400" b="1" cap="none" baseline="0" dirty="0">
                <a:ln w="635">
                  <a:noFill/>
                </a:ln>
                <a:solidFill>
                  <a:srgbClr val="2570B5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4F896-A2DB-4413-A2A1-46838BA67595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2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buClr>
                <a:srgbClr val="2570B5"/>
              </a:buClr>
              <a:defRPr sz="2600"/>
            </a:lvl1pPr>
            <a:lvl2pPr>
              <a:buClr>
                <a:srgbClr val="96D161"/>
              </a:buClr>
              <a:defRPr sz="2400"/>
            </a:lvl2pPr>
            <a:lvl3pPr>
              <a:buClr>
                <a:srgbClr val="01BBFD"/>
              </a:buClr>
              <a:defRPr sz="2000"/>
            </a:lvl3pPr>
            <a:lvl4pPr>
              <a:buClr>
                <a:srgbClr val="2570B5"/>
              </a:buClr>
              <a:defRPr sz="1800"/>
            </a:lvl4pPr>
            <a:lvl5pPr>
              <a:buClr>
                <a:srgbClr val="96D161"/>
              </a:buCl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buClr>
                <a:srgbClr val="2570B5"/>
              </a:buClr>
              <a:defRPr sz="2600"/>
            </a:lvl1pPr>
            <a:lvl2pPr>
              <a:buClr>
                <a:srgbClr val="96D161"/>
              </a:buClr>
              <a:defRPr sz="2400"/>
            </a:lvl2pPr>
            <a:lvl3pPr>
              <a:buClr>
                <a:srgbClr val="01BBFD"/>
              </a:buClr>
              <a:defRPr sz="2000"/>
            </a:lvl3pPr>
            <a:lvl4pPr>
              <a:buClr>
                <a:srgbClr val="2570B5"/>
              </a:buClr>
              <a:defRPr sz="1800"/>
            </a:lvl4pPr>
            <a:lvl5pPr>
              <a:buClr>
                <a:srgbClr val="96D161"/>
              </a:buClr>
              <a:defRPr sz="18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68C34-7263-4827-8E9F-F63ED50EAF6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86200" y="6356350"/>
            <a:ext cx="762000" cy="365125"/>
          </a:xfrm>
        </p:spPr>
        <p:txBody>
          <a:bodyPr/>
          <a:lstStyle>
            <a:lvl1pPr>
              <a:defRPr sz="900"/>
            </a:lvl1pPr>
          </a:lstStyle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41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rgbClr val="01BBFD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rgbClr val="01BBFD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buClr>
                <a:srgbClr val="2570B5"/>
              </a:buClr>
              <a:defRPr sz="2200"/>
            </a:lvl1pPr>
            <a:lvl2pPr>
              <a:buClr>
                <a:srgbClr val="96D161"/>
              </a:buClr>
              <a:defRPr sz="2000"/>
            </a:lvl2pPr>
            <a:lvl3pPr>
              <a:buClr>
                <a:srgbClr val="01BBFD"/>
              </a:buClr>
              <a:defRPr sz="1800"/>
            </a:lvl3pPr>
            <a:lvl4pPr>
              <a:buClr>
                <a:srgbClr val="2570B5"/>
              </a:buClr>
              <a:defRPr sz="1600"/>
            </a:lvl4pPr>
            <a:lvl5pPr>
              <a:buClr>
                <a:srgbClr val="96D161"/>
              </a:buCl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buClr>
                <a:srgbClr val="2570B5"/>
              </a:buClr>
              <a:defRPr sz="2200"/>
            </a:lvl1pPr>
            <a:lvl2pPr>
              <a:buClr>
                <a:srgbClr val="96D161"/>
              </a:buClr>
              <a:defRPr sz="2000"/>
            </a:lvl2pPr>
            <a:lvl3pPr>
              <a:buClr>
                <a:srgbClr val="01BBFD"/>
              </a:buClr>
              <a:defRPr sz="1800"/>
            </a:lvl3pPr>
            <a:lvl4pPr>
              <a:buClr>
                <a:srgbClr val="2570B5"/>
              </a:buClr>
              <a:defRPr sz="1600"/>
            </a:lvl4pPr>
            <a:lvl5pPr>
              <a:buClr>
                <a:srgbClr val="96D161"/>
              </a:buClr>
              <a:defRPr sz="16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7005-43A6-4347-93F0-88FC5A8BA019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93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305800" cy="6858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ctr" rtl="0">
              <a:spcBef>
                <a:spcPct val="0"/>
              </a:spcBef>
              <a:buNone/>
              <a:defRPr sz="4400" b="1">
                <a:ln>
                  <a:noFill/>
                </a:ln>
                <a:solidFill>
                  <a:srgbClr val="2570B5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6E96-56E8-40B6-BC14-AEDAA83DB1E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9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754D-9198-42F3-A03F-7AAF2265657E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038600" y="6356350"/>
            <a:ext cx="762000" cy="365125"/>
          </a:xfrm>
        </p:spPr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37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9E7E9-5804-4033-861D-85C1A6B92031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20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E5639-C290-4059-9C1A-A311BD8E69DE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33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1070154"/>
            <a:ext cx="8229600" cy="776934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4F1C43-7DB2-4679-BD11-9E6DA24E09A7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t>05/21/2018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317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b="1" kern="1200">
          <a:ln>
            <a:noFill/>
          </a:ln>
          <a:solidFill>
            <a:srgbClr val="2570B5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1B99E-F2F1-472D-8C67-B88504C77D58}" type="datetimeFigureOut">
              <a:rPr lang="en-US" smtClean="0"/>
              <a:t>05/21/2018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C37F-C7EC-4CCA-A8BE-2093887399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2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414" y="1695450"/>
            <a:ext cx="8534400" cy="2514600"/>
          </a:xfrm>
          <a:effectLst>
            <a:glow rad="127000">
              <a:schemeClr val="bg1"/>
            </a:glow>
          </a:effectLst>
        </p:spPr>
        <p:txBody>
          <a:bodyPr>
            <a:noAutofit/>
          </a:bodyPr>
          <a:lstStyle/>
          <a:p>
            <a:pPr algn="ctr"/>
            <a:br>
              <a:rPr lang="en-US" sz="4000" b="0" dirty="0">
                <a:effectLst/>
                <a:latin typeface="Arial Black" panose="020B0A04020102020204" pitchFamily="34" charset="0"/>
              </a:rPr>
            </a:br>
            <a:br>
              <a:rPr lang="en-US" sz="4000" b="0" dirty="0">
                <a:effectLst/>
                <a:latin typeface="Arial Black" panose="020B0A04020102020204" pitchFamily="34" charset="0"/>
              </a:rPr>
            </a:br>
            <a:br>
              <a:rPr lang="en-US" sz="4000" b="0" dirty="0">
                <a:effectLst/>
                <a:latin typeface="Arial Black" panose="020B0A04020102020204" pitchFamily="34" charset="0"/>
              </a:rPr>
            </a:br>
            <a:r>
              <a:rPr lang="en-US" sz="3200" b="0">
                <a:effectLst/>
                <a:latin typeface="Arial Black" panose="020B0A04020102020204" pitchFamily="34" charset="0"/>
              </a:rPr>
              <a:t>Performance Incentive Work </a:t>
            </a:r>
            <a:r>
              <a:rPr lang="en-US" sz="3200" b="0" dirty="0">
                <a:effectLst/>
                <a:latin typeface="Arial Black" panose="020B0A04020102020204" pitchFamily="34" charset="0"/>
              </a:rPr>
              <a:t>Group</a:t>
            </a:r>
            <a:br>
              <a:rPr lang="en-US" sz="4000" b="0" dirty="0">
                <a:effectLst/>
                <a:latin typeface="Arial Black" panose="020B0A04020102020204" pitchFamily="34" charset="0"/>
              </a:rPr>
            </a:br>
            <a:r>
              <a:rPr lang="en-US" sz="4000" b="0" dirty="0">
                <a:effectLst/>
                <a:latin typeface="Arial Black" panose="020B0A04020102020204" pitchFamily="34" charset="0"/>
              </a:rPr>
              <a:t> Update from NH Utilities</a:t>
            </a:r>
            <a:br>
              <a:rPr lang="en-US" sz="4000" b="0" dirty="0">
                <a:effectLst/>
                <a:latin typeface="Arial Black" panose="020B0A04020102020204" pitchFamily="34" charset="0"/>
              </a:rPr>
            </a:br>
            <a:br>
              <a:rPr lang="en-US" sz="4000" b="0" dirty="0">
                <a:latin typeface="Arial Black" panose="020B0A04020102020204" pitchFamily="34" charset="0"/>
              </a:rPr>
            </a:br>
            <a:endParaRPr lang="en-US" sz="2800" b="0" dirty="0">
              <a:effectLst/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1228" y="3276600"/>
            <a:ext cx="7700772" cy="1524000"/>
          </a:xfrm>
        </p:spPr>
        <p:txBody>
          <a:bodyPr>
            <a:normAutofit/>
          </a:bodyPr>
          <a:lstStyle/>
          <a:p>
            <a:pPr algn="ctr"/>
            <a:endParaRPr lang="en-US" sz="2000" b="1" dirty="0">
              <a:solidFill>
                <a:srgbClr val="2570B5"/>
              </a:solidFill>
              <a:latin typeface="Helvetica" pitchFamily="34" charset="0"/>
            </a:endParaRPr>
          </a:p>
          <a:p>
            <a:pPr algn="ctr"/>
            <a:r>
              <a:rPr lang="en-US" sz="2000" b="1" dirty="0">
                <a:solidFill>
                  <a:srgbClr val="2570B5"/>
                </a:solidFill>
                <a:latin typeface="Helvetica" pitchFamily="34" charset="0"/>
              </a:rPr>
              <a:t>May 23,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48300"/>
            <a:ext cx="4572000" cy="1409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5448300"/>
            <a:ext cx="4572000" cy="14097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CBCEA-CD2A-435A-8FB3-657DF0FE0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033AB-571E-45C6-B0DB-75A764F70A10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</a:t>
            </a:fld>
            <a:endParaRPr 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859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76717-A5CC-44B5-ADB4-77BBBB6CF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4095991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E8660-CA65-4109-8114-1A1450C6E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/>
              <a:t>NH 2018 Performance Incentive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46F09F9-CA4C-437C-A867-7277AAF5A1B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87082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37BEFFA-FAF5-4B2A-92A0-BAA003127CC4}"/>
              </a:ext>
            </a:extLst>
          </p:cNvPr>
          <p:cNvSpPr txBox="1"/>
          <p:nvPr/>
        </p:nvSpPr>
        <p:spPr>
          <a:xfrm>
            <a:off x="2019300" y="6221025"/>
            <a:ext cx="5105400" cy="461665"/>
          </a:xfrm>
          <a:prstGeom prst="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Residential Actual Expenditures: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Sector PI is capped at 6.875% of actual Expenditures. Actual expenditures may exceed the sector budget by up to 5%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1A00BD-87EB-45D1-80B5-B9EEFA680FF7}"/>
              </a:ext>
            </a:extLst>
          </p:cNvPr>
          <p:cNvSpPr txBox="1"/>
          <p:nvPr/>
        </p:nvSpPr>
        <p:spPr>
          <a:xfrm>
            <a:off x="2019300" y="1639995"/>
            <a:ext cx="5105400" cy="461665"/>
          </a:xfrm>
          <a:prstGeom prst="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C&amp;I Actual Expenditures: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Sector PI is capped at 6.875% of actual Expenditures. Actual expenditures may exceed the sector budget by up to 5%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1CBF66-82D9-453F-9374-27EC87BD1D24}"/>
              </a:ext>
            </a:extLst>
          </p:cNvPr>
          <p:cNvSpPr txBox="1"/>
          <p:nvPr/>
        </p:nvSpPr>
        <p:spPr>
          <a:xfrm>
            <a:off x="1447800" y="801632"/>
            <a:ext cx="6057900" cy="646331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Electric Savings %: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Percentage of electric lifetime savings to the total lifetime energy savings.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&gt; 55%, multiplier for each sector is 2.75%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&lt; 55%, multiplier for each sector is 2.2%</a:t>
            </a:r>
          </a:p>
        </p:txBody>
      </p:sp>
    </p:spTree>
    <p:extLst>
      <p:ext uri="{BB962C8B-B14F-4D97-AF65-F5344CB8AC3E}">
        <p14:creationId xmlns:p14="http://schemas.microsoft.com/office/powerpoint/2010/main" val="786011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09601" y="1870373"/>
            <a:ext cx="7929282" cy="40482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 marR="221888">
              <a:buClr>
                <a:srgbClr val="64B006"/>
              </a:buClr>
              <a:buSzPct val="108928"/>
              <a:tabLst>
                <a:tab pos="313781" algn="l"/>
              </a:tabLst>
            </a:pPr>
            <a:r>
              <a:rPr sz="2471" dirty="0">
                <a:solidFill>
                  <a:srgbClr val="343434"/>
                </a:solidFill>
                <a:latin typeface="Arial"/>
                <a:cs typeface="Arial"/>
              </a:rPr>
              <a:t>Performance incentives in MA</a:t>
            </a:r>
            <a:r>
              <a:rPr sz="2471" spc="-141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2471" dirty="0">
                <a:solidFill>
                  <a:srgbClr val="343434"/>
                </a:solidFill>
                <a:latin typeface="Arial"/>
                <a:cs typeface="Arial"/>
              </a:rPr>
              <a:t>have focused on achieving the two main goals:</a:t>
            </a:r>
            <a:endParaRPr lang="en-US" sz="2471" dirty="0">
              <a:solidFill>
                <a:srgbClr val="343434"/>
              </a:solidFill>
              <a:latin typeface="Arial"/>
              <a:cs typeface="Arial"/>
            </a:endParaRPr>
          </a:p>
          <a:p>
            <a:pPr marL="11206" marR="221888">
              <a:buClr>
                <a:srgbClr val="64B006"/>
              </a:buClr>
              <a:buSzPct val="108928"/>
              <a:tabLst>
                <a:tab pos="313781" algn="l"/>
              </a:tabLst>
            </a:pPr>
            <a:endParaRPr sz="2471" dirty="0">
              <a:latin typeface="Arial"/>
              <a:cs typeface="Arial"/>
            </a:endParaRPr>
          </a:p>
          <a:p>
            <a:pPr marL="818073" marR="490284" lvl="1" indent="-403433">
              <a:lnSpc>
                <a:spcPts val="2541"/>
              </a:lnSpc>
              <a:spcBef>
                <a:spcPts val="622"/>
              </a:spcBef>
              <a:buClr>
                <a:srgbClr val="64B006"/>
              </a:buClr>
              <a:buSzPct val="110416"/>
              <a:buFont typeface="Arial"/>
              <a:buAutoNum type="arabicPeriod"/>
              <a:tabLst>
                <a:tab pos="818073" algn="l"/>
              </a:tabLst>
            </a:pPr>
            <a:r>
              <a:rPr sz="2118" spc="-4" dirty="0">
                <a:solidFill>
                  <a:srgbClr val="343434"/>
                </a:solidFill>
                <a:latin typeface="Arial"/>
                <a:cs typeface="Arial"/>
              </a:rPr>
              <a:t>Achievin</a:t>
            </a:r>
            <a:r>
              <a:rPr sz="2118" dirty="0">
                <a:solidFill>
                  <a:srgbClr val="343434"/>
                </a:solidFill>
                <a:latin typeface="Arial"/>
                <a:cs typeface="Arial"/>
              </a:rPr>
              <a:t>g</a:t>
            </a:r>
            <a:r>
              <a:rPr sz="2118" spc="18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lang="en-US" sz="2118" b="1" spc="18" dirty="0">
                <a:solidFill>
                  <a:srgbClr val="343434"/>
                </a:solidFill>
                <a:latin typeface="Arial"/>
                <a:cs typeface="Arial"/>
              </a:rPr>
              <a:t>Savings </a:t>
            </a:r>
            <a:r>
              <a:rPr sz="2118" b="1" spc="-4" dirty="0">
                <a:solidFill>
                  <a:srgbClr val="343434"/>
                </a:solidFill>
                <a:latin typeface="Arial"/>
                <a:cs typeface="Arial"/>
              </a:rPr>
              <a:t>($)</a:t>
            </a:r>
            <a:r>
              <a:rPr lang="en-US" sz="2118" spc="-4" dirty="0">
                <a:solidFill>
                  <a:srgbClr val="343434"/>
                </a:solidFill>
                <a:latin typeface="Arial"/>
                <a:cs typeface="Arial"/>
              </a:rPr>
              <a:t> while</a:t>
            </a:r>
            <a:r>
              <a:rPr sz="2118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2118" spc="-4" dirty="0">
                <a:solidFill>
                  <a:srgbClr val="343434"/>
                </a:solidFill>
                <a:latin typeface="Arial"/>
                <a:cs typeface="Arial"/>
              </a:rPr>
              <a:t>achievin</a:t>
            </a:r>
            <a:r>
              <a:rPr sz="2118" dirty="0">
                <a:solidFill>
                  <a:srgbClr val="343434"/>
                </a:solidFill>
                <a:latin typeface="Arial"/>
                <a:cs typeface="Arial"/>
              </a:rPr>
              <a:t>g</a:t>
            </a:r>
            <a:r>
              <a:rPr sz="2118" spc="18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2118" spc="-4" dirty="0">
                <a:solidFill>
                  <a:srgbClr val="343434"/>
                </a:solidFill>
                <a:latin typeface="Arial"/>
                <a:cs typeface="Arial"/>
              </a:rPr>
              <a:t>al</a:t>
            </a:r>
            <a:r>
              <a:rPr sz="2118" dirty="0">
                <a:solidFill>
                  <a:srgbClr val="343434"/>
                </a:solidFill>
                <a:latin typeface="Arial"/>
                <a:cs typeface="Arial"/>
              </a:rPr>
              <a:t>l</a:t>
            </a:r>
            <a:r>
              <a:rPr sz="2118" spc="9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2118" spc="-4" dirty="0">
                <a:solidFill>
                  <a:srgbClr val="343434"/>
                </a:solidFill>
                <a:latin typeface="Arial"/>
                <a:cs typeface="Arial"/>
              </a:rPr>
              <a:t>cost-e</a:t>
            </a:r>
            <a:r>
              <a:rPr sz="2118" spc="-40" dirty="0">
                <a:solidFill>
                  <a:srgbClr val="343434"/>
                </a:solidFill>
                <a:latin typeface="Arial"/>
                <a:cs typeface="Arial"/>
              </a:rPr>
              <a:t>f</a:t>
            </a:r>
            <a:r>
              <a:rPr sz="2118" spc="-4" dirty="0">
                <a:solidFill>
                  <a:srgbClr val="343434"/>
                </a:solidFill>
                <a:latin typeface="Arial"/>
                <a:cs typeface="Arial"/>
              </a:rPr>
              <a:t>fectiv</a:t>
            </a:r>
            <a:r>
              <a:rPr sz="2118" dirty="0">
                <a:solidFill>
                  <a:srgbClr val="343434"/>
                </a:solidFill>
                <a:latin typeface="Arial"/>
                <a:cs typeface="Arial"/>
              </a:rPr>
              <a:t>e</a:t>
            </a:r>
            <a:r>
              <a:rPr sz="2118" spc="-4" dirty="0">
                <a:solidFill>
                  <a:srgbClr val="343434"/>
                </a:solidFill>
                <a:latin typeface="Arial"/>
                <a:cs typeface="Arial"/>
              </a:rPr>
              <a:t> energ</a:t>
            </a:r>
            <a:r>
              <a:rPr sz="2118" dirty="0">
                <a:solidFill>
                  <a:srgbClr val="343434"/>
                </a:solidFill>
                <a:latin typeface="Arial"/>
                <a:cs typeface="Arial"/>
              </a:rPr>
              <a:t>y</a:t>
            </a:r>
            <a:r>
              <a:rPr sz="2118" spc="13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2118" spc="-4" dirty="0">
                <a:solidFill>
                  <a:srgbClr val="343434"/>
                </a:solidFill>
                <a:latin typeface="Arial"/>
                <a:cs typeface="Arial"/>
              </a:rPr>
              <a:t>e</a:t>
            </a:r>
            <a:r>
              <a:rPr sz="2118" spc="-40" dirty="0">
                <a:solidFill>
                  <a:srgbClr val="343434"/>
                </a:solidFill>
                <a:latin typeface="Arial"/>
                <a:cs typeface="Arial"/>
              </a:rPr>
              <a:t>f</a:t>
            </a:r>
            <a:r>
              <a:rPr sz="2118" spc="-4" dirty="0">
                <a:solidFill>
                  <a:srgbClr val="343434"/>
                </a:solidFill>
                <a:latin typeface="Arial"/>
                <a:cs typeface="Arial"/>
              </a:rPr>
              <a:t>ficiency</a:t>
            </a:r>
            <a:endParaRPr sz="2118" dirty="0">
              <a:latin typeface="Arial"/>
              <a:cs typeface="Arial"/>
            </a:endParaRPr>
          </a:p>
          <a:p>
            <a:pPr marL="1019790" lvl="2" indent="-201717">
              <a:spcBef>
                <a:spcPts val="449"/>
              </a:spcBef>
              <a:buClr>
                <a:srgbClr val="64B006"/>
              </a:buClr>
              <a:buSzPct val="110000"/>
              <a:buFont typeface="Wingdings"/>
              <a:buChar char=""/>
              <a:tabLst>
                <a:tab pos="1019790" algn="l"/>
              </a:tabLst>
            </a:pPr>
            <a:r>
              <a:rPr lang="en-US" sz="1765" b="1" spc="-9" dirty="0">
                <a:solidFill>
                  <a:srgbClr val="343434"/>
                </a:solidFill>
                <a:latin typeface="Arial"/>
                <a:cs typeface="Arial"/>
              </a:rPr>
              <a:t>Benefits</a:t>
            </a:r>
            <a:r>
              <a:rPr lang="en-US" sz="1765" spc="-9" dirty="0">
                <a:solidFill>
                  <a:srgbClr val="343434"/>
                </a:solidFill>
                <a:latin typeface="Arial"/>
                <a:cs typeface="Arial"/>
              </a:rPr>
              <a:t> over the life of installed measures relating to e</a:t>
            </a:r>
            <a:r>
              <a:rPr sz="1765" spc="-9" dirty="0">
                <a:solidFill>
                  <a:srgbClr val="343434"/>
                </a:solidFill>
                <a:latin typeface="Arial"/>
                <a:cs typeface="Arial"/>
              </a:rPr>
              <a:t>lectric</a:t>
            </a:r>
            <a:r>
              <a:rPr sz="1765" spc="-4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765" spc="-13" dirty="0">
                <a:solidFill>
                  <a:srgbClr val="343434"/>
                </a:solidFill>
                <a:latin typeface="Arial"/>
                <a:cs typeface="Arial"/>
              </a:rPr>
              <a:t>energ</a:t>
            </a:r>
            <a:r>
              <a:rPr sz="1765" spc="-141" dirty="0">
                <a:solidFill>
                  <a:srgbClr val="343434"/>
                </a:solidFill>
                <a:latin typeface="Arial"/>
                <a:cs typeface="Arial"/>
              </a:rPr>
              <a:t>y</a:t>
            </a:r>
            <a:r>
              <a:rPr sz="1765" spc="-9" dirty="0">
                <a:solidFill>
                  <a:srgbClr val="343434"/>
                </a:solidFill>
                <a:latin typeface="Arial"/>
                <a:cs typeface="Arial"/>
              </a:rPr>
              <a:t>,</a:t>
            </a:r>
            <a:r>
              <a:rPr sz="1765" spc="-4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765" spc="-9" dirty="0">
                <a:solidFill>
                  <a:srgbClr val="343434"/>
                </a:solidFill>
                <a:latin typeface="Arial"/>
                <a:cs typeface="Arial"/>
              </a:rPr>
              <a:t>capacit</a:t>
            </a:r>
            <a:r>
              <a:rPr sz="1765" spc="-141" dirty="0">
                <a:solidFill>
                  <a:srgbClr val="343434"/>
                </a:solidFill>
                <a:latin typeface="Arial"/>
                <a:cs typeface="Arial"/>
              </a:rPr>
              <a:t>y</a:t>
            </a:r>
            <a:r>
              <a:rPr sz="1765" spc="-9" dirty="0">
                <a:solidFill>
                  <a:srgbClr val="343434"/>
                </a:solidFill>
                <a:latin typeface="Arial"/>
                <a:cs typeface="Arial"/>
              </a:rPr>
              <a:t>,</a:t>
            </a:r>
            <a:r>
              <a:rPr sz="1765" spc="-13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765" spc="-9" dirty="0">
                <a:solidFill>
                  <a:srgbClr val="343434"/>
                </a:solidFill>
                <a:latin typeface="Arial"/>
                <a:cs typeface="Arial"/>
              </a:rPr>
              <a:t>natural</a:t>
            </a:r>
            <a:r>
              <a:rPr sz="1765" spc="-4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765" spc="-9" dirty="0">
                <a:solidFill>
                  <a:srgbClr val="343434"/>
                </a:solidFill>
                <a:latin typeface="Arial"/>
                <a:cs typeface="Arial"/>
              </a:rPr>
              <a:t>gas,</a:t>
            </a:r>
            <a:r>
              <a:rPr sz="1765" spc="-4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765" spc="-9" dirty="0">
                <a:solidFill>
                  <a:srgbClr val="343434"/>
                </a:solidFill>
                <a:latin typeface="Arial"/>
                <a:cs typeface="Arial"/>
              </a:rPr>
              <a:t>oil,</a:t>
            </a:r>
            <a:r>
              <a:rPr sz="1765" spc="-4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765" spc="-9" dirty="0">
                <a:solidFill>
                  <a:srgbClr val="343434"/>
                </a:solidFill>
                <a:latin typeface="Arial"/>
                <a:cs typeface="Arial"/>
              </a:rPr>
              <a:t>propane,</a:t>
            </a:r>
            <a:r>
              <a:rPr sz="1765" spc="-4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765" spc="-13" dirty="0">
                <a:solidFill>
                  <a:srgbClr val="343434"/>
                </a:solidFill>
                <a:latin typeface="Arial"/>
                <a:cs typeface="Arial"/>
              </a:rPr>
              <a:t>wate</a:t>
            </a:r>
            <a:r>
              <a:rPr sz="1765" spc="-106" dirty="0">
                <a:solidFill>
                  <a:srgbClr val="343434"/>
                </a:solidFill>
                <a:latin typeface="Arial"/>
                <a:cs typeface="Arial"/>
              </a:rPr>
              <a:t>r</a:t>
            </a:r>
            <a:r>
              <a:rPr sz="1765" spc="-9" dirty="0">
                <a:solidFill>
                  <a:srgbClr val="343434"/>
                </a:solidFill>
                <a:latin typeface="Arial"/>
                <a:cs typeface="Arial"/>
              </a:rPr>
              <a:t>,</a:t>
            </a:r>
            <a:r>
              <a:rPr lang="en-US" sz="1765" spc="-9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lang="en-US" sz="1765" spc="-13" dirty="0">
                <a:solidFill>
                  <a:srgbClr val="343434"/>
                </a:solidFill>
                <a:latin typeface="Arial"/>
                <a:cs typeface="Arial"/>
              </a:rPr>
              <a:t>NEIs</a:t>
            </a:r>
            <a:r>
              <a:rPr sz="1765" spc="-9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lang="en-US" sz="1765" spc="-9" dirty="0">
                <a:solidFill>
                  <a:srgbClr val="343434"/>
                </a:solidFill>
                <a:latin typeface="Arial"/>
                <a:cs typeface="Arial"/>
              </a:rPr>
              <a:t>expressed in Net Present Value monetary </a:t>
            </a:r>
            <a:r>
              <a:rPr sz="1765" spc="-9" dirty="0">
                <a:solidFill>
                  <a:srgbClr val="343434"/>
                </a:solidFill>
                <a:latin typeface="Arial"/>
                <a:cs typeface="Arial"/>
              </a:rPr>
              <a:t>benefits</a:t>
            </a:r>
            <a:r>
              <a:rPr sz="1765" spc="-4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endParaRPr lang="en-US" sz="1765" spc="-4" dirty="0">
              <a:solidFill>
                <a:srgbClr val="343434"/>
              </a:solidFill>
              <a:latin typeface="Arial"/>
              <a:cs typeface="Arial"/>
            </a:endParaRPr>
          </a:p>
          <a:p>
            <a:pPr marL="1019790"/>
            <a:endParaRPr lang="en-US" sz="1765" spc="-4" dirty="0">
              <a:solidFill>
                <a:srgbClr val="343434"/>
              </a:solidFill>
              <a:latin typeface="Arial"/>
              <a:cs typeface="Arial"/>
            </a:endParaRPr>
          </a:p>
          <a:p>
            <a:pPr marL="806867" indent="-399231">
              <a:tabLst>
                <a:tab pos="806867" algn="l"/>
              </a:tabLst>
            </a:pPr>
            <a:r>
              <a:rPr lang="en-US" sz="2471" spc="-4" dirty="0">
                <a:solidFill>
                  <a:srgbClr val="92D050"/>
                </a:solidFill>
                <a:latin typeface="Arial"/>
                <a:cs typeface="Arial"/>
              </a:rPr>
              <a:t>2</a:t>
            </a:r>
            <a:r>
              <a:rPr lang="en-US" sz="2118" spc="-4" dirty="0">
                <a:solidFill>
                  <a:srgbClr val="343434"/>
                </a:solidFill>
                <a:latin typeface="Arial"/>
                <a:cs typeface="Arial"/>
              </a:rPr>
              <a:t>. 	</a:t>
            </a:r>
            <a:r>
              <a:rPr sz="2118" spc="-4" dirty="0">
                <a:solidFill>
                  <a:srgbClr val="343434"/>
                </a:solidFill>
                <a:latin typeface="Arial"/>
                <a:cs typeface="Arial"/>
              </a:rPr>
              <a:t>Achieving </a:t>
            </a:r>
            <a:r>
              <a:rPr lang="en-US" sz="2118" b="1" spc="-4" dirty="0">
                <a:solidFill>
                  <a:srgbClr val="343434"/>
                </a:solidFill>
                <a:latin typeface="Arial"/>
                <a:cs typeface="Arial"/>
              </a:rPr>
              <a:t>Value ($) </a:t>
            </a:r>
            <a:r>
              <a:rPr lang="en-US" sz="2118" spc="-4" dirty="0">
                <a:solidFill>
                  <a:srgbClr val="343434"/>
                </a:solidFill>
                <a:latin typeface="Arial"/>
                <a:cs typeface="Arial"/>
              </a:rPr>
              <a:t>through investment in energy efficiency</a:t>
            </a:r>
            <a:endParaRPr sz="2118" spc="-4" dirty="0">
              <a:solidFill>
                <a:srgbClr val="343434"/>
              </a:solidFill>
              <a:latin typeface="Arial"/>
              <a:cs typeface="Arial"/>
            </a:endParaRPr>
          </a:p>
          <a:p>
            <a:pPr marL="1019790" lvl="2" indent="-201717">
              <a:spcBef>
                <a:spcPts val="984"/>
              </a:spcBef>
              <a:buClr>
                <a:srgbClr val="64B006"/>
              </a:buClr>
              <a:buSzPct val="110000"/>
              <a:buFont typeface="Wingdings"/>
              <a:buChar char=""/>
              <a:tabLst>
                <a:tab pos="1019790" algn="l"/>
              </a:tabLst>
            </a:pPr>
            <a:r>
              <a:rPr sz="1765" b="1" spc="-18" dirty="0">
                <a:solidFill>
                  <a:srgbClr val="343434"/>
                </a:solidFill>
                <a:latin typeface="Arial"/>
                <a:cs typeface="Arial"/>
              </a:rPr>
              <a:t>Ne</a:t>
            </a:r>
            <a:r>
              <a:rPr sz="1765" b="1" spc="-9" dirty="0">
                <a:solidFill>
                  <a:srgbClr val="343434"/>
                </a:solidFill>
                <a:latin typeface="Arial"/>
                <a:cs typeface="Arial"/>
              </a:rPr>
              <a:t>t</a:t>
            </a:r>
            <a:r>
              <a:rPr sz="1765" b="1" spc="-4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765" b="1" spc="-13" dirty="0">
                <a:solidFill>
                  <a:srgbClr val="343434"/>
                </a:solidFill>
                <a:latin typeface="Arial"/>
                <a:cs typeface="Arial"/>
              </a:rPr>
              <a:t>benefit</a:t>
            </a:r>
            <a:r>
              <a:rPr sz="1765" b="1" spc="-9" dirty="0">
                <a:solidFill>
                  <a:srgbClr val="343434"/>
                </a:solidFill>
                <a:latin typeface="Arial"/>
                <a:cs typeface="Arial"/>
              </a:rPr>
              <a:t>s</a:t>
            </a:r>
            <a:r>
              <a:rPr sz="1765" b="1" spc="-4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sz="1765" spc="-13" dirty="0">
                <a:solidFill>
                  <a:srgbClr val="343434"/>
                </a:solidFill>
                <a:latin typeface="Arial"/>
                <a:cs typeface="Arial"/>
              </a:rPr>
              <a:t>(</a:t>
            </a:r>
            <a:r>
              <a:rPr lang="en-US" sz="1765" spc="-13" dirty="0">
                <a:solidFill>
                  <a:srgbClr val="343434"/>
                </a:solidFill>
                <a:latin typeface="Arial"/>
                <a:cs typeface="Arial"/>
              </a:rPr>
              <a:t>B</a:t>
            </a:r>
            <a:r>
              <a:rPr sz="1765" spc="-13" dirty="0">
                <a:solidFill>
                  <a:srgbClr val="343434"/>
                </a:solidFill>
                <a:latin typeface="Arial"/>
                <a:cs typeface="Arial"/>
              </a:rPr>
              <a:t>enefit</a:t>
            </a:r>
            <a:r>
              <a:rPr sz="1765" spc="-9" dirty="0">
                <a:solidFill>
                  <a:srgbClr val="343434"/>
                </a:solidFill>
                <a:latin typeface="Arial"/>
                <a:cs typeface="Arial"/>
              </a:rPr>
              <a:t>s</a:t>
            </a:r>
            <a:r>
              <a:rPr sz="1765" spc="-4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lang="en-US" sz="1765" spc="-4" dirty="0">
                <a:solidFill>
                  <a:srgbClr val="343434"/>
                </a:solidFill>
                <a:latin typeface="Arial"/>
                <a:cs typeface="Arial"/>
              </a:rPr>
              <a:t>minus </a:t>
            </a:r>
            <a:r>
              <a:rPr sz="1765" spc="-13" dirty="0">
                <a:solidFill>
                  <a:srgbClr val="343434"/>
                </a:solidFill>
                <a:latin typeface="Arial"/>
                <a:cs typeface="Arial"/>
              </a:rPr>
              <a:t>the</a:t>
            </a:r>
            <a:r>
              <a:rPr sz="1765" spc="-4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lang="en-US" sz="1765" spc="-4" dirty="0">
                <a:solidFill>
                  <a:srgbClr val="343434"/>
                </a:solidFill>
                <a:latin typeface="Arial"/>
                <a:cs typeface="Arial"/>
              </a:rPr>
              <a:t>customer + utility </a:t>
            </a:r>
            <a:r>
              <a:rPr sz="1765" spc="-18" dirty="0">
                <a:solidFill>
                  <a:srgbClr val="343434"/>
                </a:solidFill>
                <a:latin typeface="Arial"/>
                <a:cs typeface="Arial"/>
              </a:rPr>
              <a:t>cos</a:t>
            </a:r>
            <a:r>
              <a:rPr sz="1765" spc="-9" dirty="0">
                <a:solidFill>
                  <a:srgbClr val="343434"/>
                </a:solidFill>
                <a:latin typeface="Arial"/>
                <a:cs typeface="Arial"/>
              </a:rPr>
              <a:t>t</a:t>
            </a:r>
            <a:r>
              <a:rPr lang="en-US" sz="1765" spc="-9" dirty="0">
                <a:solidFill>
                  <a:srgbClr val="343434"/>
                </a:solidFill>
                <a:latin typeface="Arial"/>
                <a:cs typeface="Arial"/>
              </a:rPr>
              <a:t>s</a:t>
            </a:r>
            <a:r>
              <a:rPr sz="1765" spc="-18" dirty="0">
                <a:solidFill>
                  <a:srgbClr val="343434"/>
                </a:solidFill>
                <a:latin typeface="Arial"/>
                <a:cs typeface="Arial"/>
              </a:rPr>
              <a:t> </a:t>
            </a:r>
            <a:r>
              <a:rPr lang="en-US" sz="1765" spc="-9" dirty="0">
                <a:solidFill>
                  <a:srgbClr val="343434"/>
                </a:solidFill>
                <a:latin typeface="Arial"/>
                <a:cs typeface="Arial"/>
              </a:rPr>
              <a:t>associated with the programs</a:t>
            </a:r>
            <a:r>
              <a:rPr sz="1765" spc="-13" dirty="0">
                <a:solidFill>
                  <a:srgbClr val="343434"/>
                </a:solidFill>
                <a:latin typeface="Arial"/>
                <a:cs typeface="Arial"/>
              </a:rPr>
              <a:t>)</a:t>
            </a:r>
            <a:endParaRPr sz="1765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4294967295"/>
          </p:nvPr>
        </p:nvSpPr>
        <p:spPr>
          <a:xfrm>
            <a:off x="7863391" y="6112368"/>
            <a:ext cx="280706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797"/>
            <a:fld id="{81D60167-4931-47E6-BA6A-407CBD079E47}" type="slidenum">
              <a:rPr dirty="0"/>
              <a:pPr marL="132797"/>
              <a:t>3</a:t>
            </a:fld>
            <a:endParaRPr dirty="0"/>
          </a:p>
        </p:txBody>
      </p:sp>
      <p:sp>
        <p:nvSpPr>
          <p:cNvPr id="8" name="object 18"/>
          <p:cNvSpPr txBox="1"/>
          <p:nvPr/>
        </p:nvSpPr>
        <p:spPr>
          <a:xfrm>
            <a:off x="762000" y="914400"/>
            <a:ext cx="7624483" cy="380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 marR="4483"/>
            <a:r>
              <a:rPr sz="2471" b="1" dirty="0">
                <a:solidFill>
                  <a:srgbClr val="0070C0"/>
                </a:solidFill>
                <a:latin typeface="Arial"/>
                <a:cs typeface="Arial"/>
              </a:rPr>
              <a:t>The MA</a:t>
            </a:r>
            <a:r>
              <a:rPr sz="2471" b="1" spc="-93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71" b="1" dirty="0">
                <a:solidFill>
                  <a:srgbClr val="0070C0"/>
                </a:solidFill>
                <a:latin typeface="Arial"/>
                <a:cs typeface="Arial"/>
              </a:rPr>
              <a:t>Performance Incentive: </a:t>
            </a:r>
            <a:r>
              <a:rPr sz="2471" b="1" spc="-190" dirty="0">
                <a:solidFill>
                  <a:srgbClr val="0070C0"/>
                </a:solidFill>
                <a:latin typeface="Arial"/>
                <a:cs typeface="Arial"/>
              </a:rPr>
              <a:t>T</a:t>
            </a:r>
            <a:r>
              <a:rPr sz="2471" b="1" spc="-4" dirty="0">
                <a:solidFill>
                  <a:srgbClr val="0070C0"/>
                </a:solidFill>
                <a:latin typeface="Arial"/>
                <a:cs typeface="Arial"/>
              </a:rPr>
              <a:t>w</a:t>
            </a:r>
            <a:r>
              <a:rPr sz="2471" b="1" dirty="0">
                <a:solidFill>
                  <a:srgbClr val="0070C0"/>
                </a:solidFill>
                <a:latin typeface="Arial"/>
                <a:cs typeface="Arial"/>
              </a:rPr>
              <a:t>o</a:t>
            </a:r>
            <a:r>
              <a:rPr sz="2471" b="1" spc="-4" dirty="0">
                <a:solidFill>
                  <a:srgbClr val="0070C0"/>
                </a:solidFill>
                <a:latin typeface="Arial"/>
                <a:cs typeface="Arial"/>
              </a:rPr>
              <a:t> Components</a:t>
            </a:r>
            <a:endParaRPr sz="2471" dirty="0">
              <a:solidFill>
                <a:srgbClr val="0070C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9378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004720" y="1881209"/>
            <a:ext cx="1297641" cy="512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 marR="4483">
              <a:lnSpc>
                <a:spcPts val="2003"/>
              </a:lnSpc>
            </a:pPr>
            <a:r>
              <a:rPr sz="1941" dirty="0">
                <a:solidFill>
                  <a:srgbClr val="454545"/>
                </a:solidFill>
                <a:latin typeface="Arial"/>
                <a:cs typeface="Arial"/>
              </a:rPr>
              <a:t>Savings </a:t>
            </a:r>
            <a:r>
              <a:rPr sz="1941" spc="-4" dirty="0">
                <a:solidFill>
                  <a:srgbClr val="454545"/>
                </a:solidFill>
                <a:latin typeface="Arial"/>
                <a:cs typeface="Arial"/>
              </a:rPr>
              <a:t>Component</a:t>
            </a:r>
            <a:endParaRPr sz="1941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45751" y="1891988"/>
            <a:ext cx="4648426" cy="260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 marR="4483">
              <a:lnSpc>
                <a:spcPct val="119700"/>
              </a:lnSpc>
            </a:pPr>
            <a:r>
              <a:rPr sz="1412" b="1" spc="-4" dirty="0">
                <a:solidFill>
                  <a:srgbClr val="454545"/>
                </a:solidFill>
                <a:latin typeface="Arial"/>
                <a:cs typeface="Arial"/>
              </a:rPr>
              <a:t>Goal</a:t>
            </a:r>
            <a:r>
              <a:rPr sz="1412" b="1" dirty="0">
                <a:solidFill>
                  <a:srgbClr val="454545"/>
                </a:solidFill>
                <a:latin typeface="Arial"/>
                <a:cs typeface="Arial"/>
              </a:rPr>
              <a:t>:</a:t>
            </a:r>
            <a:r>
              <a:rPr sz="1412" b="1" spc="-4" dirty="0">
                <a:solidFill>
                  <a:srgbClr val="454545"/>
                </a:solidFill>
                <a:latin typeface="Arial"/>
                <a:cs typeface="Arial"/>
              </a:rPr>
              <a:t> 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Maximiz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e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saving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s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</a:t>
            </a:r>
            <a:r>
              <a:rPr lang="en-US" sz="1412" spc="-4" dirty="0">
                <a:solidFill>
                  <a:srgbClr val="454545"/>
                </a:solidFill>
                <a:latin typeface="Arial"/>
                <a:cs typeface="Arial"/>
              </a:rPr>
              <a:t>(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tota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l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benefit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s</a:t>
            </a:r>
            <a:r>
              <a:rPr lang="en-US" sz="1412" spc="-4" dirty="0">
                <a:solidFill>
                  <a:srgbClr val="454545"/>
                </a:solidFill>
                <a:latin typeface="Arial"/>
                <a:cs typeface="Arial"/>
              </a:rPr>
              <a:t> i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n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$</a:t>
            </a:r>
            <a:r>
              <a:rPr lang="en-US" sz="1412" spc="-4" dirty="0">
                <a:solidFill>
                  <a:srgbClr val="454545"/>
                </a:solidFill>
                <a:latin typeface="Arial"/>
                <a:cs typeface="Arial"/>
              </a:rPr>
              <a:t>NPV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)</a:t>
            </a:r>
            <a:endParaRPr sz="1412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93577" y="2246389"/>
            <a:ext cx="5809129" cy="0"/>
          </a:xfrm>
          <a:custGeom>
            <a:avLst/>
            <a:gdLst/>
            <a:ahLst/>
            <a:cxnLst/>
            <a:rect l="l" t="t" r="r" b="b"/>
            <a:pathLst>
              <a:path w="6583680">
                <a:moveTo>
                  <a:pt x="0" y="0"/>
                </a:moveTo>
                <a:lnTo>
                  <a:pt x="6583680" y="0"/>
                </a:lnTo>
              </a:path>
            </a:pathLst>
          </a:custGeom>
          <a:ln w="27178">
            <a:solidFill>
              <a:srgbClr val="C6DCB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8" name="object 8"/>
          <p:cNvSpPr/>
          <p:nvPr/>
        </p:nvSpPr>
        <p:spPr>
          <a:xfrm>
            <a:off x="2393576" y="2819400"/>
            <a:ext cx="5809129" cy="0"/>
          </a:xfrm>
          <a:custGeom>
            <a:avLst/>
            <a:gdLst/>
            <a:ahLst/>
            <a:cxnLst/>
            <a:rect l="l" t="t" r="r" b="b"/>
            <a:pathLst>
              <a:path w="6583680">
                <a:moveTo>
                  <a:pt x="0" y="0"/>
                </a:moveTo>
                <a:lnTo>
                  <a:pt x="6583680" y="0"/>
                </a:lnTo>
              </a:path>
            </a:pathLst>
          </a:custGeom>
          <a:ln w="26416">
            <a:solidFill>
              <a:srgbClr val="C6DCB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9" name="object 9"/>
          <p:cNvSpPr txBox="1"/>
          <p:nvPr/>
        </p:nvSpPr>
        <p:spPr>
          <a:xfrm>
            <a:off x="2545752" y="2322351"/>
            <a:ext cx="5523940" cy="10841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 marR="4483">
              <a:lnSpc>
                <a:spcPts val="1465"/>
              </a:lnSpc>
            </a:pP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Reward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s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</a:t>
            </a:r>
            <a:r>
              <a:rPr sz="1412" spc="-110" dirty="0">
                <a:solidFill>
                  <a:srgbClr val="454545"/>
                </a:solidFill>
                <a:latin typeface="Arial"/>
                <a:cs typeface="Arial"/>
              </a:rPr>
              <a:t>P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A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s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fo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r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acquirin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g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add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i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tiona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l</a:t>
            </a:r>
            <a:r>
              <a:rPr sz="1412" spc="13" dirty="0">
                <a:solidFill>
                  <a:srgbClr val="454545"/>
                </a:solidFill>
                <a:latin typeface="Arial"/>
                <a:cs typeface="Arial"/>
              </a:rPr>
              <a:t> 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lifetim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e</a:t>
            </a:r>
            <a:r>
              <a:rPr sz="1412" spc="4" dirty="0">
                <a:solidFill>
                  <a:srgbClr val="454545"/>
                </a:solidFill>
                <a:latin typeface="Arial"/>
                <a:cs typeface="Arial"/>
              </a:rPr>
              <a:t> </a:t>
            </a:r>
            <a:r>
              <a:rPr lang="en-US" sz="1412" spc="4" dirty="0">
                <a:solidFill>
                  <a:srgbClr val="454545"/>
                </a:solidFill>
                <a:latin typeface="Arial"/>
                <a:cs typeface="Arial"/>
              </a:rPr>
              <a:t>primary 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energ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y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an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d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demand saving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s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</a:t>
            </a:r>
            <a:r>
              <a:rPr lang="en-US" sz="1412" spc="-4" dirty="0">
                <a:solidFill>
                  <a:srgbClr val="454545"/>
                </a:solidFill>
                <a:latin typeface="Arial"/>
                <a:cs typeface="Arial"/>
              </a:rPr>
              <a:t>as well as 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othe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r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energ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y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an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d</a:t>
            </a:r>
            <a:r>
              <a:rPr sz="1412" spc="9" dirty="0">
                <a:solidFill>
                  <a:srgbClr val="454545"/>
                </a:solidFill>
                <a:latin typeface="Arial"/>
                <a:cs typeface="Arial"/>
              </a:rPr>
              <a:t> 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non-energ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y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ben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e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fits</a:t>
            </a:r>
            <a:endParaRPr sz="1412" dirty="0">
              <a:latin typeface="Arial"/>
              <a:cs typeface="Arial"/>
            </a:endParaRPr>
          </a:p>
          <a:p>
            <a:pPr>
              <a:spcBef>
                <a:spcPts val="11"/>
              </a:spcBef>
            </a:pPr>
            <a:endParaRPr sz="1721" dirty="0">
              <a:latin typeface="Times New Roman"/>
              <a:cs typeface="Times New Roman"/>
            </a:endParaRPr>
          </a:p>
          <a:p>
            <a:pPr marL="11206"/>
            <a:r>
              <a:rPr lang="en-US" sz="1412" spc="-4" dirty="0">
                <a:solidFill>
                  <a:srgbClr val="454545"/>
                </a:solidFill>
                <a:latin typeface="Arial"/>
                <a:cs typeface="Arial"/>
              </a:rPr>
              <a:t>= 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61.5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%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o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f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</a:t>
            </a:r>
            <a:r>
              <a:rPr lang="en-US" sz="1412" spc="-4" dirty="0">
                <a:solidFill>
                  <a:srgbClr val="454545"/>
                </a:solidFill>
                <a:latin typeface="Arial"/>
                <a:cs typeface="Arial"/>
              </a:rPr>
              <a:t>total planned 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performanc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e</a:t>
            </a:r>
            <a:r>
              <a:rPr sz="1412" spc="9" dirty="0">
                <a:solidFill>
                  <a:srgbClr val="454545"/>
                </a:solidFill>
                <a:latin typeface="Arial"/>
                <a:cs typeface="Arial"/>
              </a:rPr>
              <a:t> 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incentive</a:t>
            </a:r>
            <a:r>
              <a:rPr lang="en-US" sz="1412" spc="-4" dirty="0">
                <a:solidFill>
                  <a:srgbClr val="454545"/>
                </a:solidFill>
                <a:latin typeface="Arial"/>
                <a:cs typeface="Arial"/>
              </a:rPr>
              <a:t> pool based on the total dollar amount of benefits</a:t>
            </a:r>
            <a:endParaRPr sz="1412" dirty="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22152" y="3780780"/>
            <a:ext cx="5809129" cy="0"/>
          </a:xfrm>
          <a:custGeom>
            <a:avLst/>
            <a:gdLst/>
            <a:ahLst/>
            <a:cxnLst/>
            <a:rect l="l" t="t" r="r" b="b"/>
            <a:pathLst>
              <a:path w="6583680">
                <a:moveTo>
                  <a:pt x="0" y="0"/>
                </a:moveTo>
                <a:lnTo>
                  <a:pt x="6583680" y="0"/>
                </a:lnTo>
              </a:path>
            </a:pathLst>
          </a:custGeom>
          <a:ln w="27178">
            <a:solidFill>
              <a:schemeClr val="accent2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2" name="object 12"/>
          <p:cNvSpPr txBox="1"/>
          <p:nvPr/>
        </p:nvSpPr>
        <p:spPr>
          <a:xfrm>
            <a:off x="1033295" y="3877564"/>
            <a:ext cx="1297641" cy="512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 marR="4483">
              <a:lnSpc>
                <a:spcPts val="2003"/>
              </a:lnSpc>
            </a:pPr>
            <a:r>
              <a:rPr sz="1941" spc="-146" dirty="0">
                <a:solidFill>
                  <a:srgbClr val="454545"/>
                </a:solidFill>
                <a:latin typeface="Arial"/>
                <a:cs typeface="Arial"/>
              </a:rPr>
              <a:t>V</a:t>
            </a:r>
            <a:r>
              <a:rPr sz="1941" spc="-4" dirty="0">
                <a:solidFill>
                  <a:srgbClr val="454545"/>
                </a:solidFill>
                <a:latin typeface="Arial"/>
                <a:cs typeface="Arial"/>
              </a:rPr>
              <a:t>a</a:t>
            </a:r>
            <a:r>
              <a:rPr sz="1941" dirty="0">
                <a:solidFill>
                  <a:srgbClr val="454545"/>
                </a:solidFill>
                <a:latin typeface="Arial"/>
                <a:cs typeface="Arial"/>
              </a:rPr>
              <a:t>lue </a:t>
            </a:r>
            <a:r>
              <a:rPr sz="1941" spc="-4" dirty="0">
                <a:solidFill>
                  <a:srgbClr val="454545"/>
                </a:solidFill>
                <a:latin typeface="Arial"/>
                <a:cs typeface="Arial"/>
              </a:rPr>
              <a:t>Component</a:t>
            </a:r>
            <a:endParaRPr sz="1941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74327" y="3887670"/>
            <a:ext cx="5523940" cy="521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 marR="4483">
              <a:lnSpc>
                <a:spcPct val="119700"/>
              </a:lnSpc>
            </a:pPr>
            <a:r>
              <a:rPr sz="1412" b="1" spc="-4" dirty="0">
                <a:solidFill>
                  <a:srgbClr val="454545"/>
                </a:solidFill>
                <a:latin typeface="Arial"/>
                <a:cs typeface="Arial"/>
              </a:rPr>
              <a:t>Goal</a:t>
            </a:r>
            <a:r>
              <a:rPr sz="1412" b="1" dirty="0">
                <a:solidFill>
                  <a:srgbClr val="454545"/>
                </a:solidFill>
                <a:latin typeface="Arial"/>
                <a:cs typeface="Arial"/>
              </a:rPr>
              <a:t>:</a:t>
            </a:r>
            <a:r>
              <a:rPr sz="1412" b="1" spc="-4" dirty="0">
                <a:solidFill>
                  <a:srgbClr val="454545"/>
                </a:solidFill>
                <a:latin typeface="Arial"/>
                <a:cs typeface="Arial"/>
              </a:rPr>
              <a:t> 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Maximiz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e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</a:t>
            </a:r>
            <a:r>
              <a:rPr lang="en-US" sz="1412" spc="-4" dirty="0">
                <a:solidFill>
                  <a:srgbClr val="454545"/>
                </a:solidFill>
                <a:latin typeface="Arial"/>
                <a:cs typeface="Arial"/>
              </a:rPr>
              <a:t>the 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valu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e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</a:t>
            </a:r>
            <a:r>
              <a:rPr lang="en-US" sz="1412" spc="-4" dirty="0">
                <a:solidFill>
                  <a:srgbClr val="454545"/>
                </a:solidFill>
                <a:latin typeface="Arial"/>
                <a:cs typeface="Arial"/>
              </a:rPr>
              <a:t>of the programs 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(tota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l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</a:t>
            </a:r>
            <a:r>
              <a:rPr lang="en-US" sz="1412" spc="-4" dirty="0">
                <a:solidFill>
                  <a:srgbClr val="454545"/>
                </a:solidFill>
                <a:latin typeface="Arial"/>
                <a:cs typeface="Arial"/>
              </a:rPr>
              <a:t>lifetime 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benefit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s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minu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s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tota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l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</a:t>
            </a:r>
            <a:r>
              <a:rPr lang="en-US" sz="1412" spc="-4" dirty="0">
                <a:solidFill>
                  <a:srgbClr val="454545"/>
                </a:solidFill>
                <a:latin typeface="Arial"/>
                <a:cs typeface="Arial"/>
              </a:rPr>
              <a:t>lifetime 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costs)</a:t>
            </a:r>
            <a:endParaRPr sz="1412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422152" y="4466916"/>
            <a:ext cx="5809129" cy="0"/>
          </a:xfrm>
          <a:custGeom>
            <a:avLst/>
            <a:gdLst/>
            <a:ahLst/>
            <a:cxnLst/>
            <a:rect l="l" t="t" r="r" b="b"/>
            <a:pathLst>
              <a:path w="6583680">
                <a:moveTo>
                  <a:pt x="0" y="0"/>
                </a:moveTo>
                <a:lnTo>
                  <a:pt x="6583680" y="0"/>
                </a:lnTo>
              </a:path>
            </a:pathLst>
          </a:custGeom>
          <a:ln w="26416">
            <a:solidFill>
              <a:srgbClr val="C6DCB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5" name="object 15"/>
          <p:cNvSpPr/>
          <p:nvPr/>
        </p:nvSpPr>
        <p:spPr>
          <a:xfrm>
            <a:off x="2422152" y="5122460"/>
            <a:ext cx="5809129" cy="0"/>
          </a:xfrm>
          <a:custGeom>
            <a:avLst/>
            <a:gdLst/>
            <a:ahLst/>
            <a:cxnLst/>
            <a:rect l="l" t="t" r="r" b="b"/>
            <a:pathLst>
              <a:path w="6583680">
                <a:moveTo>
                  <a:pt x="0" y="0"/>
                </a:moveTo>
                <a:lnTo>
                  <a:pt x="6583680" y="0"/>
                </a:lnTo>
              </a:path>
            </a:pathLst>
          </a:custGeom>
          <a:ln w="26416">
            <a:solidFill>
              <a:srgbClr val="C6DCB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6" name="object 16"/>
          <p:cNvSpPr txBox="1"/>
          <p:nvPr/>
        </p:nvSpPr>
        <p:spPr>
          <a:xfrm>
            <a:off x="2574326" y="4543214"/>
            <a:ext cx="5656954" cy="10841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 marR="4483">
              <a:lnSpc>
                <a:spcPts val="1465"/>
              </a:lnSpc>
            </a:pP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Reward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s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</a:t>
            </a:r>
            <a:r>
              <a:rPr sz="1412" spc="-110" dirty="0">
                <a:solidFill>
                  <a:srgbClr val="454545"/>
                </a:solidFill>
                <a:latin typeface="Arial"/>
                <a:cs typeface="Arial"/>
              </a:rPr>
              <a:t>P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A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s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fo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r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</a:t>
            </a:r>
            <a:r>
              <a:rPr lang="en-US" sz="1412" spc="-4" dirty="0">
                <a:solidFill>
                  <a:srgbClr val="454545"/>
                </a:solidFill>
                <a:latin typeface="Arial"/>
                <a:cs typeface="Arial"/>
              </a:rPr>
              <a:t>achieving energy 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an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d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n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on-energ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y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benefits</a:t>
            </a:r>
            <a:r>
              <a:rPr lang="en-US" sz="1412" dirty="0">
                <a:solidFill>
                  <a:srgbClr val="454545"/>
                </a:solidFill>
                <a:latin typeface="Arial"/>
                <a:cs typeface="Arial"/>
              </a:rPr>
              <a:t> while minimizing unnecessary utility and customer </a:t>
            </a:r>
            <a:r>
              <a:rPr lang="en-US" sz="1412" spc="-4" dirty="0">
                <a:solidFill>
                  <a:srgbClr val="454545"/>
                </a:solidFill>
                <a:latin typeface="Arial"/>
                <a:cs typeface="Arial"/>
              </a:rPr>
              <a:t>expenditures</a:t>
            </a:r>
            <a:endParaRPr sz="1412" dirty="0">
              <a:latin typeface="Arial"/>
              <a:cs typeface="Arial"/>
            </a:endParaRPr>
          </a:p>
          <a:p>
            <a:pPr>
              <a:spcBef>
                <a:spcPts val="11"/>
              </a:spcBef>
            </a:pPr>
            <a:endParaRPr sz="1721" dirty="0">
              <a:latin typeface="Times New Roman"/>
              <a:cs typeface="Times New Roman"/>
            </a:endParaRPr>
          </a:p>
          <a:p>
            <a:pPr marL="11206"/>
            <a:r>
              <a:rPr lang="en-US" sz="1412" spc="-4" dirty="0">
                <a:solidFill>
                  <a:srgbClr val="454545"/>
                </a:solidFill>
                <a:latin typeface="Arial"/>
                <a:cs typeface="Arial"/>
              </a:rPr>
              <a:t>= 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38.5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%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o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f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 </a:t>
            </a:r>
            <a:r>
              <a:rPr lang="en-US" sz="1412" spc="-4" dirty="0">
                <a:solidFill>
                  <a:srgbClr val="454545"/>
                </a:solidFill>
                <a:latin typeface="Arial"/>
                <a:cs typeface="Arial"/>
              </a:rPr>
              <a:t>total planned 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performanc</a:t>
            </a:r>
            <a:r>
              <a:rPr sz="1412" dirty="0">
                <a:solidFill>
                  <a:srgbClr val="454545"/>
                </a:solidFill>
                <a:latin typeface="Arial"/>
                <a:cs typeface="Arial"/>
              </a:rPr>
              <a:t>e</a:t>
            </a:r>
            <a:r>
              <a:rPr sz="1412" spc="9" dirty="0">
                <a:solidFill>
                  <a:srgbClr val="454545"/>
                </a:solidFill>
                <a:latin typeface="Arial"/>
                <a:cs typeface="Arial"/>
              </a:rPr>
              <a:t> </a:t>
            </a:r>
            <a:r>
              <a:rPr sz="1412" spc="-4" dirty="0">
                <a:solidFill>
                  <a:srgbClr val="454545"/>
                </a:solidFill>
                <a:latin typeface="Arial"/>
                <a:cs typeface="Arial"/>
              </a:rPr>
              <a:t>incentive</a:t>
            </a:r>
            <a:r>
              <a:rPr lang="en-US" sz="1412" spc="-4" dirty="0">
                <a:solidFill>
                  <a:srgbClr val="454545"/>
                </a:solidFill>
                <a:latin typeface="Arial"/>
                <a:cs typeface="Arial"/>
              </a:rPr>
              <a:t> pool based on the total dollar amount of net benefits</a:t>
            </a:r>
            <a:endParaRPr sz="1412" dirty="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422152" y="5777331"/>
            <a:ext cx="5809129" cy="0"/>
          </a:xfrm>
          <a:custGeom>
            <a:avLst/>
            <a:gdLst/>
            <a:ahLst/>
            <a:cxnLst/>
            <a:rect l="l" t="t" r="r" b="b"/>
            <a:pathLst>
              <a:path w="6583680">
                <a:moveTo>
                  <a:pt x="0" y="0"/>
                </a:moveTo>
                <a:lnTo>
                  <a:pt x="6583680" y="0"/>
                </a:lnTo>
              </a:path>
            </a:pathLst>
          </a:custGeom>
          <a:ln w="26416">
            <a:solidFill>
              <a:srgbClr val="C6DCBC"/>
            </a:solidFill>
          </a:ln>
        </p:spPr>
        <p:txBody>
          <a:bodyPr wrap="square" lIns="0" tIns="0" rIns="0" bIns="0" rtlCol="0"/>
          <a:lstStyle/>
          <a:p>
            <a:endParaRPr sz="1588"/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4294967295"/>
          </p:nvPr>
        </p:nvSpPr>
        <p:spPr>
          <a:xfrm>
            <a:off x="7863391" y="6112368"/>
            <a:ext cx="280706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797"/>
            <a:fld id="{81D60167-4931-47E6-BA6A-407CBD079E47}" type="slidenum">
              <a:rPr dirty="0"/>
              <a:pPr marL="132797"/>
              <a:t>4</a:t>
            </a:fld>
            <a:endParaRPr dirty="0"/>
          </a:p>
        </p:txBody>
      </p:sp>
      <p:sp>
        <p:nvSpPr>
          <p:cNvPr id="20" name="object 18"/>
          <p:cNvSpPr txBox="1"/>
          <p:nvPr/>
        </p:nvSpPr>
        <p:spPr>
          <a:xfrm>
            <a:off x="762000" y="1004958"/>
            <a:ext cx="7624483" cy="380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 marR="4483"/>
            <a:r>
              <a:rPr sz="2471" b="1" dirty="0">
                <a:solidFill>
                  <a:srgbClr val="0070C0"/>
                </a:solidFill>
                <a:latin typeface="Arial"/>
                <a:cs typeface="Arial"/>
              </a:rPr>
              <a:t>The MA</a:t>
            </a:r>
            <a:r>
              <a:rPr sz="2471" b="1" spc="-93" dirty="0">
                <a:solidFill>
                  <a:srgbClr val="0070C0"/>
                </a:solidFill>
                <a:latin typeface="Arial"/>
                <a:cs typeface="Arial"/>
              </a:rPr>
              <a:t> </a:t>
            </a:r>
            <a:r>
              <a:rPr sz="2471" b="1" dirty="0">
                <a:solidFill>
                  <a:srgbClr val="0070C0"/>
                </a:solidFill>
                <a:latin typeface="Arial"/>
                <a:cs typeface="Arial"/>
              </a:rPr>
              <a:t>Performance Incentive: </a:t>
            </a:r>
            <a:r>
              <a:rPr sz="2471" b="1" spc="-190" dirty="0">
                <a:solidFill>
                  <a:srgbClr val="0070C0"/>
                </a:solidFill>
                <a:latin typeface="Arial"/>
                <a:cs typeface="Arial"/>
              </a:rPr>
              <a:t>T</a:t>
            </a:r>
            <a:r>
              <a:rPr sz="2471" b="1" spc="-4" dirty="0">
                <a:solidFill>
                  <a:srgbClr val="0070C0"/>
                </a:solidFill>
                <a:latin typeface="Arial"/>
                <a:cs typeface="Arial"/>
              </a:rPr>
              <a:t>w</a:t>
            </a:r>
            <a:r>
              <a:rPr sz="2471" b="1" dirty="0">
                <a:solidFill>
                  <a:srgbClr val="0070C0"/>
                </a:solidFill>
                <a:latin typeface="Arial"/>
                <a:cs typeface="Arial"/>
              </a:rPr>
              <a:t>o</a:t>
            </a:r>
            <a:r>
              <a:rPr sz="2471" b="1" spc="-4" dirty="0">
                <a:solidFill>
                  <a:srgbClr val="0070C0"/>
                </a:solidFill>
                <a:latin typeface="Arial"/>
                <a:cs typeface="Arial"/>
              </a:rPr>
              <a:t> Components</a:t>
            </a:r>
            <a:endParaRPr sz="2471" dirty="0">
              <a:solidFill>
                <a:srgbClr val="0070C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6741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49063-C0B2-4251-8998-A6795FBDA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76934"/>
          </a:xfrm>
        </p:spPr>
        <p:txBody>
          <a:bodyPr/>
          <a:lstStyle/>
          <a:p>
            <a:r>
              <a:rPr lang="en-US" dirty="0"/>
              <a:t>Possible Areas for Adjustment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6FBFF-17DF-4558-B88C-5913BD7A2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Sector Approach vs. Portfolio Approach</a:t>
            </a:r>
          </a:p>
          <a:p>
            <a:r>
              <a:rPr lang="en-US" sz="3200" dirty="0"/>
              <a:t>B/C as a threshold rather than calculation component</a:t>
            </a:r>
          </a:p>
          <a:p>
            <a:r>
              <a:rPr lang="en-US" sz="3200" dirty="0"/>
              <a:t>Benefits as a calculation component</a:t>
            </a:r>
          </a:p>
          <a:p>
            <a:r>
              <a:rPr lang="en-US" sz="3200" dirty="0"/>
              <a:t>Actual Spending vs. Budget</a:t>
            </a:r>
          </a:p>
          <a:p>
            <a:r>
              <a:rPr lang="en-US" sz="3200" dirty="0"/>
              <a:t>55% electric savings requirement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630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75488-F7F2-44E6-8989-F1A038174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76934"/>
          </a:xfrm>
        </p:spPr>
        <p:txBody>
          <a:bodyPr/>
          <a:lstStyle/>
          <a:p>
            <a:r>
              <a:rPr lang="en-US" dirty="0"/>
              <a:t>Objectives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67601-2E45-46D0-88EF-B166FEA7E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89120"/>
          </a:xfrm>
        </p:spPr>
        <p:txBody>
          <a:bodyPr>
            <a:noAutofit/>
          </a:bodyPr>
          <a:lstStyle/>
          <a:p>
            <a:pPr lvl="0"/>
            <a:r>
              <a:rPr lang="en-US" sz="3200" b="1" dirty="0"/>
              <a:t>Further Promoting the achievement of EERS Goals</a:t>
            </a:r>
          </a:p>
          <a:p>
            <a:pPr lvl="1"/>
            <a:r>
              <a:rPr lang="en-US" sz="3200" dirty="0"/>
              <a:t>Retain focus on the primary objective of kWh targets and energy savings, while providing additional focus on the benefits achieved by fossil fuel reductions and kW reductions</a:t>
            </a:r>
          </a:p>
          <a:p>
            <a:pPr lvl="1"/>
            <a:r>
              <a:rPr lang="en-US" sz="3200" dirty="0"/>
              <a:t>Simplify and streamline where possible for transparency</a:t>
            </a:r>
          </a:p>
        </p:txBody>
      </p:sp>
    </p:spTree>
    <p:extLst>
      <p:ext uri="{BB962C8B-B14F-4D97-AF65-F5344CB8AC3E}">
        <p14:creationId xmlns:p14="http://schemas.microsoft.com/office/powerpoint/2010/main" val="3802604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14014-0543-4E8E-835C-5B52F624D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900" y="762000"/>
            <a:ext cx="8229600" cy="776934"/>
          </a:xfrm>
        </p:spPr>
        <p:txBody>
          <a:bodyPr/>
          <a:lstStyle/>
          <a:p>
            <a:r>
              <a:rPr lang="en-US" dirty="0"/>
              <a:t>Objectives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E9DF6D-E003-4334-A226-4F475697A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Peak Load Reductions:</a:t>
            </a:r>
          </a:p>
          <a:p>
            <a:pPr lvl="1"/>
            <a:r>
              <a:rPr lang="en-US" dirty="0"/>
              <a:t>Additional focus on Benefits can help measures that get good kW savings but lower kWh savings (cooling, thermostats)</a:t>
            </a:r>
          </a:p>
          <a:p>
            <a:pPr lvl="1"/>
            <a:r>
              <a:rPr lang="en-US" dirty="0"/>
              <a:t>Existing Planning process identifies planned kW reductions from measures in the Plan. Most kW savings in other states also come as a result of energy efficiency measures.</a:t>
            </a:r>
          </a:p>
          <a:p>
            <a:pPr lvl="2"/>
            <a:r>
              <a:rPr lang="en-US" dirty="0"/>
              <a:t> Utilities could do additional reporting to track progress vs. Plan for kW savings and which measures those savings come from</a:t>
            </a:r>
          </a:p>
          <a:p>
            <a:pPr lvl="1"/>
            <a:r>
              <a:rPr lang="en-US" dirty="0"/>
              <a:t>Pilots in surrounding states are identifying measures and program design elements for active kW reduction through efficiency programs, including understanding of cost effectiveness.</a:t>
            </a:r>
          </a:p>
          <a:p>
            <a:pPr lvl="1"/>
            <a:r>
              <a:rPr lang="en-US" dirty="0"/>
              <a:t>Evaluations in NH will provide information on peak reductions from EE portfolio measures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43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5800A-3CC8-4525-86B6-9481F5E8C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776934"/>
          </a:xfrm>
        </p:spPr>
        <p:txBody>
          <a:bodyPr/>
          <a:lstStyle/>
          <a:p>
            <a:r>
              <a:rPr lang="en-US" dirty="0"/>
              <a:t>Objectives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C0A1B-79E4-41E8-BC9F-17AFBD01E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Low Income Participation: </a:t>
            </a:r>
          </a:p>
          <a:p>
            <a:pPr lvl="1"/>
            <a:r>
              <a:rPr lang="en-US" dirty="0"/>
              <a:t>Additional focus on Benefits can help low-B/C, low-kWh, income eligible weatherization projects, which do get good benefits from fossil fuel reduction.</a:t>
            </a:r>
          </a:p>
          <a:p>
            <a:pPr lvl="1"/>
            <a:r>
              <a:rPr lang="en-US" dirty="0"/>
              <a:t>Shift from Sector to Portfolio approach in looking at spending/savings/benefits compared to Plan could help low-kWh projects like low-income weatherization</a:t>
            </a:r>
          </a:p>
          <a:p>
            <a:pPr lvl="1"/>
            <a:r>
              <a:rPr lang="en-US" dirty="0"/>
              <a:t>Shift from Sector to Portfolio threshold for B/C could help low-B/C projects like low-income weatherization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529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F415E94-E7A8-4CE3-872A-9604C1410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 Examples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16453B1-4904-4281-A40C-788AB69551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585356"/>
            <a:ext cx="8229600" cy="255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528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685</Words>
  <Application>Microsoft Office PowerPoint</Application>
  <PresentationFormat>On-screen Show (4:3)</PresentationFormat>
  <Paragraphs>73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Calibri</vt:lpstr>
      <vt:lpstr>Helvetica</vt:lpstr>
      <vt:lpstr>Times New Roman</vt:lpstr>
      <vt:lpstr>Wingdings</vt:lpstr>
      <vt:lpstr>Wingdings 2</vt:lpstr>
      <vt:lpstr>Flow</vt:lpstr>
      <vt:lpstr>Office Theme</vt:lpstr>
      <vt:lpstr>   Performance Incentive Work Group  Update from NH Utilities  </vt:lpstr>
      <vt:lpstr>NH 2018 Performance Incentive</vt:lpstr>
      <vt:lpstr>PowerPoint Presentation</vt:lpstr>
      <vt:lpstr>PowerPoint Presentation</vt:lpstr>
      <vt:lpstr>Possible Areas for Adjustment</vt:lpstr>
      <vt:lpstr>Objectives to consider</vt:lpstr>
      <vt:lpstr>Objectives to Consider</vt:lpstr>
      <vt:lpstr>Objectives to consider</vt:lpstr>
      <vt:lpstr>Measure Examples</vt:lpstr>
      <vt:lpstr>PowerPoint Presentation</vt:lpstr>
    </vt:vector>
  </TitlesOfParts>
  <Company>Northeast Utilities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Residential  Existing Home Weatherization</dc:title>
  <dc:creator>Katherine W Peters</dc:creator>
  <cp:lastModifiedBy>Peters, Katherine W</cp:lastModifiedBy>
  <cp:revision>101</cp:revision>
  <cp:lastPrinted>2018-02-20T15:21:53Z</cp:lastPrinted>
  <dcterms:created xsi:type="dcterms:W3CDTF">2017-01-24T17:28:36Z</dcterms:created>
  <dcterms:modified xsi:type="dcterms:W3CDTF">2018-05-21T19:06:22Z</dcterms:modified>
</cp:coreProperties>
</file>