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89" r:id="rId5"/>
    <p:sldMasterId id="2147483725" r:id="rId6"/>
    <p:sldMasterId id="2147483694" r:id="rId7"/>
    <p:sldMasterId id="2147483697" r:id="rId8"/>
    <p:sldMasterId id="2147483712" r:id="rId9"/>
    <p:sldMasterId id="2147483714" r:id="rId10"/>
    <p:sldMasterId id="2147483717" r:id="rId11"/>
    <p:sldMasterId id="2147483721" r:id="rId12"/>
    <p:sldMasterId id="2147483730" r:id="rId13"/>
    <p:sldMasterId id="2147483734" r:id="rId14"/>
  </p:sldMasterIdLst>
  <p:notesMasterIdLst>
    <p:notesMasterId r:id="rId38"/>
  </p:notesMasterIdLst>
  <p:handoutMasterIdLst>
    <p:handoutMasterId r:id="rId39"/>
  </p:handoutMasterIdLst>
  <p:sldIdLst>
    <p:sldId id="288" r:id="rId15"/>
    <p:sldId id="263" r:id="rId16"/>
    <p:sldId id="346" r:id="rId17"/>
    <p:sldId id="274" r:id="rId18"/>
    <p:sldId id="316" r:id="rId19"/>
    <p:sldId id="307" r:id="rId20"/>
    <p:sldId id="332" r:id="rId21"/>
    <p:sldId id="317" r:id="rId22"/>
    <p:sldId id="319" r:id="rId23"/>
    <p:sldId id="343" r:id="rId24"/>
    <p:sldId id="320" r:id="rId25"/>
    <p:sldId id="300" r:id="rId26"/>
    <p:sldId id="273" r:id="rId27"/>
    <p:sldId id="348" r:id="rId28"/>
    <p:sldId id="324" r:id="rId29"/>
    <p:sldId id="304" r:id="rId30"/>
    <p:sldId id="347" r:id="rId31"/>
    <p:sldId id="308" r:id="rId32"/>
    <p:sldId id="330" r:id="rId33"/>
    <p:sldId id="327" r:id="rId34"/>
    <p:sldId id="326" r:id="rId35"/>
    <p:sldId id="345"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8"/>
    <p:restoredTop sz="92243" autoAdjust="0"/>
  </p:normalViewPr>
  <p:slideViewPr>
    <p:cSldViewPr snapToGrid="0" snapToObjects="1">
      <p:cViewPr varScale="1">
        <p:scale>
          <a:sx n="97" d="100"/>
          <a:sy n="97" d="100"/>
        </p:scale>
        <p:origin x="1716"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2" d="100"/>
          <a:sy n="82" d="100"/>
        </p:scale>
        <p:origin x="3154"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val>
            <c:numRef>
              <c:f>Sheet1!$C$3:$C$19</c:f>
              <c:numCache>
                <c:formatCode>General</c:formatCode>
                <c:ptCount val="17"/>
                <c:pt idx="0">
                  <c:v>106000</c:v>
                </c:pt>
                <c:pt idx="1">
                  <c:v>53000</c:v>
                </c:pt>
                <c:pt idx="2">
                  <c:v>35333.333333333336</c:v>
                </c:pt>
                <c:pt idx="3">
                  <c:v>26500</c:v>
                </c:pt>
                <c:pt idx="4">
                  <c:v>21200</c:v>
                </c:pt>
                <c:pt idx="5">
                  <c:v>17666.666666666668</c:v>
                </c:pt>
                <c:pt idx="6">
                  <c:v>15142.857142857143</c:v>
                </c:pt>
                <c:pt idx="7">
                  <c:v>13250</c:v>
                </c:pt>
                <c:pt idx="8">
                  <c:v>11777.777777777777</c:v>
                </c:pt>
                <c:pt idx="9">
                  <c:v>10600</c:v>
                </c:pt>
                <c:pt idx="10">
                  <c:v>9636.363636363636</c:v>
                </c:pt>
                <c:pt idx="11">
                  <c:v>8833.3333333333339</c:v>
                </c:pt>
                <c:pt idx="12">
                  <c:v>8153.8461538461543</c:v>
                </c:pt>
                <c:pt idx="13">
                  <c:v>7571.4285714285716</c:v>
                </c:pt>
                <c:pt idx="14">
                  <c:v>7066.666666666667</c:v>
                </c:pt>
                <c:pt idx="15">
                  <c:v>6625</c:v>
                </c:pt>
                <c:pt idx="16">
                  <c:v>6235.2941176470586</c:v>
                </c:pt>
              </c:numCache>
            </c:numRef>
          </c:val>
          <c:smooth val="0"/>
          <c:extLst>
            <c:ext xmlns:c16="http://schemas.microsoft.com/office/drawing/2014/chart" uri="{C3380CC4-5D6E-409C-BE32-E72D297353CC}">
              <c16:uniqueId val="{00000000-A0DF-7346-A895-631CFF44D9F7}"/>
            </c:ext>
          </c:extLst>
        </c:ser>
        <c:dLbls>
          <c:showLegendKey val="0"/>
          <c:showVal val="0"/>
          <c:showCatName val="0"/>
          <c:showSerName val="0"/>
          <c:showPercent val="0"/>
          <c:showBubbleSize val="0"/>
        </c:dLbls>
        <c:smooth val="0"/>
        <c:axId val="296356767"/>
        <c:axId val="296289711"/>
      </c:lineChart>
      <c:catAx>
        <c:axId val="29635676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289711"/>
        <c:crosses val="autoZero"/>
        <c:auto val="1"/>
        <c:lblAlgn val="ctr"/>
        <c:lblOffset val="100"/>
        <c:noMultiLvlLbl val="0"/>
      </c:catAx>
      <c:valAx>
        <c:axId val="296289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63567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0776A-FB61-4E6A-BC82-D5E5A3E83C0A}" type="datetimeFigureOut">
              <a:rPr lang="en-US" smtClean="0"/>
              <a:t>6/21/2019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425790-B3AF-49D8-9A7A-F5CDD00EB640}" type="slidenum">
              <a:rPr lang="en-US" smtClean="0"/>
              <a:t>‹#›</a:t>
            </a:fld>
            <a:endParaRPr lang="en-US"/>
          </a:p>
        </p:txBody>
      </p:sp>
    </p:spTree>
    <p:extLst>
      <p:ext uri="{BB962C8B-B14F-4D97-AF65-F5344CB8AC3E}">
        <p14:creationId xmlns:p14="http://schemas.microsoft.com/office/powerpoint/2010/main" val="2713064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04D37-3C12-9149-9DF5-864EA1C5E66F}" type="datetimeFigureOut">
              <a:rPr lang="en-US" smtClean="0"/>
              <a:t>6/21/2019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66C20-43DF-494D-9D8C-1E2F5563A060}" type="slidenum">
              <a:rPr lang="en-US" smtClean="0"/>
              <a:t>‹#›</a:t>
            </a:fld>
            <a:endParaRPr lang="en-US"/>
          </a:p>
        </p:txBody>
      </p:sp>
    </p:spTree>
    <p:extLst>
      <p:ext uri="{BB962C8B-B14F-4D97-AF65-F5344CB8AC3E}">
        <p14:creationId xmlns:p14="http://schemas.microsoft.com/office/powerpoint/2010/main" val="1697054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big bonus points for joining a webinar on demand response five days before Christmas! That is a true demonstration of “demand response!”</a:t>
            </a:r>
          </a:p>
          <a:p>
            <a:r>
              <a:rPr lang="en-US" dirty="0"/>
              <a:t>My objective today is to look at US experience with DR at a high level, to set it in the context of the transformation to a decarbonized energy system and to see what inferences we can draw from it. I will wrap up my prepared slides in time to allow time for a good discussion of the points I’m going to raise, as well as any other points my presentation might inspire among participants.</a:t>
            </a:r>
          </a:p>
        </p:txBody>
      </p:sp>
      <p:sp>
        <p:nvSpPr>
          <p:cNvPr id="4" name="Slide Number Placeholder 3"/>
          <p:cNvSpPr>
            <a:spLocks noGrp="1"/>
          </p:cNvSpPr>
          <p:nvPr>
            <p:ph type="sldNum" sz="quarter" idx="10"/>
          </p:nvPr>
        </p:nvSpPr>
        <p:spPr/>
        <p:txBody>
          <a:bodyPr/>
          <a:lstStyle/>
          <a:p>
            <a:fld id="{67D66C20-43DF-494D-9D8C-1E2F5563A060}" type="slidenum">
              <a:rPr lang="en-US" smtClean="0"/>
              <a:t>1</a:t>
            </a:fld>
            <a:endParaRPr lang="en-US"/>
          </a:p>
        </p:txBody>
      </p:sp>
    </p:spTree>
    <p:extLst>
      <p:ext uri="{BB962C8B-B14F-4D97-AF65-F5344CB8AC3E}">
        <p14:creationId xmlns:p14="http://schemas.microsoft.com/office/powerpoint/2010/main" val="163458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66C20-43DF-494D-9D8C-1E2F5563A060}" type="slidenum">
              <a:rPr lang="en-US" smtClean="0"/>
              <a:t>11</a:t>
            </a:fld>
            <a:endParaRPr lang="en-US"/>
          </a:p>
        </p:txBody>
      </p:sp>
    </p:spTree>
    <p:extLst>
      <p:ext uri="{BB962C8B-B14F-4D97-AF65-F5344CB8AC3E}">
        <p14:creationId xmlns:p14="http://schemas.microsoft.com/office/powerpoint/2010/main" val="362305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Inventoried as a contracted resource; dispatchable by system operator</a:t>
            </a:r>
          </a:p>
          <a:p>
            <a:r>
              <a:rPr lang="en-US" dirty="0"/>
              <a:t>Cons:	Limited by requirements to compete in relevant wholesale markets (forward commitments, frequency and duration of calls, size, locational issues, etc.); “fuel cost” of paying for scheduled load must be accounted for</a:t>
            </a:r>
          </a:p>
        </p:txBody>
      </p:sp>
      <p:sp>
        <p:nvSpPr>
          <p:cNvPr id="4" name="Slide Number Placeholder 3"/>
          <p:cNvSpPr>
            <a:spLocks noGrp="1"/>
          </p:cNvSpPr>
          <p:nvPr>
            <p:ph type="sldNum" sz="quarter" idx="10"/>
          </p:nvPr>
        </p:nvSpPr>
        <p:spPr/>
        <p:txBody>
          <a:bodyPr/>
          <a:lstStyle/>
          <a:p>
            <a:fld id="{67D66C20-43DF-494D-9D8C-1E2F5563A060}" type="slidenum">
              <a:rPr lang="en-US" smtClean="0"/>
              <a:t>12</a:t>
            </a:fld>
            <a:endParaRPr lang="en-US"/>
          </a:p>
        </p:txBody>
      </p:sp>
    </p:spTree>
    <p:extLst>
      <p:ext uri="{BB962C8B-B14F-4D97-AF65-F5344CB8AC3E}">
        <p14:creationId xmlns:p14="http://schemas.microsoft.com/office/powerpoint/2010/main" val="325728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Right-click on the chart to access format toolbars and the underlying data.</a:t>
            </a:r>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B832B-628E-4F8E-BD8B-6163C34D246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5082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Right-click on the chart to access format toolbars and the underlying data.</a:t>
            </a:r>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B832B-628E-4F8E-BD8B-6163C34D246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20741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Section Title </a:t>
            </a:r>
            <a:r>
              <a:rPr lang="en-US" b="1" baseline="0" dirty="0"/>
              <a:t>Slide</a:t>
            </a:r>
            <a:r>
              <a:rPr lang="en-US" b="1"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Usage: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This slide is the primary style for a section title slide.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The background image could stay the same as the presentation title slide’s or be another image that is specific to the section.</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This slide layout is intended to be used for all section title slides in the presentation, with the section title and/or background image being the differentiator.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b="1" dirty="0"/>
              <a:t>Customization: </a:t>
            </a:r>
          </a:p>
          <a:p>
            <a:pPr marL="285750" indent="-285750">
              <a:buFont typeface="Arial"/>
              <a:buChar char="•"/>
            </a:pPr>
            <a:r>
              <a:rPr lang="en-US" dirty="0"/>
              <a:t>To change the</a:t>
            </a:r>
            <a:r>
              <a:rPr lang="en-US" baseline="0" dirty="0"/>
              <a:t> image, right click on the image and select Format Background &gt; Insert picture from &gt; File &gt; Browse to Picture &gt; Insert.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Bear</a:t>
            </a:r>
            <a:r>
              <a:rPr lang="en-US" b="1" dirty="0"/>
              <a:t> In Mind: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a:t>Make sure that after you have changed the image, that it fills the entire slide’s space. You can do this by clicking on the image, then clicking on the Crop button in the Format Picture toolbar, and adjusting as needed.</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a:t>If you change the background image on the Master Slide View, be aware that this will be the background slide for each section divider in the presentation.</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B832B-628E-4F8E-BD8B-6163C34D246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09242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66C20-43DF-494D-9D8C-1E2F5563A060}" type="slidenum">
              <a:rPr lang="en-US" smtClean="0"/>
              <a:t>16</a:t>
            </a:fld>
            <a:endParaRPr lang="en-US"/>
          </a:p>
        </p:txBody>
      </p:sp>
    </p:spTree>
    <p:extLst>
      <p:ext uri="{BB962C8B-B14F-4D97-AF65-F5344CB8AC3E}">
        <p14:creationId xmlns:p14="http://schemas.microsoft.com/office/powerpoint/2010/main" val="4024254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PJM’s attempts to ”fit” dispatchable DR into its capacity</a:t>
            </a:r>
          </a:p>
        </p:txBody>
      </p:sp>
      <p:sp>
        <p:nvSpPr>
          <p:cNvPr id="4" name="Slide Number Placeholder 3"/>
          <p:cNvSpPr>
            <a:spLocks noGrp="1"/>
          </p:cNvSpPr>
          <p:nvPr>
            <p:ph type="sldNum" sz="quarter" idx="10"/>
          </p:nvPr>
        </p:nvSpPr>
        <p:spPr/>
        <p:txBody>
          <a:bodyPr/>
          <a:lstStyle/>
          <a:p>
            <a:fld id="{67D66C20-43DF-494D-9D8C-1E2F5563A060}" type="slidenum">
              <a:rPr lang="en-US" smtClean="0"/>
              <a:t>17</a:t>
            </a:fld>
            <a:endParaRPr lang="en-US"/>
          </a:p>
        </p:txBody>
      </p:sp>
    </p:spTree>
    <p:extLst>
      <p:ext uri="{BB962C8B-B14F-4D97-AF65-F5344CB8AC3E}">
        <p14:creationId xmlns:p14="http://schemas.microsoft.com/office/powerpoint/2010/main" val="2173019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66C20-43DF-494D-9D8C-1E2F5563A060}" type="slidenum">
              <a:rPr lang="en-US" smtClean="0"/>
              <a:t>18</a:t>
            </a:fld>
            <a:endParaRPr lang="en-US"/>
          </a:p>
        </p:txBody>
      </p:sp>
    </p:spTree>
    <p:extLst>
      <p:ext uri="{BB962C8B-B14F-4D97-AF65-F5344CB8AC3E}">
        <p14:creationId xmlns:p14="http://schemas.microsoft.com/office/powerpoint/2010/main" val="1827675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66C20-43DF-494D-9D8C-1E2F5563A060}" type="slidenum">
              <a:rPr lang="en-US" smtClean="0"/>
              <a:t>19</a:t>
            </a:fld>
            <a:endParaRPr lang="en-US"/>
          </a:p>
        </p:txBody>
      </p:sp>
    </p:spTree>
    <p:extLst>
      <p:ext uri="{BB962C8B-B14F-4D97-AF65-F5344CB8AC3E}">
        <p14:creationId xmlns:p14="http://schemas.microsoft.com/office/powerpoint/2010/main" val="3554414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66C20-43DF-494D-9D8C-1E2F5563A060}" type="slidenum">
              <a:rPr lang="en-US" smtClean="0"/>
              <a:t>20</a:t>
            </a:fld>
            <a:endParaRPr lang="en-US"/>
          </a:p>
        </p:txBody>
      </p:sp>
    </p:spTree>
    <p:extLst>
      <p:ext uri="{BB962C8B-B14F-4D97-AF65-F5344CB8AC3E}">
        <p14:creationId xmlns:p14="http://schemas.microsoft.com/office/powerpoint/2010/main" val="126558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points I intend to illustrate are as follows:</a:t>
            </a:r>
          </a:p>
          <a:p>
            <a:pPr marL="228600" indent="-228600">
              <a:buAutoNum type="arabicParenR"/>
            </a:pPr>
            <a:r>
              <a:rPr lang="en-US" dirty="0"/>
              <a:t>The direction of travel we are taking in some areas, and that we need to take to exploit the potential value of DR in a low-carbon system, is best understood…. In other words, if we want to separate the past of demand response from the future of demand response, we need to go back to the basics of what we mean by a reliable electric supply and how the market is meant to form prices to reflect that.</a:t>
            </a:r>
          </a:p>
          <a:p>
            <a:pPr marL="228600" indent="-228600">
              <a:buAutoNum type="arabicParenR"/>
            </a:pPr>
            <a:r>
              <a:rPr lang="en-US" dirty="0"/>
              <a:t>The fundamentally different relationship between supply and demand in a decarbonized power system leads to a fundamentally different value proposition for demand response. We can no longer afford the historical assumption of a master-slave relationship between, respectively, demand and supply – we need it to become much more of a partnership to the extent that’s cost-effective and practical.</a:t>
            </a:r>
          </a:p>
          <a:p>
            <a:pPr marL="228600" indent="-228600">
              <a:buAutoNum type="arabicParenR"/>
            </a:pPr>
            <a:r>
              <a:rPr lang="en-US" dirty="0"/>
              <a:t>These paradigm shifts create, in turn, a need to revisit the questions of who can play in the DR game, how, and what they can expect to receive for doing so. The ITC revolution obviously plays a big role in this.</a:t>
            </a:r>
          </a:p>
          <a:p>
            <a:pPr marL="228600" indent="-228600">
              <a:buAutoNum type="arabicParenR"/>
            </a:pPr>
            <a:r>
              <a:rPr lang="en-US" dirty="0"/>
              <a:t>Finally, regulation and government policy have a big and active role. Getting the market fundamentals right is necessary, but it is certainly not sufficient.</a:t>
            </a:r>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B832B-628E-4F8E-BD8B-6163C34D246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17940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66C20-43DF-494D-9D8C-1E2F5563A060}" type="slidenum">
              <a:rPr lang="en-US" smtClean="0"/>
              <a:t>21</a:t>
            </a:fld>
            <a:endParaRPr lang="en-US"/>
          </a:p>
        </p:txBody>
      </p:sp>
    </p:spTree>
    <p:extLst>
      <p:ext uri="{BB962C8B-B14F-4D97-AF65-F5344CB8AC3E}">
        <p14:creationId xmlns:p14="http://schemas.microsoft.com/office/powerpoint/2010/main" val="2444081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B832B-628E-4F8E-BD8B-6163C34D246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31755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66C20-43DF-494D-9D8C-1E2F5563A060}" type="slidenum">
              <a:rPr lang="en-US" smtClean="0"/>
              <a:t>23</a:t>
            </a:fld>
            <a:endParaRPr lang="en-US"/>
          </a:p>
        </p:txBody>
      </p:sp>
    </p:spTree>
    <p:extLst>
      <p:ext uri="{BB962C8B-B14F-4D97-AF65-F5344CB8AC3E}">
        <p14:creationId xmlns:p14="http://schemas.microsoft.com/office/powerpoint/2010/main" val="159482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Section Title </a:t>
            </a:r>
            <a:r>
              <a:rPr lang="en-US" b="1" baseline="0" dirty="0"/>
              <a:t>Slide</a:t>
            </a:r>
            <a:r>
              <a:rPr lang="en-US" b="1"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Usage: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This slide is the primary style for a section title slide.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The background image could stay the same as the presentation title slide’s or be another image that is specific to the section.</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This slide layout is intended to be used for all section title slides in the presentation, with the section title and/or background image being the differentiator.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b="1" dirty="0"/>
              <a:t>Customization: </a:t>
            </a:r>
          </a:p>
          <a:p>
            <a:pPr marL="285750" indent="-285750">
              <a:buFont typeface="Arial"/>
              <a:buChar char="•"/>
            </a:pPr>
            <a:r>
              <a:rPr lang="en-US" dirty="0"/>
              <a:t>To change the</a:t>
            </a:r>
            <a:r>
              <a:rPr lang="en-US" baseline="0" dirty="0"/>
              <a:t> image, right click on the image and select Format Background &gt; Insert picture from &gt; File &gt; Browse to Picture &gt; Insert.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Bear</a:t>
            </a:r>
            <a:r>
              <a:rPr lang="en-US" b="1" dirty="0"/>
              <a:t> In Mind: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a:t>Make sure that after you have changed the image, that it fills the entire slide’s space. You can do this by clicking on the image, then clicking on the Crop button in the Format Picture toolbar, and adjusting as needed.</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a:t>If you change the background image on the Master Slide View, be aware that this will be the background slide for each section divider in the presentation.</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B832B-628E-4F8E-BD8B-6163C34D246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9911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Resource adequacy – as we consider the challenges of how much and what kinds of resources are “adequate” to match supply and demand reliably in a system with high shares of variable renewables and/or limited flexibility nuclear supply, it’s worth revisiting what ”adequate” means objectively. Adequacy is an optimization function – more is not necessarily better, and reducing unserved load is not always good value for money. The reality is that the standards we observe, either explicitly or implicitly, in most industrialized systems imply that consumers value uninterrupted supplies for all of their energy service needs at €30,000-250,000/MWh. That’s clearly absurd, even if you assume that electricity is a “non-excludable” product – that it is a “public good.”</a:t>
            </a:r>
          </a:p>
          <a:p>
            <a:pPr>
              <a:defRPr/>
            </a:pPr>
            <a:endParaRPr lang="en-US" b="1" dirty="0"/>
          </a:p>
          <a:p>
            <a:pPr>
              <a:defRPr/>
            </a:pPr>
            <a:endParaRPr lang="en-US" b="1" dirty="0"/>
          </a:p>
          <a:p>
            <a:pPr>
              <a:defRPr/>
            </a:pPr>
            <a:r>
              <a:rPr lang="en-US" b="1" dirty="0"/>
              <a:t>Usage: </a:t>
            </a:r>
          </a:p>
          <a:p>
            <a:pPr marL="285750" indent="-285750">
              <a:buFont typeface="Arial"/>
              <a:buChar char="•"/>
              <a:defRPr/>
            </a:pPr>
            <a:r>
              <a:rPr lang="en-US" dirty="0"/>
              <a:t>This layout provides structure for a live chart with supporting description.</a:t>
            </a:r>
          </a:p>
          <a:p>
            <a:pPr marL="285750" indent="-285750">
              <a:buFont typeface="Arial"/>
              <a:buChar char="•"/>
              <a:defRPr/>
            </a:pPr>
            <a:endParaRPr lang="en-US" b="1" dirty="0"/>
          </a:p>
          <a:p>
            <a:pPr>
              <a:defRPr/>
            </a:pPr>
            <a:r>
              <a:rPr lang="en-US" b="1" dirty="0"/>
              <a:t>Customization: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0" baseline="0" dirty="0"/>
              <a:t>Right-click on the chart to access format toolbars and the underlying data.</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0" baseline="0" dirty="0"/>
              <a:t>Edit this live chart and/or the data using MS Excel</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0" dirty="0"/>
              <a:t>If</a:t>
            </a:r>
            <a:r>
              <a:rPr lang="en-US" b="0" baseline="0" dirty="0"/>
              <a:t> you change the chart type, make sure that it still uses the appropriate colors from the color palette; use the chart theme to automatically apply the proper color </a:t>
            </a:r>
            <a:r>
              <a:rPr lang="en-US" b="0" baseline="0" dirty="0" err="1"/>
              <a:t>subtones</a:t>
            </a:r>
            <a:endParaRPr lang="en-US" b="0" baseline="0" dirty="0"/>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0" baseline="0" dirty="0"/>
              <a:t>The subheading in this case is intended to also serve as the title of the chart. However, you can also create a smaller title right above the chart in 16pt if desired.</a:t>
            </a:r>
          </a:p>
          <a:p>
            <a:pPr>
              <a:defRPr/>
            </a:pPr>
            <a:endParaRPr lang="en-US" b="1"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B832B-628E-4F8E-BD8B-6163C34D246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5626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 is, of course, one side of the supply/demand curve, and as the cost and performance of instrumentation and communication technologies and platforms continue to improve, the historical assumption of a vertical demand curve – of inelastic demand – is less and less valid. Electricity is becoming “excludable” for more and more loads. For the energy market to be a real energy MARKET, prices need to reflect ALL of the demand on system resources and the marginal costs of ALL actions required to balance the system, including the opportunity cost of drawing down reserves to produce an additional kWh of energy. The sweet spot for a great deal of responsive demand probably lies in the historical “no man’s land” between actual and implied price caps on the one hand, and the assumed blanket value of lost load on the other.</a:t>
            </a:r>
          </a:p>
        </p:txBody>
      </p:sp>
      <p:sp>
        <p:nvSpPr>
          <p:cNvPr id="4" name="Footer Placeholder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B832B-628E-4F8E-BD8B-6163C34D246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7817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 Column Body Text Slide</a:t>
            </a:r>
          </a:p>
          <a:p>
            <a:endParaRPr lang="en-US" sz="1200" b="1"/>
          </a:p>
          <a:p>
            <a:pPr>
              <a:defRPr/>
            </a:pPr>
            <a:r>
              <a:rPr lang="en-US" sz="1200" b="1"/>
              <a:t>Usage: </a:t>
            </a:r>
          </a:p>
          <a:p>
            <a:pPr marL="342900" indent="-342900">
              <a:buFont typeface="Arial"/>
              <a:buChar char="•"/>
            </a:pPr>
            <a:r>
              <a:rPr lang="en-US" sz="1200"/>
              <a:t>This is an example for a basic text page with a substantial amount of body copy in the recommended text size for all body copy in the presentation and a section title header included above the title. </a:t>
            </a:r>
          </a:p>
          <a:p>
            <a:pPr marL="342900" indent="-342900">
              <a:buFont typeface="Arial"/>
              <a:buChar char="•"/>
            </a:pPr>
            <a:r>
              <a:rPr lang="en-US" sz="1200"/>
              <a:t>42pt Arial Bold is the recommended Header text size</a:t>
            </a:r>
          </a:p>
          <a:p>
            <a:pPr marL="342900" indent="-342900">
              <a:buFont typeface="Arial"/>
              <a:buChar char="•"/>
            </a:pPr>
            <a:r>
              <a:rPr lang="en-US" sz="1200"/>
              <a:t>26pt Arial Bold is the recommended body header</a:t>
            </a:r>
          </a:p>
          <a:p>
            <a:pPr marL="342900" indent="-342900">
              <a:buFont typeface="Arial"/>
              <a:buChar char="•"/>
            </a:pPr>
            <a:r>
              <a:rPr lang="en-US" sz="1200"/>
              <a:t>22pt Arial is the recommended body text</a:t>
            </a:r>
            <a:r>
              <a:rPr lang="en-US" sz="1200" baseline="0"/>
              <a:t> size. T</a:t>
            </a:r>
            <a:r>
              <a:rPr lang="en-US" sz="1200"/>
              <a:t>he visual hierarchy is very clear for the viewer</a:t>
            </a:r>
            <a:r>
              <a:rPr lang="en-US" sz="1200" baseline="0"/>
              <a:t> and it can be read from a ways away.</a:t>
            </a:r>
            <a:endParaRPr lang="en-US" sz="1200" b="1"/>
          </a:p>
          <a:p>
            <a:pPr>
              <a:defRPr/>
            </a:pPr>
            <a:endParaRPr lang="en-US" sz="1200" b="1"/>
          </a:p>
          <a:p>
            <a:pPr>
              <a:defRPr/>
            </a:pPr>
            <a:r>
              <a:rPr lang="en-US" sz="1200" b="1"/>
              <a:t>Customization: </a:t>
            </a:r>
          </a:p>
          <a:p>
            <a:pPr marL="285750" indent="-285750">
              <a:buFont typeface="Arial"/>
              <a:buChar char="•"/>
              <a:defRPr/>
            </a:pPr>
            <a:r>
              <a:rPr lang="en-US" sz="1200"/>
              <a:t>To keep all the right spacing and formatting remember to move the text</a:t>
            </a:r>
            <a:r>
              <a:rPr lang="en-US" sz="1200" baseline="0"/>
              <a:t> boxes under the title down, when the title extends to more than one line</a:t>
            </a:r>
            <a:r>
              <a:rPr lang="en-US" sz="1200"/>
              <a:t>.</a:t>
            </a:r>
          </a:p>
          <a:p>
            <a:pPr marL="285750" indent="-285750">
              <a:buFont typeface="Arial"/>
              <a:buChar char="•"/>
              <a:defRPr/>
            </a:pPr>
            <a:endParaRPr lang="en-US" sz="1200"/>
          </a:p>
          <a:p>
            <a:pPr>
              <a:defRPr/>
            </a:pPr>
            <a:r>
              <a:rPr lang="en-US" sz="1200" b="1"/>
              <a:t>Bear In Mind: </a:t>
            </a:r>
          </a:p>
          <a:p>
            <a:pPr marL="285750" indent="-285750">
              <a:buFont typeface="Arial"/>
              <a:buChar char="•"/>
            </a:pPr>
            <a:r>
              <a:rPr lang="en-US" sz="1200"/>
              <a:t>If the amount of content you want to include does not fit into one slide, consider editing down the amount or breaking it up to continue onto the next slide. </a:t>
            </a:r>
          </a:p>
          <a:p>
            <a:pPr marL="285750" indent="-285750">
              <a:buFont typeface="Arial"/>
              <a:buChar char="•"/>
            </a:pPr>
            <a:r>
              <a:rPr lang="en-US" sz="1200"/>
              <a:t>Text smaller than 20pt is discouraged, as it creates legibility issues when projected and can leads to excessive content volume.</a:t>
            </a:r>
          </a:p>
          <a:p>
            <a:endParaRPr lang="en-US"/>
          </a:p>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B832B-628E-4F8E-BD8B-6163C34D246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3273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Section Title </a:t>
            </a:r>
            <a:r>
              <a:rPr lang="en-US" b="1" baseline="0" dirty="0"/>
              <a:t>Slide</a:t>
            </a:r>
            <a:r>
              <a:rPr lang="en-US" b="1"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Usage: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This slide is the primary style for a section title slide.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The background image could stay the same as the presentation title slide’s or be another image that is specific to the section.</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dirty="0"/>
              <a:t>This slide layout is intended to be used for all section title slides in the presentation, with the section title and/or background image being the differentiator.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a:defRPr/>
            </a:pPr>
            <a:r>
              <a:rPr lang="en-US" b="1" dirty="0"/>
              <a:t>Customization: </a:t>
            </a:r>
          </a:p>
          <a:p>
            <a:pPr marL="285750" indent="-285750">
              <a:buFont typeface="Arial"/>
              <a:buChar char="•"/>
            </a:pPr>
            <a:r>
              <a:rPr lang="en-US" dirty="0"/>
              <a:t>To change the</a:t>
            </a:r>
            <a:r>
              <a:rPr lang="en-US" baseline="0" dirty="0"/>
              <a:t> image, right click on the image and select Format Background &gt; Insert picture from &gt; File &gt; Browse to Picture &gt; Insert.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Bear</a:t>
            </a:r>
            <a:r>
              <a:rPr lang="en-US" b="1" dirty="0"/>
              <a:t> In Mind: </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a:t>Make sure that after you have changed the image, that it fills the entire slide’s space. You can do this by clicking on the image, then clicking on the Crop button in the Format Picture toolbar, and adjusting as needed.</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a:t>If you change the background image on the Master Slide View, be aware that this will be the background slide for each section divider in the presentation.</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82B832B-628E-4F8E-BD8B-6163C34D246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7163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we’ve thought of “demand response” as an option purchased from a few large customers by utilities to interrupt load a very small number of times a year for very limited periods of time to avoid the need to impose voltage reductions or, in the worst case, rolling curtailments of “firm” load elsewhere. In other words, DR was seen as a capacity resource, a substitute for super-peaking generation. This functionality had a certain value in a traditional system in which gross load was roughly equal to net load and nearly all resources were dispatchable to follow load. This functionality will still have value, but it has little relevance to the challenges and opportunities in a decarbonized power system.</a:t>
            </a:r>
          </a:p>
        </p:txBody>
      </p:sp>
      <p:sp>
        <p:nvSpPr>
          <p:cNvPr id="4" name="Slide Number Placeholder 3"/>
          <p:cNvSpPr>
            <a:spLocks noGrp="1"/>
          </p:cNvSpPr>
          <p:nvPr>
            <p:ph type="sldNum" sz="quarter" idx="10"/>
          </p:nvPr>
        </p:nvSpPr>
        <p:spPr/>
        <p:txBody>
          <a:bodyPr/>
          <a:lstStyle/>
          <a:p>
            <a:fld id="{67D66C20-43DF-494D-9D8C-1E2F5563A060}" type="slidenum">
              <a:rPr lang="en-US" smtClean="0"/>
              <a:t>9</a:t>
            </a:fld>
            <a:endParaRPr lang="en-US"/>
          </a:p>
        </p:txBody>
      </p:sp>
    </p:spTree>
    <p:extLst>
      <p:ext uri="{BB962C8B-B14F-4D97-AF65-F5344CB8AC3E}">
        <p14:creationId xmlns:p14="http://schemas.microsoft.com/office/powerpoint/2010/main" val="168457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decarbonized power system, </a:t>
            </a:r>
          </a:p>
        </p:txBody>
      </p:sp>
      <p:sp>
        <p:nvSpPr>
          <p:cNvPr id="4" name="Slide Number Placeholder 3"/>
          <p:cNvSpPr>
            <a:spLocks noGrp="1"/>
          </p:cNvSpPr>
          <p:nvPr>
            <p:ph type="sldNum" sz="quarter" idx="10"/>
          </p:nvPr>
        </p:nvSpPr>
        <p:spPr/>
        <p:txBody>
          <a:bodyPr/>
          <a:lstStyle/>
          <a:p>
            <a:fld id="{67D66C20-43DF-494D-9D8C-1E2F5563A060}" type="slidenum">
              <a:rPr lang="en-US" smtClean="0"/>
              <a:t>10</a:t>
            </a:fld>
            <a:endParaRPr lang="en-US"/>
          </a:p>
        </p:txBody>
      </p:sp>
    </p:spTree>
    <p:extLst>
      <p:ext uri="{BB962C8B-B14F-4D97-AF65-F5344CB8AC3E}">
        <p14:creationId xmlns:p14="http://schemas.microsoft.com/office/powerpoint/2010/main" val="235723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www.raponline.org/" TargetMode="External"/><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www.raponline.org/" TargetMode="External"/><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www.raponline.org/" TargetMode="External"/><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www.raponline.org/" TargetMode="External"/><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www.raponline.org/" TargetMode="External"/><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glish With Imag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9304F"/>
                </a:solidFill>
                <a:latin typeface="Arial" panose="020B0604020202020204" pitchFamily="34" charset="0"/>
                <a:cs typeface="Arial" panose="020B0604020202020204" pitchFamily="34" charset="0"/>
              </a:defRPr>
            </a:lvl1pPr>
          </a:lstStyle>
          <a:p>
            <a:pPr lvl="0"/>
            <a:r>
              <a:rPr lang="en-US" dirty="0"/>
              <a:t>Click to edit date</a:t>
            </a:r>
          </a:p>
        </p:txBody>
      </p:sp>
      <p:sp>
        <p:nvSpPr>
          <p:cNvPr id="7" name="Text Placeholder 6"/>
          <p:cNvSpPr>
            <a:spLocks noGrp="1"/>
          </p:cNvSpPr>
          <p:nvPr>
            <p:ph type="body" sz="quarter" idx="17" hasCustomPrompt="1"/>
          </p:nvPr>
        </p:nvSpPr>
        <p:spPr>
          <a:xfrm>
            <a:off x="420009" y="4593725"/>
            <a:ext cx="7142250" cy="276999"/>
          </a:xfrm>
          <a:prstGeom prst="rect">
            <a:avLst/>
          </a:prstGeom>
        </p:spPr>
        <p:txBody>
          <a:bodyPr wrap="square" lIns="0" tIns="0" rIns="0" bIns="0">
            <a:spAutoFit/>
          </a:bodyPr>
          <a:lstStyle>
            <a:lvl1pPr marL="0" indent="0">
              <a:buNone/>
              <a:defRPr lang="en-US" sz="2000" spc="27" baseline="0" dirty="0">
                <a:solidFill>
                  <a:srgbClr val="F15A4E"/>
                </a:solidFill>
                <a:latin typeface="Arial" panose="020B0604020202020204" pitchFamily="34" charset="0"/>
                <a:cs typeface="Arial" panose="020B0604020202020204" pitchFamily="34" charset="0"/>
              </a:defRPr>
            </a:lvl1pPr>
          </a:lstStyle>
          <a:p>
            <a:pPr marL="228579" lvl="0" indent="-228579"/>
            <a:r>
              <a:rPr lang="en-US" dirty="0"/>
              <a:t>Click to edit conference/venue of presentation</a:t>
            </a:r>
          </a:p>
        </p:txBody>
      </p:sp>
      <p:sp>
        <p:nvSpPr>
          <p:cNvPr id="4" name="Title 3"/>
          <p:cNvSpPr>
            <a:spLocks noGrp="1"/>
          </p:cNvSpPr>
          <p:nvPr>
            <p:ph type="title"/>
          </p:nvPr>
        </p:nvSpPr>
        <p:spPr>
          <a:xfrm>
            <a:off x="407984" y="2284937"/>
            <a:ext cx="7142250" cy="1325563"/>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
        <p:nvSpPr>
          <p:cNvPr id="5" name="Text Placeholder 25"/>
          <p:cNvSpPr>
            <a:spLocks noGrp="1"/>
          </p:cNvSpPr>
          <p:nvPr>
            <p:ph type="body" sz="quarter" idx="13"/>
          </p:nvPr>
        </p:nvSpPr>
        <p:spPr>
          <a:xfrm>
            <a:off x="419609" y="5132300"/>
            <a:ext cx="2743200" cy="89768"/>
          </a:xfrm>
          <a:prstGeom prst="rect">
            <a:avLst/>
          </a:prstGeom>
        </p:spPr>
        <p:txBody>
          <a:bodyPr lIns="0" tIns="0" rIns="0" bIns="0">
            <a:spAutoFit/>
          </a:bodyPr>
          <a:lstStyle>
            <a:lvl1pPr marL="0" indent="0">
              <a:lnSpc>
                <a:spcPct val="50000"/>
              </a:lnSpc>
              <a:buNone/>
              <a:defRPr sz="1000">
                <a:solidFill>
                  <a:srgbClr val="0B2F4E"/>
                </a:solidFill>
                <a:latin typeface="Arial" panose="020B0604020202020204" pitchFamily="34" charset="0"/>
                <a:cs typeface="Arial" panose="020B0604020202020204" pitchFamily="34" charset="0"/>
              </a:defRPr>
            </a:lvl1pPr>
          </a:lstStyle>
          <a:p>
            <a:pPr lvl="0"/>
            <a:r>
              <a:rPr lang="en-US"/>
              <a:t>Edit Master text styles</a:t>
            </a:r>
          </a:p>
        </p:txBody>
      </p:sp>
      <p:sp>
        <p:nvSpPr>
          <p:cNvPr id="6" name="Text Placeholder 25"/>
          <p:cNvSpPr>
            <a:spLocks noGrp="1"/>
          </p:cNvSpPr>
          <p:nvPr>
            <p:ph type="body" sz="quarter" idx="14"/>
          </p:nvPr>
        </p:nvSpPr>
        <p:spPr>
          <a:xfrm>
            <a:off x="3446673" y="5132300"/>
            <a:ext cx="1920239" cy="89768"/>
          </a:xfrm>
          <a:prstGeom prst="rect">
            <a:avLst/>
          </a:prstGeom>
        </p:spPr>
        <p:txBody>
          <a:bodyPr lIns="0" tIns="0" rIns="0" bIns="0">
            <a:noAutofit/>
          </a:bodyPr>
          <a:lstStyle>
            <a:lvl1pPr marL="0" indent="0">
              <a:lnSpc>
                <a:spcPct val="50000"/>
              </a:lnSpc>
              <a:buNone/>
              <a:defRPr sz="1000">
                <a:solidFill>
                  <a:srgbClr val="0B2F4E"/>
                </a:solidFill>
                <a:latin typeface="Arial" panose="020B0604020202020204" pitchFamily="34" charset="0"/>
                <a:cs typeface="Arial" panose="020B0604020202020204" pitchFamily="34" charset="0"/>
              </a:defRPr>
            </a:lvl1pPr>
          </a:lstStyle>
          <a:p>
            <a:pPr lvl="0"/>
            <a:r>
              <a:rPr lang="en-US"/>
              <a:t>Edit Master text styles</a:t>
            </a:r>
          </a:p>
        </p:txBody>
      </p:sp>
      <p:sp>
        <p:nvSpPr>
          <p:cNvPr id="8" name="Text Placeholder 25"/>
          <p:cNvSpPr>
            <a:spLocks noGrp="1"/>
          </p:cNvSpPr>
          <p:nvPr>
            <p:ph type="body" sz="quarter" idx="15"/>
          </p:nvPr>
        </p:nvSpPr>
        <p:spPr>
          <a:xfrm>
            <a:off x="5635824" y="5132297"/>
            <a:ext cx="1920239" cy="91440"/>
          </a:xfrm>
          <a:prstGeom prst="rect">
            <a:avLst/>
          </a:prstGeom>
        </p:spPr>
        <p:txBody>
          <a:bodyPr wrap="square" lIns="0" tIns="0" rIns="0" bIns="0">
            <a:spAutoFit/>
          </a:bodyPr>
          <a:lstStyle>
            <a:lvl1pPr marL="0" indent="0">
              <a:lnSpc>
                <a:spcPct val="50000"/>
              </a:lnSpc>
              <a:buNone/>
              <a:defRPr sz="1000">
                <a:solidFill>
                  <a:srgbClr val="0B2F4E"/>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82796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rsonalized Title English No Image">
    <p:bg>
      <p:bgPr>
        <a:solidFill>
          <a:srgbClr val="083050"/>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7"/>
            <a:ext cx="1840057" cy="845971"/>
          </a:xfrm>
          <a:prstGeom prst="rect">
            <a:avLst/>
          </a:prstGeom>
        </p:spPr>
      </p:pic>
      <p:sp>
        <p:nvSpPr>
          <p:cNvPr id="18"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83050"/>
                </a:solidFill>
                <a:latin typeface="Arial" panose="020B0604020202020204" pitchFamily="34" charset="0"/>
                <a:cs typeface="Arial" panose="020B0604020202020204" pitchFamily="34" charset="0"/>
              </a:defRPr>
            </a:lvl1pPr>
          </a:lstStyle>
          <a:p>
            <a:pPr lvl="0"/>
            <a:r>
              <a:rPr lang="en-US" dirty="0"/>
              <a:t>Click to edit date</a:t>
            </a:r>
          </a:p>
        </p:txBody>
      </p:sp>
      <p:sp>
        <p:nvSpPr>
          <p:cNvPr id="7" name="Text Placeholder 6"/>
          <p:cNvSpPr>
            <a:spLocks noGrp="1"/>
          </p:cNvSpPr>
          <p:nvPr>
            <p:ph type="body" sz="quarter" idx="17" hasCustomPrompt="1"/>
          </p:nvPr>
        </p:nvSpPr>
        <p:spPr>
          <a:xfrm>
            <a:off x="420009" y="4593725"/>
            <a:ext cx="7142250" cy="282129"/>
          </a:xfrm>
          <a:prstGeom prst="rect">
            <a:avLst/>
          </a:prstGeom>
        </p:spPr>
        <p:txBody>
          <a:bodyPr wrap="square" lIns="0" tIns="0" rIns="0" bIns="0">
            <a:spAutoFit/>
          </a:bodyPr>
          <a:lstStyle>
            <a:lvl1pPr marL="0" indent="0">
              <a:buNone/>
              <a:defRPr sz="2000" spc="27" baseline="0">
                <a:solidFill>
                  <a:srgbClr val="F15A4E"/>
                </a:solidFill>
                <a:latin typeface="Arial" panose="020B0604020202020204" pitchFamily="34" charset="0"/>
                <a:cs typeface="Arial" panose="020B0604020202020204" pitchFamily="34" charset="0"/>
              </a:defRPr>
            </a:lvl1pPr>
          </a:lstStyle>
          <a:p>
            <a:pPr lvl="0"/>
            <a:r>
              <a:rPr lang="en-US" dirty="0"/>
              <a:t>Click to edit conference/venue of presentation</a:t>
            </a:r>
          </a:p>
        </p:txBody>
      </p:sp>
      <p:sp>
        <p:nvSpPr>
          <p:cNvPr id="4" name="Title 3"/>
          <p:cNvSpPr>
            <a:spLocks noGrp="1"/>
          </p:cNvSpPr>
          <p:nvPr>
            <p:ph type="title"/>
          </p:nvPr>
        </p:nvSpPr>
        <p:spPr>
          <a:xfrm>
            <a:off x="407984" y="2304642"/>
            <a:ext cx="7142250" cy="1325563"/>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18564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rsonalized Title Chinese With Imag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82"/>
            <a:ext cx="3811608" cy="842925"/>
          </a:xfrm>
          <a:prstGeom prst="rect">
            <a:avLst/>
          </a:prstGeom>
        </p:spPr>
      </p:pic>
      <p:sp>
        <p:nvSpPr>
          <p:cNvPr id="13"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83050"/>
                </a:solidFill>
                <a:latin typeface="Heiti SC Light"/>
                <a:ea typeface="Heiti SC Light"/>
                <a:cs typeface="Heiti SC Light"/>
              </a:defRPr>
            </a:lvl1pPr>
          </a:lstStyle>
          <a:p>
            <a:pPr lvl="0"/>
            <a:r>
              <a:rPr lang="en-US" dirty="0"/>
              <a:t>Click to edit date</a:t>
            </a:r>
          </a:p>
        </p:txBody>
      </p:sp>
      <p:sp>
        <p:nvSpPr>
          <p:cNvPr id="25" name="Text Placeholder 6"/>
          <p:cNvSpPr>
            <a:spLocks noGrp="1"/>
          </p:cNvSpPr>
          <p:nvPr>
            <p:ph type="body" sz="quarter" idx="17" hasCustomPrompt="1"/>
          </p:nvPr>
        </p:nvSpPr>
        <p:spPr>
          <a:xfrm>
            <a:off x="419609" y="4505868"/>
            <a:ext cx="7142250" cy="276999"/>
          </a:xfrm>
          <a:prstGeom prst="rect">
            <a:avLst/>
          </a:prstGeom>
        </p:spPr>
        <p:txBody>
          <a:bodyPr wrap="square" lIns="0" tIns="0" rIns="0" bIns="0">
            <a:spAutoFit/>
          </a:bodyPr>
          <a:lstStyle>
            <a:lvl1pPr>
              <a:defRPr lang="en-US" sz="2000" spc="27" baseline="0" dirty="0">
                <a:solidFill>
                  <a:srgbClr val="F15A4E"/>
                </a:solidFill>
                <a:latin typeface="Arial" panose="020B0604020202020204" pitchFamily="34" charset="0"/>
                <a:cs typeface="Arial" panose="020B0604020202020204" pitchFamily="34" charset="0"/>
              </a:defRPr>
            </a:lvl1pPr>
          </a:lstStyle>
          <a:p>
            <a:pPr marL="0" lvl="0" indent="0">
              <a:buNone/>
            </a:pPr>
            <a:r>
              <a:rPr lang="en-US" dirty="0"/>
              <a:t>Click to edit conference/venue of presentation</a:t>
            </a:r>
          </a:p>
        </p:txBody>
      </p:sp>
      <p:sp>
        <p:nvSpPr>
          <p:cNvPr id="3" name="Title 2"/>
          <p:cNvSpPr>
            <a:spLocks noGrp="1"/>
          </p:cNvSpPr>
          <p:nvPr>
            <p:ph type="title"/>
          </p:nvPr>
        </p:nvSpPr>
        <p:spPr>
          <a:xfrm>
            <a:off x="407983" y="2320182"/>
            <a:ext cx="7142250" cy="609755"/>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22572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rsonalized Title Chinese No Image">
    <p:bg>
      <p:bgPr>
        <a:solidFill>
          <a:srgbClr val="083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82"/>
            <a:ext cx="3811608" cy="842925"/>
          </a:xfrm>
          <a:prstGeom prst="rect">
            <a:avLst/>
          </a:prstGeom>
        </p:spPr>
      </p:pic>
      <p:sp>
        <p:nvSpPr>
          <p:cNvPr id="13"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9304F"/>
                </a:solidFill>
                <a:latin typeface="Heiti SC Light"/>
                <a:ea typeface="Heiti SC Light"/>
                <a:cs typeface="Heiti SC Light"/>
              </a:defRPr>
            </a:lvl1pPr>
          </a:lstStyle>
          <a:p>
            <a:pPr lvl="0"/>
            <a:r>
              <a:rPr lang="en-US" dirty="0"/>
              <a:t>Click to edit date</a:t>
            </a:r>
          </a:p>
        </p:txBody>
      </p:sp>
      <p:sp>
        <p:nvSpPr>
          <p:cNvPr id="25" name="Text Placeholder 6"/>
          <p:cNvSpPr>
            <a:spLocks noGrp="1"/>
          </p:cNvSpPr>
          <p:nvPr>
            <p:ph type="body" sz="quarter" idx="17" hasCustomPrompt="1"/>
          </p:nvPr>
        </p:nvSpPr>
        <p:spPr>
          <a:xfrm>
            <a:off x="419609" y="4505868"/>
            <a:ext cx="7142250" cy="276999"/>
          </a:xfrm>
          <a:prstGeom prst="rect">
            <a:avLst/>
          </a:prstGeom>
        </p:spPr>
        <p:txBody>
          <a:bodyPr wrap="square" lIns="0" tIns="0" rIns="0" bIns="0">
            <a:spAutoFit/>
          </a:bodyPr>
          <a:lstStyle>
            <a:lvl1pPr>
              <a:defRPr lang="en-US" sz="2000" spc="27" baseline="0" dirty="0">
                <a:solidFill>
                  <a:srgbClr val="F15A4E"/>
                </a:solidFill>
                <a:latin typeface="Arial" panose="020B0604020202020204" pitchFamily="34" charset="0"/>
                <a:cs typeface="Arial" panose="020B0604020202020204" pitchFamily="34" charset="0"/>
              </a:defRPr>
            </a:lvl1pPr>
          </a:lstStyle>
          <a:p>
            <a:pPr marL="0" lvl="0" indent="0">
              <a:buNone/>
            </a:pPr>
            <a:r>
              <a:rPr lang="en-US" dirty="0"/>
              <a:t>Click to edit conference/venue of presentation</a:t>
            </a:r>
          </a:p>
        </p:txBody>
      </p:sp>
      <p:sp>
        <p:nvSpPr>
          <p:cNvPr id="3" name="Title 2"/>
          <p:cNvSpPr>
            <a:spLocks noGrp="1"/>
          </p:cNvSpPr>
          <p:nvPr>
            <p:ph type="title"/>
          </p:nvPr>
        </p:nvSpPr>
        <p:spPr>
          <a:xfrm>
            <a:off x="407983" y="2298941"/>
            <a:ext cx="7142250" cy="609755"/>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231735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Title Slide Colo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280037"/>
            <a:ext cx="8889692" cy="2844375"/>
          </a:xfrm>
          <a:prstGeom prst="rect">
            <a:avLst/>
          </a:prstGeom>
          <a:solidFill>
            <a:srgbClr val="16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cxnSp>
        <p:nvCxnSpPr>
          <p:cNvPr id="5" name="Straight Connector 4"/>
          <p:cNvCxnSpPr/>
          <p:nvPr userDrawn="1"/>
        </p:nvCxnSpPr>
        <p:spPr>
          <a:xfrm>
            <a:off x="1558636" y="672353"/>
            <a:ext cx="0" cy="6185647"/>
          </a:xfrm>
          <a:prstGeom prst="line">
            <a:avLst/>
          </a:prstGeom>
          <a:ln>
            <a:solidFill>
              <a:srgbClr val="F15B55"/>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891357" y="539448"/>
            <a:ext cx="574502" cy="896173"/>
          </a:xfrm>
          <a:prstGeom prst="rect">
            <a:avLst/>
          </a:prstGeom>
        </p:spPr>
        <p:txBody>
          <a:bodyPr wrap="square" lIns="0" tIns="0" rIns="0" bIns="0" anchor="ctr">
            <a:spAutoFit/>
          </a:bodyPr>
          <a:lstStyle>
            <a:lvl1pPr marL="0" indent="0" algn="ctr">
              <a:buNone/>
              <a:defRPr sz="6400" b="1">
                <a:solidFill>
                  <a:schemeClr val="bg1"/>
                </a:solidFill>
                <a:latin typeface="Arial" panose="020B0604020202020204" pitchFamily="34" charset="0"/>
                <a:cs typeface="Arial" panose="020B0604020202020204" pitchFamily="34" charset="0"/>
              </a:defRPr>
            </a:lvl1pPr>
          </a:lstStyle>
          <a:p>
            <a:pPr lvl="0"/>
            <a:r>
              <a:rPr lang="en-US"/>
              <a:t>2</a:t>
            </a:r>
          </a:p>
        </p:txBody>
      </p:sp>
      <p:sp>
        <p:nvSpPr>
          <p:cNvPr id="10" name="Text Placeholder 8"/>
          <p:cNvSpPr>
            <a:spLocks noGrp="1"/>
          </p:cNvSpPr>
          <p:nvPr>
            <p:ph type="body" sz="quarter" idx="12" hasCustomPrompt="1"/>
          </p:nvPr>
        </p:nvSpPr>
        <p:spPr>
          <a:xfrm>
            <a:off x="1699592" y="1805059"/>
            <a:ext cx="6805929" cy="323272"/>
          </a:xfrm>
          <a:prstGeom prst="rect">
            <a:avLst/>
          </a:prstGeom>
        </p:spPr>
        <p:txBody>
          <a:bodyPr wrap="square" lIns="0" tIns="0" rIns="0" bIns="0">
            <a:spAutoFit/>
          </a:bodyPr>
          <a:lstStyle>
            <a:lvl1pPr marL="0" indent="0">
              <a:lnSpc>
                <a:spcPts val="2545"/>
              </a:lnSpc>
              <a:spcBef>
                <a:spcPts val="0"/>
              </a:spcBef>
              <a:buNone/>
              <a:defRPr sz="2000" spc="-9" baseline="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2" name="Title 1"/>
          <p:cNvSpPr>
            <a:spLocks noGrp="1"/>
          </p:cNvSpPr>
          <p:nvPr>
            <p:ph type="title"/>
          </p:nvPr>
        </p:nvSpPr>
        <p:spPr>
          <a:xfrm>
            <a:off x="1699592" y="680436"/>
            <a:ext cx="6815757" cy="1021788"/>
          </a:xfrm>
          <a:prstGeom prst="rect">
            <a:avLst/>
          </a:prstGeom>
        </p:spPr>
        <p:txBody>
          <a:bodyPr/>
          <a:lstStyle>
            <a:lvl1pPr>
              <a:defRPr lang="en-US" sz="3700" b="1" kern="1200" spc="-27" baseline="0" dirty="0">
                <a:solidFill>
                  <a:schemeClr val="bg1"/>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1465186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Title Slide B&amp;W">
    <p:bg>
      <p:bgPr>
        <a:blipFill dpi="0" rotWithShape="1">
          <a:blip r:embed="rId2" cstate="email">
            <a:alphaModFix amt="20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227468"/>
            <a:ext cx="8889692" cy="2972932"/>
          </a:xfrm>
          <a:prstGeom prst="rect">
            <a:avLst/>
          </a:prstGeom>
          <a:solidFill>
            <a:srgbClr val="16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cxnSp>
        <p:nvCxnSpPr>
          <p:cNvPr id="5" name="Straight Connector 4"/>
          <p:cNvCxnSpPr/>
          <p:nvPr userDrawn="1"/>
        </p:nvCxnSpPr>
        <p:spPr>
          <a:xfrm>
            <a:off x="1558636" y="672353"/>
            <a:ext cx="0" cy="6185647"/>
          </a:xfrm>
          <a:prstGeom prst="line">
            <a:avLst/>
          </a:prstGeom>
          <a:ln>
            <a:solidFill>
              <a:srgbClr val="F15B55"/>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891357" y="539448"/>
            <a:ext cx="574502" cy="896173"/>
          </a:xfrm>
          <a:prstGeom prst="rect">
            <a:avLst/>
          </a:prstGeom>
        </p:spPr>
        <p:txBody>
          <a:bodyPr wrap="square" lIns="0" tIns="0" rIns="0" bIns="0" anchor="ctr">
            <a:spAutoFit/>
          </a:bodyPr>
          <a:lstStyle>
            <a:lvl1pPr marL="0" indent="0" algn="ctr">
              <a:buNone/>
              <a:defRPr sz="6400" b="1">
                <a:solidFill>
                  <a:schemeClr val="bg1"/>
                </a:solidFill>
                <a:latin typeface="Arial" panose="020B0604020202020204" pitchFamily="34" charset="0"/>
                <a:cs typeface="Arial" panose="020B0604020202020204" pitchFamily="34" charset="0"/>
              </a:defRPr>
            </a:lvl1pPr>
          </a:lstStyle>
          <a:p>
            <a:pPr lvl="0"/>
            <a:r>
              <a:rPr lang="en-US"/>
              <a:t>2</a:t>
            </a:r>
          </a:p>
        </p:txBody>
      </p:sp>
      <p:sp>
        <p:nvSpPr>
          <p:cNvPr id="10" name="Text Placeholder 8"/>
          <p:cNvSpPr>
            <a:spLocks noGrp="1"/>
          </p:cNvSpPr>
          <p:nvPr>
            <p:ph type="body" sz="quarter" idx="12" hasCustomPrompt="1"/>
          </p:nvPr>
        </p:nvSpPr>
        <p:spPr>
          <a:xfrm>
            <a:off x="1699592" y="1796360"/>
            <a:ext cx="6805929" cy="323272"/>
          </a:xfrm>
          <a:prstGeom prst="rect">
            <a:avLst/>
          </a:prstGeom>
        </p:spPr>
        <p:txBody>
          <a:bodyPr wrap="square" lIns="0" tIns="0" rIns="0" bIns="0">
            <a:spAutoFit/>
          </a:bodyPr>
          <a:lstStyle>
            <a:lvl1pPr marL="0" indent="0">
              <a:lnSpc>
                <a:spcPts val="2545"/>
              </a:lnSpc>
              <a:spcBef>
                <a:spcPts val="0"/>
              </a:spcBef>
              <a:buNone/>
              <a:defRPr sz="2000" spc="-9" baseline="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11" name="Title 1"/>
          <p:cNvSpPr>
            <a:spLocks noGrp="1"/>
          </p:cNvSpPr>
          <p:nvPr>
            <p:ph type="title"/>
          </p:nvPr>
        </p:nvSpPr>
        <p:spPr>
          <a:xfrm>
            <a:off x="1718643" y="685800"/>
            <a:ext cx="6815757" cy="1021788"/>
          </a:xfrm>
          <a:prstGeom prst="rect">
            <a:avLst/>
          </a:prstGeom>
        </p:spPr>
        <p:txBody>
          <a:bodyPr/>
          <a:lstStyle>
            <a:lvl1pPr>
              <a:defRPr lang="en-US" sz="3700" b="1" kern="1200" spc="-27" baseline="0" dirty="0">
                <a:solidFill>
                  <a:schemeClr val="bg1"/>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61702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No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404784" y="2016443"/>
            <a:ext cx="8327044" cy="623153"/>
          </a:xfrm>
          <a:prstGeom prst="rect">
            <a:avLst/>
          </a:prstGeom>
        </p:spPr>
        <p:txBody>
          <a:bodyPr wrap="square" lIns="0" tIns="40339" rIns="0" bIns="40339">
            <a:spAutoFit/>
          </a:bodyPr>
          <a:lstStyle>
            <a:lvl1pPr marL="0" indent="0">
              <a:lnSpc>
                <a:spcPct val="110000"/>
              </a:lnSpc>
              <a:buNone/>
              <a:defRPr sz="3200" b="1" spc="-9" baseline="0">
                <a:solidFill>
                  <a:srgbClr val="083050"/>
                </a:solidFill>
                <a:latin typeface="Arial" panose="020B0604020202020204" pitchFamily="34" charset="0"/>
                <a:cs typeface="Arial" panose="020B0604020202020204" pitchFamily="34" charset="0"/>
              </a:defRPr>
            </a:lvl1pPr>
          </a:lstStyle>
          <a:p>
            <a:pPr lvl="0"/>
            <a:r>
              <a:rPr lang="en-US" dirty="0"/>
              <a:t>Click to edit </a:t>
            </a:r>
          </a:p>
        </p:txBody>
      </p:sp>
      <p:sp>
        <p:nvSpPr>
          <p:cNvPr id="15"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4" name="Text Placeholder 3"/>
          <p:cNvSpPr>
            <a:spLocks noGrp="1"/>
          </p:cNvSpPr>
          <p:nvPr>
            <p:ph type="body" sz="quarter" idx="13"/>
          </p:nvPr>
        </p:nvSpPr>
        <p:spPr>
          <a:xfrm>
            <a:off x="416907" y="2597334"/>
            <a:ext cx="8309291" cy="518399"/>
          </a:xfrm>
          <a:prstGeom prst="rect">
            <a:avLst/>
          </a:prstGeom>
        </p:spPr>
        <p:txBody>
          <a:bodyPr vert="horz" lIns="0" tIns="0" rIns="0" bIns="0"/>
          <a:lstStyle>
            <a:lvl1pPr marL="0" indent="0">
              <a:lnSpc>
                <a:spcPct val="110000"/>
              </a:lnSpc>
              <a:buNone/>
              <a:defRPr sz="2800">
                <a:solidFill>
                  <a:srgbClr val="083050"/>
                </a:solidFill>
                <a:latin typeface="Arial"/>
                <a:cs typeface="Arial"/>
              </a:defRPr>
            </a:lvl1pPr>
          </a:lstStyle>
          <a:p>
            <a:pPr lvl="0"/>
            <a:r>
              <a:rPr lang="en-US" dirty="0"/>
              <a:t>Click to edit Master text styles</a:t>
            </a:r>
          </a:p>
        </p:txBody>
      </p:sp>
      <p:sp>
        <p:nvSpPr>
          <p:cNvPr id="3" name="Title 2"/>
          <p:cNvSpPr>
            <a:spLocks noGrp="1"/>
          </p:cNvSpPr>
          <p:nvPr>
            <p:ph type="title"/>
          </p:nvPr>
        </p:nvSpPr>
        <p:spPr/>
        <p:txBody>
          <a:bodyPr/>
          <a:lstStyle>
            <a:lvl1pPr>
              <a:defRPr>
                <a:solidFill>
                  <a:srgbClr val="083050"/>
                </a:solidFill>
              </a:defRPr>
            </a:lvl1pPr>
          </a:lstStyle>
          <a:p>
            <a:r>
              <a:rPr lang="en-US" dirty="0"/>
              <a:t>Click to edit Master title style</a:t>
            </a:r>
          </a:p>
        </p:txBody>
      </p:sp>
    </p:spTree>
    <p:extLst>
      <p:ext uri="{BB962C8B-B14F-4D97-AF65-F5344CB8AC3E}">
        <p14:creationId xmlns:p14="http://schemas.microsoft.com/office/powerpoint/2010/main" val="2097323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No Bullets">
    <p:bg>
      <p:bgPr>
        <a:solidFill>
          <a:schemeClr val="bg1"/>
        </a:solidFill>
        <a:effectLst/>
      </p:bgPr>
    </p:bg>
    <p:spTree>
      <p:nvGrpSpPr>
        <p:cNvPr id="1" name=""/>
        <p:cNvGrpSpPr/>
        <p:nvPr/>
      </p:nvGrpSpPr>
      <p:grpSpPr>
        <a:xfrm>
          <a:off x="0" y="0"/>
          <a:ext cx="0" cy="0"/>
          <a:chOff x="0" y="0"/>
          <a:chExt cx="0" cy="0"/>
        </a:xfrm>
      </p:grpSpPr>
      <p:sp>
        <p:nvSpPr>
          <p:cNvPr id="8" name="Text Placeholder 9"/>
          <p:cNvSpPr>
            <a:spLocks noGrp="1"/>
          </p:cNvSpPr>
          <p:nvPr>
            <p:ph type="body" sz="quarter" idx="11"/>
          </p:nvPr>
        </p:nvSpPr>
        <p:spPr>
          <a:xfrm>
            <a:off x="410415" y="2011363"/>
            <a:ext cx="8315783" cy="623153"/>
          </a:xfrm>
          <a:prstGeom prst="rect">
            <a:avLst/>
          </a:prstGeom>
        </p:spPr>
        <p:txBody>
          <a:bodyPr wrap="square" lIns="0" tIns="40339" rIns="0" bIns="40339">
            <a:spAutoFit/>
          </a:bodyPr>
          <a:lstStyle>
            <a:lvl1pPr marL="0" indent="0">
              <a:lnSpc>
                <a:spcPct val="110000"/>
              </a:lnSpc>
              <a:buNone/>
              <a:defRPr sz="3200" b="1" spc="-9" baseline="0">
                <a:solidFill>
                  <a:srgbClr val="083050"/>
                </a:solidFill>
                <a:latin typeface="Arial" panose="020B0604020202020204" pitchFamily="34" charset="0"/>
                <a:cs typeface="Arial" panose="020B0604020202020204" pitchFamily="34" charset="0"/>
              </a:defRPr>
            </a:lvl1pPr>
          </a:lstStyle>
          <a:p>
            <a:pPr lvl="0"/>
            <a:r>
              <a:rPr lang="en-US" dirty="0"/>
              <a:t>Click to edit</a:t>
            </a:r>
          </a:p>
        </p:txBody>
      </p:sp>
      <p:sp>
        <p:nvSpPr>
          <p:cNvPr id="9" name="Text Placeholder 11"/>
          <p:cNvSpPr>
            <a:spLocks noGrp="1"/>
          </p:cNvSpPr>
          <p:nvPr>
            <p:ph type="body" sz="quarter" idx="12"/>
          </p:nvPr>
        </p:nvSpPr>
        <p:spPr>
          <a:xfrm>
            <a:off x="418883" y="2671451"/>
            <a:ext cx="3937249" cy="473976"/>
          </a:xfrm>
          <a:prstGeom prst="rect">
            <a:avLst/>
          </a:prstGeom>
        </p:spPr>
        <p:txBody>
          <a:bodyPr wrap="square" lIns="0" tIns="0" rIns="0" bIns="0">
            <a:spAutoFit/>
          </a:bodyPr>
          <a:lstStyle>
            <a:lvl1pPr marL="0" indent="0">
              <a:lnSpc>
                <a:spcPct val="110000"/>
              </a:lnSpc>
              <a:spcBef>
                <a:spcPts val="0"/>
              </a:spcBef>
              <a:buClr>
                <a:srgbClr val="F15B55"/>
              </a:buClr>
              <a:buFont typeface="Arial" panose="020B0604020202020204" pitchFamily="34" charset="0"/>
              <a:buNone/>
              <a:defRPr lang="en-US" sz="2800" b="0" i="0" spc="0" smtClean="0">
                <a:solidFill>
                  <a:srgbClr val="083050"/>
                </a:solidFill>
                <a:effectLst/>
                <a:latin typeface="Arial" panose="020B0604020202020204" pitchFamily="34" charset="0"/>
                <a:cs typeface="Arial" panose="020B0604020202020204" pitchFamily="34" charset="0"/>
              </a:defRPr>
            </a:lvl1pPr>
          </a:lstStyle>
          <a:p>
            <a:pPr lvl="0"/>
            <a:r>
              <a:rPr lang="en-US"/>
              <a:t>Click to edit</a:t>
            </a:r>
          </a:p>
        </p:txBody>
      </p:sp>
      <p:sp>
        <p:nvSpPr>
          <p:cNvPr id="10" name="Text Placeholder 11"/>
          <p:cNvSpPr>
            <a:spLocks noGrp="1"/>
          </p:cNvSpPr>
          <p:nvPr>
            <p:ph type="body" sz="quarter" idx="13"/>
          </p:nvPr>
        </p:nvSpPr>
        <p:spPr>
          <a:xfrm>
            <a:off x="4803598" y="2671451"/>
            <a:ext cx="3937249" cy="473976"/>
          </a:xfrm>
          <a:prstGeom prst="rect">
            <a:avLst/>
          </a:prstGeom>
        </p:spPr>
        <p:txBody>
          <a:bodyPr wrap="square" lIns="0" tIns="0" rIns="0" bIns="0">
            <a:spAutoFit/>
          </a:bodyPr>
          <a:lstStyle>
            <a:lvl1pPr marL="0" indent="0">
              <a:lnSpc>
                <a:spcPct val="110000"/>
              </a:lnSpc>
              <a:spcBef>
                <a:spcPts val="0"/>
              </a:spcBef>
              <a:buClr>
                <a:srgbClr val="F15B55"/>
              </a:buClr>
              <a:buFont typeface="Arial" panose="020B0604020202020204" pitchFamily="34" charset="0"/>
              <a:buNone/>
              <a:defRPr lang="en-US" sz="2800" b="0" i="0" spc="0" smtClean="0">
                <a:solidFill>
                  <a:srgbClr val="083050"/>
                </a:solidFill>
                <a:effectLst/>
                <a:latin typeface="Arial" panose="020B0604020202020204" pitchFamily="34" charset="0"/>
                <a:cs typeface="Arial" panose="020B0604020202020204" pitchFamily="34" charset="0"/>
              </a:defRPr>
            </a:lvl1pPr>
          </a:lstStyle>
          <a:p>
            <a:pPr lvl="0"/>
            <a:r>
              <a:rPr lang="en-US" dirty="0"/>
              <a:t>Click to edit</a:t>
            </a:r>
          </a:p>
        </p:txBody>
      </p:sp>
      <p:sp>
        <p:nvSpPr>
          <p:cNvPr id="7"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B006FC50-3D9C-A844-94E8-6A053D56C40D}" type="slidenum">
              <a:rPr lang="en-US" smtClean="0"/>
              <a:t>‹#›</a:t>
            </a:fld>
            <a:endParaRPr lang="en-US"/>
          </a:p>
        </p:txBody>
      </p:sp>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332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Bullets">
    <p:bg>
      <p:bgPr>
        <a:solidFill>
          <a:schemeClr val="bg1"/>
        </a:solidFill>
        <a:effectLst/>
      </p:bgPr>
    </p:bg>
    <p:spTree>
      <p:nvGrpSpPr>
        <p:cNvPr id="1" name=""/>
        <p:cNvGrpSpPr/>
        <p:nvPr/>
      </p:nvGrpSpPr>
      <p:grpSpPr>
        <a:xfrm>
          <a:off x="0" y="0"/>
          <a:ext cx="0" cy="0"/>
          <a:chOff x="0" y="0"/>
          <a:chExt cx="0" cy="0"/>
        </a:xfrm>
      </p:grpSpPr>
      <p:sp>
        <p:nvSpPr>
          <p:cNvPr id="10" name="Text Placeholder 11"/>
          <p:cNvSpPr>
            <a:spLocks noGrp="1"/>
          </p:cNvSpPr>
          <p:nvPr>
            <p:ph type="body" sz="quarter" idx="12"/>
          </p:nvPr>
        </p:nvSpPr>
        <p:spPr>
          <a:xfrm>
            <a:off x="410415" y="2108033"/>
            <a:ext cx="8332975" cy="3073567"/>
          </a:xfrm>
          <a:prstGeom prst="rect">
            <a:avLst/>
          </a:prstGeom>
        </p:spPr>
        <p:txBody>
          <a:bodyPr wrap="square" lIns="0" tIns="40339" rIns="0" bIns="40339">
            <a:spAutoFit/>
          </a:bodyPr>
          <a:lstStyle>
            <a:lvl1pPr marL="342900" indent="-342900">
              <a:lnSpc>
                <a:spcPct val="110000"/>
              </a:lnSpc>
              <a:spcBef>
                <a:spcPts val="818"/>
              </a:spcBef>
              <a:buClr>
                <a:srgbClr val="F15B55"/>
              </a:buClr>
              <a:buFont typeface="Arial"/>
              <a:buChar char="•"/>
              <a:defRPr lang="en-US" sz="2800" b="0" i="0" spc="0" smtClean="0">
                <a:solidFill>
                  <a:srgbClr val="414042"/>
                </a:solidFill>
                <a:effectLst/>
                <a:latin typeface="Arial"/>
                <a:cs typeface="Arial"/>
              </a:defRPr>
            </a:lvl1pPr>
            <a:lvl2pPr>
              <a:lnSpc>
                <a:spcPct val="110000"/>
              </a:lnSpc>
              <a:buClr>
                <a:schemeClr val="accent5"/>
              </a:buClr>
              <a:buSzPct val="70000"/>
              <a:defRPr sz="2800">
                <a:solidFill>
                  <a:srgbClr val="414042"/>
                </a:solidFill>
                <a:latin typeface="Arial"/>
                <a:cs typeface="Arial"/>
              </a:defRPr>
            </a:lvl2pPr>
            <a:lvl3pPr>
              <a:lnSpc>
                <a:spcPct val="110000"/>
              </a:lnSpc>
              <a:buClr>
                <a:srgbClr val="414042"/>
              </a:buClr>
              <a:buSzPct val="70000"/>
              <a:defRPr sz="2800">
                <a:solidFill>
                  <a:srgbClr val="414042"/>
                </a:solidFill>
                <a:latin typeface="Arial"/>
                <a:cs typeface="Arial"/>
              </a:defRPr>
            </a:lvl3pPr>
            <a:lvl4pPr>
              <a:buSzPct val="70000"/>
              <a:defRPr sz="2800">
                <a:solidFill>
                  <a:srgbClr val="414042"/>
                </a:solidFill>
                <a:latin typeface="Arial"/>
                <a:cs typeface="Arial"/>
              </a:defRPr>
            </a:lvl4pPr>
          </a:lstStyle>
          <a:p>
            <a:pPr lvl="0"/>
            <a:r>
              <a:rPr lang="en-US"/>
              <a:t>Click to edit</a:t>
            </a:r>
          </a:p>
          <a:p>
            <a:pPr lvl="1"/>
            <a:r>
              <a:rPr lang="en-US"/>
              <a:t>One</a:t>
            </a:r>
          </a:p>
          <a:p>
            <a:pPr lvl="1"/>
            <a:r>
              <a:rPr lang="en-US"/>
              <a:t>Two</a:t>
            </a:r>
          </a:p>
          <a:p>
            <a:pPr lvl="2"/>
            <a:r>
              <a:rPr lang="en-US"/>
              <a:t>Three</a:t>
            </a:r>
          </a:p>
          <a:p>
            <a:pPr lvl="3"/>
            <a:r>
              <a:rPr lang="en-US"/>
              <a:t>Four</a:t>
            </a:r>
          </a:p>
          <a:p>
            <a:pPr lvl="3"/>
            <a:endParaRPr lang="en-US"/>
          </a:p>
        </p:txBody>
      </p:sp>
      <p:sp>
        <p:nvSpPr>
          <p:cNvPr id="13"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474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No Bullets">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411308" y="1654270"/>
            <a:ext cx="2689391" cy="444173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sp>
        <p:nvSpPr>
          <p:cNvPr id="14" name="Rectangle 13"/>
          <p:cNvSpPr/>
          <p:nvPr userDrawn="1"/>
        </p:nvSpPr>
        <p:spPr>
          <a:xfrm>
            <a:off x="6057146" y="1654270"/>
            <a:ext cx="2689391" cy="4441730"/>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sp>
        <p:nvSpPr>
          <p:cNvPr id="4" name="Text Placeholder 9"/>
          <p:cNvSpPr>
            <a:spLocks noGrp="1"/>
          </p:cNvSpPr>
          <p:nvPr>
            <p:ph type="body" sz="quarter" idx="11"/>
          </p:nvPr>
        </p:nvSpPr>
        <p:spPr>
          <a:xfrm>
            <a:off x="538940" y="1804444"/>
            <a:ext cx="2405151" cy="473976"/>
          </a:xfrm>
          <a:prstGeom prst="rect">
            <a:avLst/>
          </a:prstGeom>
        </p:spPr>
        <p:txBody>
          <a:bodyPr lIns="0" tIns="0" rIns="0" bIns="0">
            <a:spAutoFit/>
          </a:bodyPr>
          <a:lstStyle>
            <a:lvl1pPr marL="0" indent="0">
              <a:lnSpc>
                <a:spcPct val="110000"/>
              </a:lnSpc>
              <a:spcBef>
                <a:spcPts val="0"/>
              </a:spcBef>
              <a:buNone/>
              <a:defRPr sz="2800" b="1" spc="-9" baseline="0">
                <a:solidFill>
                  <a:srgbClr val="083050"/>
                </a:solidFill>
                <a:latin typeface="Arial" panose="020B0604020202020204" pitchFamily="34" charset="0"/>
                <a:cs typeface="Arial" panose="020B0604020202020204" pitchFamily="34" charset="0"/>
              </a:defRPr>
            </a:lvl1pPr>
          </a:lstStyle>
          <a:p>
            <a:pPr lvl="0"/>
            <a:r>
              <a:rPr lang="en-US" dirty="0"/>
              <a:t>Click to edit</a:t>
            </a:r>
          </a:p>
        </p:txBody>
      </p:sp>
      <p:sp>
        <p:nvSpPr>
          <p:cNvPr id="15" name="Text Placeholder 9"/>
          <p:cNvSpPr>
            <a:spLocks noGrp="1"/>
          </p:cNvSpPr>
          <p:nvPr>
            <p:ph type="body" sz="quarter" idx="14"/>
          </p:nvPr>
        </p:nvSpPr>
        <p:spPr>
          <a:xfrm>
            <a:off x="3369425" y="1804444"/>
            <a:ext cx="2405151" cy="473976"/>
          </a:xfrm>
          <a:prstGeom prst="rect">
            <a:avLst/>
          </a:prstGeom>
        </p:spPr>
        <p:txBody>
          <a:bodyPr lIns="0" tIns="0" rIns="0" bIns="0">
            <a:spAutoFit/>
          </a:bodyPr>
          <a:lstStyle>
            <a:lvl1pPr marL="0" indent="0" rtl="0">
              <a:lnSpc>
                <a:spcPct val="110000"/>
              </a:lnSpc>
              <a:spcBef>
                <a:spcPts val="0"/>
              </a:spcBef>
              <a:buNone/>
              <a:defRPr sz="2800" b="1" spc="-9" baseline="0">
                <a:solidFill>
                  <a:srgbClr val="083050"/>
                </a:solidFill>
                <a:latin typeface="Arial" panose="020B0604020202020204" pitchFamily="34" charset="0"/>
                <a:cs typeface="Arial" panose="020B0604020202020204" pitchFamily="34" charset="0"/>
              </a:defRPr>
            </a:lvl1pPr>
          </a:lstStyle>
          <a:p>
            <a:pPr lvl="0"/>
            <a:r>
              <a:rPr lang="en-US" dirty="0"/>
              <a:t>Click to edit</a:t>
            </a:r>
          </a:p>
        </p:txBody>
      </p:sp>
      <p:sp>
        <p:nvSpPr>
          <p:cNvPr id="17" name="Text Placeholder 9"/>
          <p:cNvSpPr>
            <a:spLocks noGrp="1"/>
          </p:cNvSpPr>
          <p:nvPr>
            <p:ph type="body" sz="quarter" idx="16"/>
          </p:nvPr>
        </p:nvSpPr>
        <p:spPr>
          <a:xfrm>
            <a:off x="6196061" y="1804444"/>
            <a:ext cx="2405151" cy="473976"/>
          </a:xfrm>
          <a:prstGeom prst="rect">
            <a:avLst/>
          </a:prstGeom>
        </p:spPr>
        <p:txBody>
          <a:bodyPr lIns="0" tIns="0" rIns="0" bIns="0">
            <a:spAutoFit/>
          </a:bodyPr>
          <a:lstStyle>
            <a:lvl1pPr marL="0" indent="0" rtl="0">
              <a:lnSpc>
                <a:spcPct val="110000"/>
              </a:lnSpc>
              <a:spcBef>
                <a:spcPts val="0"/>
              </a:spcBef>
              <a:buNone/>
              <a:defRPr sz="2800" b="1" spc="-9" baseline="0">
                <a:solidFill>
                  <a:srgbClr val="083050"/>
                </a:solidFill>
                <a:latin typeface="Arial" panose="020B0604020202020204" pitchFamily="34" charset="0"/>
                <a:cs typeface="Arial" panose="020B0604020202020204" pitchFamily="34" charset="0"/>
              </a:defRPr>
            </a:lvl1pPr>
          </a:lstStyle>
          <a:p>
            <a:pPr lvl="0"/>
            <a:r>
              <a:rPr lang="en-US" dirty="0"/>
              <a:t>Click to edit</a:t>
            </a:r>
          </a:p>
        </p:txBody>
      </p:sp>
      <p:sp>
        <p:nvSpPr>
          <p:cNvPr id="26"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10" name="Text Placeholder 11"/>
          <p:cNvSpPr>
            <a:spLocks noGrp="1"/>
          </p:cNvSpPr>
          <p:nvPr>
            <p:ph type="body" sz="quarter" idx="12"/>
          </p:nvPr>
        </p:nvSpPr>
        <p:spPr>
          <a:xfrm>
            <a:off x="538940" y="2458720"/>
            <a:ext cx="2405151" cy="473976"/>
          </a:xfrm>
          <a:prstGeom prst="rect">
            <a:avLst/>
          </a:prstGeom>
        </p:spPr>
        <p:txBody>
          <a:bodyPr wrap="square" lIns="0" tIns="0" rIns="0" bIns="0">
            <a:spAutoFit/>
          </a:bodyPr>
          <a:lstStyle>
            <a:lvl1pPr marL="0" indent="0">
              <a:lnSpc>
                <a:spcPct val="110000"/>
              </a:lnSpc>
              <a:spcBef>
                <a:spcPts val="0"/>
              </a:spcBef>
              <a:buClr>
                <a:srgbClr val="F15B55"/>
              </a:buClr>
              <a:buFont typeface="Arial" panose="020B0604020202020204" pitchFamily="34" charset="0"/>
              <a:buNone/>
              <a:defRPr lang="en-US" sz="2800" b="0" i="0" spc="0" smtClean="0">
                <a:solidFill>
                  <a:srgbClr val="414042"/>
                </a:solidFill>
                <a:effectLst/>
                <a:latin typeface="Arial" panose="020B0604020202020204" pitchFamily="34" charset="0"/>
                <a:cs typeface="Arial" panose="020B0604020202020204" pitchFamily="34" charset="0"/>
              </a:defRPr>
            </a:lvl1pPr>
          </a:lstStyle>
          <a:p>
            <a:pPr lvl="0"/>
            <a:r>
              <a:rPr lang="en-US" dirty="0"/>
              <a:t>Click to edit</a:t>
            </a:r>
          </a:p>
        </p:txBody>
      </p:sp>
      <p:sp>
        <p:nvSpPr>
          <p:cNvPr id="11" name="Text Placeholder 11"/>
          <p:cNvSpPr>
            <a:spLocks noGrp="1"/>
          </p:cNvSpPr>
          <p:nvPr>
            <p:ph type="body" sz="quarter" idx="17"/>
          </p:nvPr>
        </p:nvSpPr>
        <p:spPr>
          <a:xfrm>
            <a:off x="6196061" y="2448560"/>
            <a:ext cx="2405151" cy="473976"/>
          </a:xfrm>
          <a:prstGeom prst="rect">
            <a:avLst/>
          </a:prstGeom>
        </p:spPr>
        <p:txBody>
          <a:bodyPr wrap="square" lIns="0" tIns="0" rIns="0" bIns="0">
            <a:spAutoFit/>
          </a:bodyPr>
          <a:lstStyle>
            <a:lvl1pPr marL="0" indent="0">
              <a:lnSpc>
                <a:spcPct val="110000"/>
              </a:lnSpc>
              <a:spcBef>
                <a:spcPts val="0"/>
              </a:spcBef>
              <a:buClr>
                <a:srgbClr val="F15B55"/>
              </a:buClr>
              <a:buFont typeface="Arial" panose="020B0604020202020204" pitchFamily="34" charset="0"/>
              <a:buNone/>
              <a:defRPr lang="en-US" sz="2800" b="0" i="0" spc="0" smtClean="0">
                <a:solidFill>
                  <a:srgbClr val="414042"/>
                </a:solidFill>
                <a:effectLst/>
                <a:latin typeface="Arial" panose="020B0604020202020204" pitchFamily="34" charset="0"/>
                <a:cs typeface="Arial" panose="020B0604020202020204" pitchFamily="34" charset="0"/>
              </a:defRPr>
            </a:lvl1pPr>
          </a:lstStyle>
          <a:p>
            <a:pPr lvl="0"/>
            <a:r>
              <a:rPr lang="en-US"/>
              <a:t>Click to edit</a:t>
            </a:r>
          </a:p>
        </p:txBody>
      </p:sp>
      <p:sp>
        <p:nvSpPr>
          <p:cNvPr id="13" name="Text Placeholder 11"/>
          <p:cNvSpPr>
            <a:spLocks noGrp="1"/>
          </p:cNvSpPr>
          <p:nvPr>
            <p:ph type="body" sz="quarter" idx="18"/>
          </p:nvPr>
        </p:nvSpPr>
        <p:spPr>
          <a:xfrm>
            <a:off x="3376347" y="2458720"/>
            <a:ext cx="2405151" cy="473976"/>
          </a:xfrm>
          <a:prstGeom prst="rect">
            <a:avLst/>
          </a:prstGeom>
        </p:spPr>
        <p:txBody>
          <a:bodyPr wrap="square" lIns="0" tIns="0" rIns="0" bIns="0">
            <a:spAutoFit/>
          </a:bodyPr>
          <a:lstStyle>
            <a:lvl1pPr marL="0" indent="0">
              <a:lnSpc>
                <a:spcPct val="110000"/>
              </a:lnSpc>
              <a:spcBef>
                <a:spcPts val="0"/>
              </a:spcBef>
              <a:buClr>
                <a:srgbClr val="F15B55"/>
              </a:buClr>
              <a:buFont typeface="Arial" panose="020B0604020202020204" pitchFamily="34" charset="0"/>
              <a:buNone/>
              <a:defRPr lang="en-US" sz="2800" b="0" i="0" spc="0" smtClean="0">
                <a:solidFill>
                  <a:srgbClr val="414042"/>
                </a:solidFill>
                <a:effectLst/>
                <a:latin typeface="Arial" panose="020B0604020202020204" pitchFamily="34" charset="0"/>
                <a:cs typeface="Arial" panose="020B0604020202020204" pitchFamily="34" charset="0"/>
              </a:defRPr>
            </a:lvl1pPr>
          </a:lstStyle>
          <a:p>
            <a:pPr lvl="0"/>
            <a:r>
              <a:rPr lang="en-US"/>
              <a:t>Click to edit</a:t>
            </a:r>
          </a:p>
        </p:txBody>
      </p:sp>
      <p:sp>
        <p:nvSpPr>
          <p:cNvPr id="2" name="Title 1"/>
          <p:cNvSpPr>
            <a:spLocks noGrp="1"/>
          </p:cNvSpPr>
          <p:nvPr>
            <p:ph type="title"/>
          </p:nvPr>
        </p:nvSpPr>
        <p:spPr>
          <a:xfrm>
            <a:off x="410415" y="685801"/>
            <a:ext cx="8315783" cy="948504"/>
          </a:xfrm>
        </p:spPr>
        <p:txBody>
          <a:bodyPr/>
          <a:lstStyle/>
          <a:p>
            <a:r>
              <a:rPr lang="en-US"/>
              <a:t>Click to edit Master title style</a:t>
            </a:r>
          </a:p>
        </p:txBody>
      </p:sp>
    </p:spTree>
    <p:extLst>
      <p:ext uri="{BB962C8B-B14F-4D97-AF65-F5344CB8AC3E}">
        <p14:creationId xmlns:p14="http://schemas.microsoft.com/office/powerpoint/2010/main" val="1046628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inese 1 Column With Bullet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7"/>
          </p:nvPr>
        </p:nvSpPr>
        <p:spPr>
          <a:xfrm>
            <a:off x="410416" y="2071124"/>
            <a:ext cx="8332974" cy="623153"/>
          </a:xfrm>
          <a:prstGeom prst="rect">
            <a:avLst/>
          </a:prstGeom>
        </p:spPr>
        <p:txBody>
          <a:bodyPr wrap="square" lIns="0" tIns="40339" rIns="0" bIns="40339">
            <a:spAutoFit/>
          </a:bodyPr>
          <a:lstStyle>
            <a:lvl1pPr marL="0" indent="0">
              <a:lnSpc>
                <a:spcPct val="110000"/>
              </a:lnSpc>
              <a:buNone/>
              <a:defRPr sz="3200" spc="-55" baseline="0">
                <a:solidFill>
                  <a:schemeClr val="accent6"/>
                </a:solidFill>
                <a:latin typeface="STHeiti" panose="02010600040101010101" pitchFamily="2" charset="-128"/>
                <a:ea typeface="STHeiti" panose="02010600040101010101" pitchFamily="2" charset="-128"/>
                <a:cs typeface="STHeiti" panose="02010600040101010101" pitchFamily="2" charset="-128"/>
              </a:defRPr>
            </a:lvl1pPr>
          </a:lstStyle>
          <a:p>
            <a:pPr lvl="0"/>
            <a:r>
              <a:rPr lang="en-US" altLang="zh-CN" dirty="0"/>
              <a:t>Click to edit</a:t>
            </a:r>
          </a:p>
        </p:txBody>
      </p:sp>
      <p:sp>
        <p:nvSpPr>
          <p:cNvPr id="22"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13" name="Text Placeholder 11"/>
          <p:cNvSpPr>
            <a:spLocks noGrp="1"/>
          </p:cNvSpPr>
          <p:nvPr>
            <p:ph type="body" sz="quarter" idx="12"/>
          </p:nvPr>
        </p:nvSpPr>
        <p:spPr>
          <a:xfrm>
            <a:off x="402011" y="2644958"/>
            <a:ext cx="8332975" cy="555442"/>
          </a:xfrm>
          <a:prstGeom prst="rect">
            <a:avLst/>
          </a:prstGeom>
        </p:spPr>
        <p:txBody>
          <a:bodyPr wrap="square" lIns="0" tIns="40339" rIns="0" bIns="40339">
            <a:spAutoFit/>
          </a:bodyPr>
          <a:lstStyle>
            <a:lvl1pPr marL="311713" indent="-311713">
              <a:lnSpc>
                <a:spcPct val="110000"/>
              </a:lnSpc>
              <a:spcBef>
                <a:spcPts val="818"/>
              </a:spcBef>
              <a:buClr>
                <a:srgbClr val="F15B55"/>
              </a:buClr>
              <a:buFont typeface="Arial" panose="020B0604020202020204" pitchFamily="34" charset="0"/>
              <a:buChar char="•"/>
              <a:defRPr lang="en-US" sz="2800" b="0" i="0" spc="0" smtClean="0">
                <a:solidFill>
                  <a:srgbClr val="414042"/>
                </a:solidFill>
                <a:effectLst/>
                <a:latin typeface="Arial" panose="020B0604020202020204" pitchFamily="34" charset="0"/>
                <a:cs typeface="Arial" panose="020B0604020202020204" pitchFamily="34" charset="0"/>
              </a:defRPr>
            </a:lvl1pPr>
          </a:lstStyle>
          <a:p>
            <a:pPr lvl="0"/>
            <a:r>
              <a:rPr lang="en-US"/>
              <a:t>Click to edit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471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English No Image">
    <p:bg>
      <p:bgPr>
        <a:solidFill>
          <a:srgbClr val="083050"/>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7"/>
            <a:ext cx="1840057" cy="845971"/>
          </a:xfrm>
          <a:prstGeom prst="rect">
            <a:avLst/>
          </a:prstGeom>
        </p:spPr>
      </p:pic>
      <p:sp>
        <p:nvSpPr>
          <p:cNvPr id="18"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83050"/>
                </a:solidFill>
                <a:latin typeface="Arial" panose="020B0604020202020204" pitchFamily="34" charset="0"/>
                <a:cs typeface="Arial" panose="020B0604020202020204" pitchFamily="34" charset="0"/>
              </a:defRPr>
            </a:lvl1pPr>
          </a:lstStyle>
          <a:p>
            <a:pPr lvl="0"/>
            <a:r>
              <a:rPr lang="en-US" dirty="0"/>
              <a:t>Click to edit date</a:t>
            </a:r>
          </a:p>
        </p:txBody>
      </p:sp>
      <p:sp>
        <p:nvSpPr>
          <p:cNvPr id="26" name="Text Placeholder 25"/>
          <p:cNvSpPr>
            <a:spLocks noGrp="1"/>
          </p:cNvSpPr>
          <p:nvPr>
            <p:ph type="body" sz="quarter" idx="13"/>
          </p:nvPr>
        </p:nvSpPr>
        <p:spPr>
          <a:xfrm>
            <a:off x="419609" y="5132300"/>
            <a:ext cx="2743200" cy="76944"/>
          </a:xfrm>
          <a:prstGeom prst="rect">
            <a:avLst/>
          </a:prstGeom>
        </p:spPr>
        <p:txBody>
          <a:bodyPr lIns="0" tIns="0" rIns="0" bIns="0">
            <a:spAutoFit/>
          </a:bodyPr>
          <a:lstStyle>
            <a:lvl1pPr marL="0" indent="0">
              <a:lnSpc>
                <a:spcPct val="50000"/>
              </a:lnSpc>
              <a:buNone/>
              <a:defRPr sz="1000">
                <a:solidFill>
                  <a:srgbClr val="083050"/>
                </a:solidFill>
                <a:latin typeface="Arial" panose="020B0604020202020204" pitchFamily="34" charset="0"/>
                <a:cs typeface="Arial" panose="020B0604020202020204" pitchFamily="34" charset="0"/>
              </a:defRPr>
            </a:lvl1pPr>
          </a:lstStyle>
          <a:p>
            <a:pPr lvl="0"/>
            <a:r>
              <a:rPr lang="en-US"/>
              <a:t>Edit Master text styles</a:t>
            </a:r>
          </a:p>
        </p:txBody>
      </p:sp>
      <p:sp>
        <p:nvSpPr>
          <p:cNvPr id="27" name="Text Placeholder 25"/>
          <p:cNvSpPr>
            <a:spLocks noGrp="1"/>
          </p:cNvSpPr>
          <p:nvPr>
            <p:ph type="body" sz="quarter" idx="14"/>
          </p:nvPr>
        </p:nvSpPr>
        <p:spPr>
          <a:xfrm>
            <a:off x="3446673" y="5132300"/>
            <a:ext cx="1920239" cy="89768"/>
          </a:xfrm>
          <a:prstGeom prst="rect">
            <a:avLst/>
          </a:prstGeom>
        </p:spPr>
        <p:txBody>
          <a:bodyPr lIns="0" tIns="0" rIns="0" bIns="0">
            <a:noAutofit/>
          </a:bodyPr>
          <a:lstStyle>
            <a:lvl1pPr marL="0" indent="0">
              <a:lnSpc>
                <a:spcPct val="50000"/>
              </a:lnSpc>
              <a:buNone/>
              <a:defRPr sz="1000">
                <a:solidFill>
                  <a:srgbClr val="083050"/>
                </a:solidFill>
                <a:latin typeface="Arial" panose="020B0604020202020204" pitchFamily="34" charset="0"/>
                <a:cs typeface="Arial" panose="020B0604020202020204" pitchFamily="34" charset="0"/>
              </a:defRPr>
            </a:lvl1pPr>
          </a:lstStyle>
          <a:p>
            <a:pPr lvl="0"/>
            <a:r>
              <a:rPr lang="en-US"/>
              <a:t>Edit Master text styles</a:t>
            </a:r>
          </a:p>
        </p:txBody>
      </p:sp>
      <p:sp>
        <p:nvSpPr>
          <p:cNvPr id="28" name="Text Placeholder 25"/>
          <p:cNvSpPr>
            <a:spLocks noGrp="1"/>
          </p:cNvSpPr>
          <p:nvPr>
            <p:ph type="body" sz="quarter" idx="15"/>
          </p:nvPr>
        </p:nvSpPr>
        <p:spPr>
          <a:xfrm>
            <a:off x="5635824" y="5132297"/>
            <a:ext cx="1920239" cy="76944"/>
          </a:xfrm>
          <a:prstGeom prst="rect">
            <a:avLst/>
          </a:prstGeom>
        </p:spPr>
        <p:txBody>
          <a:bodyPr wrap="square" lIns="0" tIns="0" rIns="0" bIns="0">
            <a:spAutoFit/>
          </a:bodyPr>
          <a:lstStyle>
            <a:lvl1pPr marL="0" indent="0">
              <a:lnSpc>
                <a:spcPct val="50000"/>
              </a:lnSpc>
              <a:buNone/>
              <a:defRPr sz="1000">
                <a:solidFill>
                  <a:srgbClr val="083050"/>
                </a:solidFill>
                <a:latin typeface="Arial" panose="020B0604020202020204" pitchFamily="34" charset="0"/>
                <a:cs typeface="Arial" panose="020B0604020202020204" pitchFamily="34" charset="0"/>
              </a:defRPr>
            </a:lvl1pPr>
          </a:lstStyle>
          <a:p>
            <a:pPr lvl="0"/>
            <a:r>
              <a:rPr lang="en-US"/>
              <a:t>Edit Master text styles</a:t>
            </a:r>
          </a:p>
        </p:txBody>
      </p:sp>
      <p:sp>
        <p:nvSpPr>
          <p:cNvPr id="7" name="Text Placeholder 6"/>
          <p:cNvSpPr>
            <a:spLocks noGrp="1"/>
          </p:cNvSpPr>
          <p:nvPr>
            <p:ph type="body" sz="quarter" idx="17" hasCustomPrompt="1"/>
          </p:nvPr>
        </p:nvSpPr>
        <p:spPr>
          <a:xfrm>
            <a:off x="420009" y="4593725"/>
            <a:ext cx="7142250" cy="282129"/>
          </a:xfrm>
          <a:prstGeom prst="rect">
            <a:avLst/>
          </a:prstGeom>
        </p:spPr>
        <p:txBody>
          <a:bodyPr wrap="square" lIns="0" tIns="0" rIns="0" bIns="0">
            <a:spAutoFit/>
          </a:bodyPr>
          <a:lstStyle>
            <a:lvl1pPr marL="0" indent="0">
              <a:buNone/>
              <a:defRPr sz="2000" spc="27" baseline="0">
                <a:solidFill>
                  <a:srgbClr val="F15A4E"/>
                </a:solidFill>
                <a:latin typeface="Arial" panose="020B0604020202020204" pitchFamily="34" charset="0"/>
                <a:cs typeface="Arial" panose="020B0604020202020204" pitchFamily="34" charset="0"/>
              </a:defRPr>
            </a:lvl1pPr>
          </a:lstStyle>
          <a:p>
            <a:pPr lvl="0"/>
            <a:r>
              <a:rPr lang="en-US" dirty="0"/>
              <a:t>Click to edit conference/venue of presentation</a:t>
            </a:r>
          </a:p>
        </p:txBody>
      </p:sp>
      <p:sp>
        <p:nvSpPr>
          <p:cNvPr id="4" name="Title 3"/>
          <p:cNvSpPr>
            <a:spLocks noGrp="1"/>
          </p:cNvSpPr>
          <p:nvPr>
            <p:ph type="title"/>
          </p:nvPr>
        </p:nvSpPr>
        <p:spPr>
          <a:xfrm>
            <a:off x="407983" y="2299536"/>
            <a:ext cx="7142250" cy="1325563"/>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958401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inese 2 Column Bullets">
    <p:bg>
      <p:bgPr>
        <a:solidFill>
          <a:schemeClr val="bg1"/>
        </a:solidFill>
        <a:effectLst/>
      </p:bgPr>
    </p:bg>
    <p:spTree>
      <p:nvGrpSpPr>
        <p:cNvPr id="1" name=""/>
        <p:cNvGrpSpPr/>
        <p:nvPr/>
      </p:nvGrpSpPr>
      <p:grpSpPr>
        <a:xfrm>
          <a:off x="0" y="0"/>
          <a:ext cx="0" cy="0"/>
          <a:chOff x="0" y="0"/>
          <a:chExt cx="0" cy="0"/>
        </a:xfrm>
      </p:grpSpPr>
      <p:sp>
        <p:nvSpPr>
          <p:cNvPr id="17" name="Text Placeholder 11"/>
          <p:cNvSpPr>
            <a:spLocks noGrp="1"/>
          </p:cNvSpPr>
          <p:nvPr>
            <p:ph type="body" sz="quarter" idx="18"/>
          </p:nvPr>
        </p:nvSpPr>
        <p:spPr>
          <a:xfrm>
            <a:off x="414712" y="2057400"/>
            <a:ext cx="8341378" cy="623153"/>
          </a:xfrm>
          <a:prstGeom prst="rect">
            <a:avLst/>
          </a:prstGeom>
        </p:spPr>
        <p:txBody>
          <a:bodyPr wrap="square" lIns="0" tIns="40339" rIns="0" bIns="40339">
            <a:spAutoFit/>
          </a:bodyPr>
          <a:lstStyle>
            <a:lvl1pPr marL="0" indent="0">
              <a:lnSpc>
                <a:spcPct val="110000"/>
              </a:lnSpc>
              <a:spcBef>
                <a:spcPts val="0"/>
              </a:spcBef>
              <a:buClr>
                <a:srgbClr val="F15B55"/>
              </a:buClr>
              <a:buFont typeface="Arial" panose="020B0604020202020204" pitchFamily="34" charset="0"/>
              <a:buNone/>
              <a:defRPr sz="3200" spc="-9" baseline="0">
                <a:solidFill>
                  <a:srgbClr val="414042"/>
                </a:solidFill>
                <a:latin typeface="STHeiti"/>
                <a:ea typeface="STHeiti"/>
                <a:cs typeface="STHeiti"/>
              </a:defRPr>
            </a:lvl1pPr>
          </a:lstStyle>
          <a:p>
            <a:pPr lvl="0"/>
            <a:r>
              <a:rPr lang="en-US" dirty="0"/>
              <a:t>Click to edit</a:t>
            </a:r>
          </a:p>
        </p:txBody>
      </p:sp>
      <p:sp>
        <p:nvSpPr>
          <p:cNvPr id="26"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8" name="Text Placeholder 9"/>
          <p:cNvSpPr>
            <a:spLocks noGrp="1"/>
          </p:cNvSpPr>
          <p:nvPr>
            <p:ph type="body" sz="quarter" idx="14"/>
          </p:nvPr>
        </p:nvSpPr>
        <p:spPr>
          <a:xfrm>
            <a:off x="4813297" y="2703297"/>
            <a:ext cx="3949703" cy="555442"/>
          </a:xfrm>
          <a:prstGeom prst="rect">
            <a:avLst/>
          </a:prstGeom>
        </p:spPr>
        <p:txBody>
          <a:bodyPr wrap="square" lIns="0" tIns="40339" rIns="0" bIns="40339">
            <a:spAutoFit/>
          </a:bodyPr>
          <a:lstStyle>
            <a:lvl1pPr marL="0" indent="0" rtl="0">
              <a:lnSpc>
                <a:spcPct val="110000"/>
              </a:lnSpc>
              <a:spcBef>
                <a:spcPts val="0"/>
              </a:spcBef>
              <a:buNone/>
              <a:defRPr sz="2800" b="0" spc="-9" baseline="0">
                <a:solidFill>
                  <a:srgbClr val="083050"/>
                </a:solidFill>
                <a:latin typeface="STHeiti" panose="02010600040101010101" pitchFamily="2" charset="-128"/>
                <a:ea typeface="STHeiti" panose="02010600040101010101" pitchFamily="2" charset="-128"/>
                <a:cs typeface="STHeiti" panose="02010600040101010101" pitchFamily="2" charset="-128"/>
              </a:defRPr>
            </a:lvl1pPr>
          </a:lstStyle>
          <a:p>
            <a:pPr lvl="0"/>
            <a:r>
              <a:rPr lang="en-US" altLang="zh-CN"/>
              <a:t>Click to edit</a:t>
            </a:r>
            <a:endParaRPr lang="zh-CN" altLang="en-US"/>
          </a:p>
        </p:txBody>
      </p:sp>
      <p:sp>
        <p:nvSpPr>
          <p:cNvPr id="29" name="Text Placeholder 11"/>
          <p:cNvSpPr>
            <a:spLocks noGrp="1"/>
          </p:cNvSpPr>
          <p:nvPr>
            <p:ph type="body" sz="quarter" idx="15"/>
          </p:nvPr>
        </p:nvSpPr>
        <p:spPr>
          <a:xfrm>
            <a:off x="4813297" y="3210189"/>
            <a:ext cx="3949703" cy="555442"/>
          </a:xfrm>
          <a:prstGeom prst="rect">
            <a:avLst/>
          </a:prstGeom>
        </p:spPr>
        <p:txBody>
          <a:bodyPr wrap="square" lIns="0" tIns="40339" rIns="0" bIns="40339">
            <a:spAutoFit/>
          </a:bodyPr>
          <a:lstStyle>
            <a:lvl1pPr marL="311713" indent="-311713" rtl="0">
              <a:lnSpc>
                <a:spcPct val="110000"/>
              </a:lnSpc>
              <a:spcBef>
                <a:spcPts val="909"/>
              </a:spcBef>
              <a:buClr>
                <a:srgbClr val="F15B55"/>
              </a:buClr>
              <a:buFont typeface="Arial" panose="020B0604020202020204" pitchFamily="34" charset="0"/>
              <a:buChar char="•"/>
              <a:defRPr sz="2800" spc="-46" baseline="0">
                <a:solidFill>
                  <a:srgbClr val="414042"/>
                </a:solidFill>
                <a:latin typeface="STHeiti" panose="02010600040101010101" pitchFamily="2" charset="-128"/>
                <a:ea typeface="STHeiti" panose="02010600040101010101" pitchFamily="2" charset="-128"/>
                <a:cs typeface="STHeiti" panose="02010600040101010101" pitchFamily="2" charset="-128"/>
              </a:defRPr>
            </a:lvl1pPr>
          </a:lstStyle>
          <a:p>
            <a:pPr lvl="0"/>
            <a:r>
              <a:rPr lang="en-US" altLang="zh-CN"/>
              <a:t>Click to edit</a:t>
            </a:r>
            <a:endParaRPr lang="en-US"/>
          </a:p>
        </p:txBody>
      </p:sp>
      <p:sp>
        <p:nvSpPr>
          <p:cNvPr id="30" name="Text Placeholder 9"/>
          <p:cNvSpPr>
            <a:spLocks noGrp="1"/>
          </p:cNvSpPr>
          <p:nvPr>
            <p:ph type="body" sz="quarter" idx="19"/>
          </p:nvPr>
        </p:nvSpPr>
        <p:spPr>
          <a:xfrm>
            <a:off x="414712" y="2711722"/>
            <a:ext cx="3949855" cy="555442"/>
          </a:xfrm>
          <a:prstGeom prst="rect">
            <a:avLst/>
          </a:prstGeom>
        </p:spPr>
        <p:txBody>
          <a:bodyPr wrap="square" lIns="0" tIns="40339" rIns="0" bIns="40339">
            <a:spAutoFit/>
          </a:bodyPr>
          <a:lstStyle>
            <a:lvl1pPr marL="0" indent="0" rtl="0">
              <a:lnSpc>
                <a:spcPct val="110000"/>
              </a:lnSpc>
              <a:spcBef>
                <a:spcPts val="0"/>
              </a:spcBef>
              <a:buNone/>
              <a:defRPr sz="2800" b="0" spc="-9" baseline="0">
                <a:solidFill>
                  <a:srgbClr val="083050"/>
                </a:solidFill>
                <a:latin typeface="STHeiti" panose="02010600040101010101" pitchFamily="2" charset="-128"/>
                <a:ea typeface="STHeiti" panose="02010600040101010101" pitchFamily="2" charset="-128"/>
                <a:cs typeface="STHeiti" panose="02010600040101010101" pitchFamily="2" charset="-128"/>
              </a:defRPr>
            </a:lvl1pPr>
          </a:lstStyle>
          <a:p>
            <a:pPr lvl="0"/>
            <a:r>
              <a:rPr lang="en-US" altLang="zh-CN" dirty="0"/>
              <a:t>Click to edit</a:t>
            </a:r>
            <a:endParaRPr lang="zh-CN" altLang="en-US" dirty="0"/>
          </a:p>
        </p:txBody>
      </p:sp>
      <p:sp>
        <p:nvSpPr>
          <p:cNvPr id="31" name="Text Placeholder 11"/>
          <p:cNvSpPr>
            <a:spLocks noGrp="1"/>
          </p:cNvSpPr>
          <p:nvPr>
            <p:ph type="body" sz="quarter" idx="20"/>
          </p:nvPr>
        </p:nvSpPr>
        <p:spPr>
          <a:xfrm>
            <a:off x="414712" y="3218614"/>
            <a:ext cx="3949855" cy="555442"/>
          </a:xfrm>
          <a:prstGeom prst="rect">
            <a:avLst/>
          </a:prstGeom>
        </p:spPr>
        <p:txBody>
          <a:bodyPr wrap="square" lIns="0" tIns="40339" rIns="0" bIns="40339">
            <a:spAutoFit/>
          </a:bodyPr>
          <a:lstStyle>
            <a:lvl1pPr marL="311713" indent="-311713" rtl="0">
              <a:lnSpc>
                <a:spcPct val="110000"/>
              </a:lnSpc>
              <a:spcBef>
                <a:spcPts val="909"/>
              </a:spcBef>
              <a:buClr>
                <a:srgbClr val="F15B55"/>
              </a:buClr>
              <a:buFont typeface="Arial" panose="020B0604020202020204" pitchFamily="34" charset="0"/>
              <a:buChar char="•"/>
              <a:defRPr sz="2800" spc="-46" baseline="0">
                <a:solidFill>
                  <a:srgbClr val="414042"/>
                </a:solidFill>
                <a:latin typeface="STHeiti" panose="02010600040101010101" pitchFamily="2" charset="-128"/>
                <a:ea typeface="STHeiti" panose="02010600040101010101" pitchFamily="2" charset="-128"/>
                <a:cs typeface="STHeiti" panose="02010600040101010101" pitchFamily="2" charset="-128"/>
              </a:defRPr>
            </a:lvl1pPr>
          </a:lstStyle>
          <a:p>
            <a:pPr lvl="0"/>
            <a:r>
              <a:rPr lang="en-US" altLang="zh-CN"/>
              <a:t>Click to edit</a:t>
            </a:r>
            <a:endParaRPr lang="en-US"/>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045243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inese Translation 2 Column with Bullets">
    <p:bg>
      <p:bgPr>
        <a:solidFill>
          <a:schemeClr val="bg1"/>
        </a:solidFill>
        <a:effectLst/>
      </p:bgPr>
    </p:bg>
    <p:spTree>
      <p:nvGrpSpPr>
        <p:cNvPr id="1" name=""/>
        <p:cNvGrpSpPr/>
        <p:nvPr/>
      </p:nvGrpSpPr>
      <p:grpSpPr>
        <a:xfrm>
          <a:off x="0" y="0"/>
          <a:ext cx="0" cy="0"/>
          <a:chOff x="0" y="0"/>
          <a:chExt cx="0" cy="0"/>
        </a:xfrm>
      </p:grpSpPr>
      <p:sp>
        <p:nvSpPr>
          <p:cNvPr id="11" name="Text Placeholder 9"/>
          <p:cNvSpPr>
            <a:spLocks noGrp="1"/>
          </p:cNvSpPr>
          <p:nvPr>
            <p:ph type="body" sz="quarter" idx="11"/>
          </p:nvPr>
        </p:nvSpPr>
        <p:spPr>
          <a:xfrm>
            <a:off x="410479" y="2061872"/>
            <a:ext cx="3917492" cy="555442"/>
          </a:xfrm>
          <a:prstGeom prst="rect">
            <a:avLst/>
          </a:prstGeom>
        </p:spPr>
        <p:txBody>
          <a:bodyPr wrap="square" lIns="0" tIns="40339" rIns="0" bIns="40339">
            <a:spAutoFit/>
          </a:bodyPr>
          <a:lstStyle>
            <a:lvl1pPr marL="0" indent="0" rtl="0">
              <a:lnSpc>
                <a:spcPct val="110000"/>
              </a:lnSpc>
              <a:spcBef>
                <a:spcPts val="0"/>
              </a:spcBef>
              <a:buNone/>
              <a:defRPr sz="2800" b="1" spc="-9" baseline="0">
                <a:solidFill>
                  <a:srgbClr val="083050"/>
                </a:solidFill>
                <a:latin typeface="Arial" panose="020B0604020202020204" pitchFamily="34" charset="0"/>
                <a:cs typeface="Arial" panose="020B0604020202020204" pitchFamily="34" charset="0"/>
              </a:defRPr>
            </a:lvl1pPr>
          </a:lstStyle>
          <a:p>
            <a:pPr lvl="0"/>
            <a:r>
              <a:rPr lang="en-US"/>
              <a:t>Click to edit</a:t>
            </a:r>
          </a:p>
        </p:txBody>
      </p:sp>
      <p:sp>
        <p:nvSpPr>
          <p:cNvPr id="12" name="Text Placeholder 11"/>
          <p:cNvSpPr>
            <a:spLocks noGrp="1"/>
          </p:cNvSpPr>
          <p:nvPr>
            <p:ph type="body" sz="quarter" idx="12"/>
          </p:nvPr>
        </p:nvSpPr>
        <p:spPr>
          <a:xfrm>
            <a:off x="410479" y="2565370"/>
            <a:ext cx="3917493" cy="555442"/>
          </a:xfrm>
          <a:prstGeom prst="rect">
            <a:avLst/>
          </a:prstGeom>
        </p:spPr>
        <p:txBody>
          <a:bodyPr wrap="square" lIns="0" tIns="40339" rIns="0" bIns="40339">
            <a:spAutoFit/>
          </a:bodyPr>
          <a:lstStyle>
            <a:lvl1pPr marL="311713" indent="-311713" rtl="0">
              <a:lnSpc>
                <a:spcPct val="110000"/>
              </a:lnSpc>
              <a:spcBef>
                <a:spcPts val="909"/>
              </a:spcBef>
              <a:buClr>
                <a:srgbClr val="F15B55"/>
              </a:buClr>
              <a:buFont typeface="Arial" panose="020B0604020202020204" pitchFamily="34" charset="0"/>
              <a:buChar char="•"/>
              <a:defRPr sz="2800" spc="-46" baseline="0">
                <a:solidFill>
                  <a:srgbClr val="414042"/>
                </a:solidFill>
                <a:latin typeface="Arial" panose="020B0604020202020204" pitchFamily="34" charset="0"/>
                <a:cs typeface="Arial" panose="020B0604020202020204" pitchFamily="34" charset="0"/>
              </a:defRPr>
            </a:lvl1pPr>
          </a:lstStyle>
          <a:p>
            <a:pPr lvl="0"/>
            <a:r>
              <a:rPr lang="en-US"/>
              <a:t>Click to edit</a:t>
            </a:r>
          </a:p>
        </p:txBody>
      </p:sp>
      <p:sp>
        <p:nvSpPr>
          <p:cNvPr id="13" name="Text Placeholder 9"/>
          <p:cNvSpPr>
            <a:spLocks noGrp="1"/>
          </p:cNvSpPr>
          <p:nvPr>
            <p:ph type="body" sz="quarter" idx="14"/>
          </p:nvPr>
        </p:nvSpPr>
        <p:spPr>
          <a:xfrm>
            <a:off x="4792041" y="2061866"/>
            <a:ext cx="3934157" cy="555442"/>
          </a:xfrm>
          <a:prstGeom prst="rect">
            <a:avLst/>
          </a:prstGeom>
        </p:spPr>
        <p:txBody>
          <a:bodyPr wrap="square" lIns="0" tIns="40339" rIns="0" bIns="40339">
            <a:spAutoFit/>
          </a:bodyPr>
          <a:lstStyle>
            <a:lvl1pPr marL="0" indent="0" rtl="0">
              <a:lnSpc>
                <a:spcPct val="110000"/>
              </a:lnSpc>
              <a:spcBef>
                <a:spcPts val="0"/>
              </a:spcBef>
              <a:buNone/>
              <a:defRPr sz="2800" b="0" spc="-9" baseline="0">
                <a:solidFill>
                  <a:srgbClr val="083050"/>
                </a:solidFill>
                <a:latin typeface="STHeiti" panose="02010600040101010101" pitchFamily="2" charset="-128"/>
                <a:ea typeface="STHeiti" panose="02010600040101010101" pitchFamily="2" charset="-128"/>
                <a:cs typeface="STHeiti" panose="02010600040101010101" pitchFamily="2" charset="-128"/>
              </a:defRPr>
            </a:lvl1pPr>
          </a:lstStyle>
          <a:p>
            <a:pPr lvl="0"/>
            <a:r>
              <a:rPr lang="en-US" altLang="zh-CN"/>
              <a:t>Click to edit</a:t>
            </a:r>
            <a:endParaRPr lang="zh-CN" altLang="en-US"/>
          </a:p>
        </p:txBody>
      </p:sp>
      <p:sp>
        <p:nvSpPr>
          <p:cNvPr id="14" name="Text Placeholder 11"/>
          <p:cNvSpPr>
            <a:spLocks noGrp="1"/>
          </p:cNvSpPr>
          <p:nvPr>
            <p:ph type="body" sz="quarter" idx="15"/>
          </p:nvPr>
        </p:nvSpPr>
        <p:spPr>
          <a:xfrm>
            <a:off x="4792041" y="2568758"/>
            <a:ext cx="3934157" cy="555442"/>
          </a:xfrm>
          <a:prstGeom prst="rect">
            <a:avLst/>
          </a:prstGeom>
        </p:spPr>
        <p:txBody>
          <a:bodyPr wrap="square" lIns="0" tIns="40339" rIns="0" bIns="40339">
            <a:spAutoFit/>
          </a:bodyPr>
          <a:lstStyle>
            <a:lvl1pPr marL="311713" indent="-311713" rtl="0">
              <a:lnSpc>
                <a:spcPct val="110000"/>
              </a:lnSpc>
              <a:spcBef>
                <a:spcPts val="909"/>
              </a:spcBef>
              <a:buClr>
                <a:srgbClr val="F15B55"/>
              </a:buClr>
              <a:buFont typeface="Arial" panose="020B0604020202020204" pitchFamily="34" charset="0"/>
              <a:buChar char="•"/>
              <a:defRPr sz="2800" spc="-46" baseline="0">
                <a:solidFill>
                  <a:srgbClr val="414042"/>
                </a:solidFill>
                <a:latin typeface="STHeiti" panose="02010600040101010101" pitchFamily="2" charset="-128"/>
                <a:ea typeface="STHeiti" panose="02010600040101010101" pitchFamily="2" charset="-128"/>
                <a:cs typeface="STHeiti" panose="02010600040101010101" pitchFamily="2" charset="-128"/>
              </a:defRPr>
            </a:lvl1pPr>
          </a:lstStyle>
          <a:p>
            <a:pPr lvl="0"/>
            <a:r>
              <a:rPr lang="en-US" altLang="zh-CN"/>
              <a:t>Click to edit</a:t>
            </a:r>
            <a:endParaRPr lang="en-US"/>
          </a:p>
        </p:txBody>
      </p:sp>
      <p:sp>
        <p:nvSpPr>
          <p:cNvPr id="22"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679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bg>
      <p:bgPr>
        <a:solidFill>
          <a:schemeClr val="bg1"/>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4797085" y="2069215"/>
            <a:ext cx="3946306" cy="3874385"/>
          </a:xfrm>
          <a:prstGeom prst="ellipse">
            <a:avLst/>
          </a:prstGeom>
          <a:ln>
            <a:noFill/>
          </a:ln>
        </p:spPr>
        <p:txBody>
          <a:bodyPr lIns="80678" tIns="40339" rIns="80678" bIns="40339"/>
          <a:lstStyle>
            <a:lvl1pPr>
              <a:defRPr>
                <a:latin typeface="Arial" panose="020B0604020202020204" pitchFamily="34" charset="0"/>
                <a:cs typeface="Arial" panose="020B0604020202020204" pitchFamily="34" charset="0"/>
              </a:defRPr>
            </a:lvl1pPr>
          </a:lstStyle>
          <a:p>
            <a:endParaRPr lang="en-US"/>
          </a:p>
        </p:txBody>
      </p:sp>
      <p:sp>
        <p:nvSpPr>
          <p:cNvPr id="21"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13" name="Text Placeholder 11"/>
          <p:cNvSpPr>
            <a:spLocks noGrp="1"/>
          </p:cNvSpPr>
          <p:nvPr>
            <p:ph type="body" sz="quarter" idx="12"/>
          </p:nvPr>
        </p:nvSpPr>
        <p:spPr>
          <a:xfrm>
            <a:off x="407739" y="2057400"/>
            <a:ext cx="3937249" cy="473976"/>
          </a:xfrm>
          <a:prstGeom prst="rect">
            <a:avLst/>
          </a:prstGeom>
        </p:spPr>
        <p:txBody>
          <a:bodyPr wrap="square" lIns="0" tIns="0" rIns="0" bIns="0">
            <a:spAutoFit/>
          </a:bodyPr>
          <a:lstStyle>
            <a:lvl1pPr marL="0" indent="0">
              <a:lnSpc>
                <a:spcPct val="110000"/>
              </a:lnSpc>
              <a:spcBef>
                <a:spcPts val="0"/>
              </a:spcBef>
              <a:buClr>
                <a:srgbClr val="F15B55"/>
              </a:buClr>
              <a:buFont typeface="Arial" panose="020B0604020202020204" pitchFamily="34" charset="0"/>
              <a:buNone/>
              <a:defRPr lang="en-US" sz="2800" b="0" i="0" spc="0" smtClean="0">
                <a:solidFill>
                  <a:srgbClr val="083050"/>
                </a:solidFill>
                <a:effectLst/>
                <a:latin typeface="Arial" panose="020B0604020202020204" pitchFamily="34" charset="0"/>
                <a:cs typeface="Arial" panose="020B0604020202020204" pitchFamily="34" charset="0"/>
              </a:defRPr>
            </a:lvl1pPr>
          </a:lstStyle>
          <a:p>
            <a:pPr lvl="0"/>
            <a:r>
              <a:rPr lang="en-US"/>
              <a:t>Click to edit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617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2 Column ">
    <p:bg>
      <p:bgPr>
        <a:solidFill>
          <a:schemeClr val="bg1"/>
        </a:solidFill>
        <a:effectLst/>
      </p:bgPr>
    </p:bg>
    <p:spTree>
      <p:nvGrpSpPr>
        <p:cNvPr id="1" name=""/>
        <p:cNvGrpSpPr/>
        <p:nvPr/>
      </p:nvGrpSpPr>
      <p:grpSpPr>
        <a:xfrm>
          <a:off x="0" y="0"/>
          <a:ext cx="0" cy="0"/>
          <a:chOff x="0" y="0"/>
          <a:chExt cx="0" cy="0"/>
        </a:xfrm>
      </p:grpSpPr>
      <p:sp>
        <p:nvSpPr>
          <p:cNvPr id="13" name="Chart Placeholder 12"/>
          <p:cNvSpPr>
            <a:spLocks noGrp="1"/>
          </p:cNvSpPr>
          <p:nvPr>
            <p:ph type="chart" sz="quarter" idx="14"/>
          </p:nvPr>
        </p:nvSpPr>
        <p:spPr>
          <a:xfrm>
            <a:off x="3926380" y="2027444"/>
            <a:ext cx="4817010" cy="4220956"/>
          </a:xfrm>
          <a:prstGeom prst="rect">
            <a:avLst/>
          </a:prstGeom>
        </p:spPr>
        <p:txBody>
          <a:bodyPr lIns="80678" tIns="40339" rIns="80678" bIns="40339"/>
          <a:lstStyle>
            <a:lvl1pPr>
              <a:defRPr>
                <a:latin typeface="Arial" panose="020B0604020202020204" pitchFamily="34" charset="0"/>
                <a:cs typeface="Arial" panose="020B0604020202020204" pitchFamily="34" charset="0"/>
              </a:defRPr>
            </a:lvl1pPr>
          </a:lstStyle>
          <a:p>
            <a:endParaRPr lang="en-US"/>
          </a:p>
        </p:txBody>
      </p:sp>
      <p:sp>
        <p:nvSpPr>
          <p:cNvPr id="18"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4" name="Text Placeholder 11"/>
          <p:cNvSpPr>
            <a:spLocks noGrp="1"/>
          </p:cNvSpPr>
          <p:nvPr>
            <p:ph type="body" sz="quarter" idx="12"/>
          </p:nvPr>
        </p:nvSpPr>
        <p:spPr>
          <a:xfrm>
            <a:off x="407739" y="2027444"/>
            <a:ext cx="3249861" cy="473976"/>
          </a:xfrm>
          <a:prstGeom prst="rect">
            <a:avLst/>
          </a:prstGeom>
        </p:spPr>
        <p:txBody>
          <a:bodyPr wrap="square" lIns="0" tIns="0" rIns="0" bIns="0">
            <a:spAutoFit/>
          </a:bodyPr>
          <a:lstStyle>
            <a:lvl1pPr marL="0" indent="0">
              <a:lnSpc>
                <a:spcPct val="110000"/>
              </a:lnSpc>
              <a:spcBef>
                <a:spcPts val="0"/>
              </a:spcBef>
              <a:buClr>
                <a:srgbClr val="F15B55"/>
              </a:buClr>
              <a:buFont typeface="Arial" panose="020B0604020202020204" pitchFamily="34" charset="0"/>
              <a:buNone/>
              <a:defRPr lang="en-US" sz="2800" b="0" i="0" spc="0" smtClean="0">
                <a:solidFill>
                  <a:srgbClr val="083050"/>
                </a:solidFill>
                <a:effectLst/>
                <a:latin typeface="Arial" panose="020B0604020202020204" pitchFamily="34" charset="0"/>
                <a:cs typeface="Arial" panose="020B0604020202020204" pitchFamily="34" charset="0"/>
              </a:defRPr>
            </a:lvl1pPr>
          </a:lstStyle>
          <a:p>
            <a:pPr lvl="0"/>
            <a:r>
              <a:rPr lang="en-US" dirty="0"/>
              <a:t>Click to edit</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70897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with Source Text Box">
    <p:bg>
      <p:bgPr>
        <a:solidFill>
          <a:schemeClr val="bg1"/>
        </a:solidFill>
        <a:effectLst/>
      </p:bgPr>
    </p:bg>
    <p:spTree>
      <p:nvGrpSpPr>
        <p:cNvPr id="1" name=""/>
        <p:cNvGrpSpPr/>
        <p:nvPr/>
      </p:nvGrpSpPr>
      <p:grpSpPr>
        <a:xfrm>
          <a:off x="0" y="0"/>
          <a:ext cx="0" cy="0"/>
          <a:chOff x="0" y="0"/>
          <a:chExt cx="0" cy="0"/>
        </a:xfrm>
      </p:grpSpPr>
      <p:sp>
        <p:nvSpPr>
          <p:cNvPr id="11" name="Text Placeholder 8"/>
          <p:cNvSpPr>
            <a:spLocks noGrp="1"/>
          </p:cNvSpPr>
          <p:nvPr>
            <p:ph type="body" sz="quarter" idx="14"/>
          </p:nvPr>
        </p:nvSpPr>
        <p:spPr>
          <a:xfrm>
            <a:off x="408344" y="5931855"/>
            <a:ext cx="8335448" cy="262515"/>
          </a:xfrm>
          <a:prstGeom prst="rect">
            <a:avLst/>
          </a:prstGeom>
        </p:spPr>
        <p:txBody>
          <a:bodyPr wrap="square" lIns="80678" tIns="40339" rIns="80678" bIns="40339">
            <a:spAutoFit/>
          </a:bodyPr>
          <a:lstStyle>
            <a:lvl1pPr marL="0" indent="0">
              <a:lnSpc>
                <a:spcPts val="1454"/>
              </a:lnSpc>
              <a:spcBef>
                <a:spcPts val="0"/>
              </a:spcBef>
              <a:buNone/>
              <a:defRPr sz="900" spc="0" baseline="0">
                <a:solidFill>
                  <a:srgbClr val="6A6A6A"/>
                </a:solidFill>
                <a:latin typeface="Arial" panose="020B0604020202020204" pitchFamily="34" charset="0"/>
                <a:cs typeface="Arial" panose="020B0604020202020204" pitchFamily="34" charset="0"/>
              </a:defRPr>
            </a:lvl1pPr>
          </a:lstStyle>
          <a:p>
            <a:pPr lvl="0"/>
            <a:r>
              <a:rPr lang="en-US"/>
              <a:t>Click to edit</a:t>
            </a:r>
          </a:p>
        </p:txBody>
      </p:sp>
      <p:sp>
        <p:nvSpPr>
          <p:cNvPr id="13" name="Chart Placeholder 12"/>
          <p:cNvSpPr>
            <a:spLocks noGrp="1"/>
          </p:cNvSpPr>
          <p:nvPr>
            <p:ph type="chart" sz="quarter" idx="15"/>
          </p:nvPr>
        </p:nvSpPr>
        <p:spPr>
          <a:xfrm>
            <a:off x="408345" y="2134641"/>
            <a:ext cx="8317854" cy="3499178"/>
          </a:xfrm>
          <a:prstGeom prst="rect">
            <a:avLst/>
          </a:prstGeom>
        </p:spPr>
        <p:txBody>
          <a:bodyPr lIns="80678" tIns="40339" rIns="80678" bIns="40339"/>
          <a:lstStyle>
            <a:lvl1pPr>
              <a:defRPr>
                <a:latin typeface="Arial" panose="020B0604020202020204" pitchFamily="34" charset="0"/>
                <a:cs typeface="Arial" panose="020B0604020202020204" pitchFamily="34" charset="0"/>
              </a:defRPr>
            </a:lvl1pPr>
          </a:lstStyle>
          <a:p>
            <a:endParaRPr lang="en-US"/>
          </a:p>
        </p:txBody>
      </p:sp>
      <p:sp>
        <p:nvSpPr>
          <p:cNvPr id="17"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6361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Slide - Simple style ">
    <p:bg>
      <p:bgPr>
        <a:solidFill>
          <a:schemeClr val="bg1"/>
        </a:solidFill>
        <a:effectLst/>
      </p:bgPr>
    </p:bg>
    <p:spTree>
      <p:nvGrpSpPr>
        <p:cNvPr id="1" name=""/>
        <p:cNvGrpSpPr/>
        <p:nvPr/>
      </p:nvGrpSpPr>
      <p:grpSpPr>
        <a:xfrm>
          <a:off x="0" y="0"/>
          <a:ext cx="0" cy="0"/>
          <a:chOff x="0" y="0"/>
          <a:chExt cx="0" cy="0"/>
        </a:xfrm>
      </p:grpSpPr>
      <p:sp>
        <p:nvSpPr>
          <p:cNvPr id="16" name="Table Placeholder 15"/>
          <p:cNvSpPr>
            <a:spLocks noGrp="1"/>
          </p:cNvSpPr>
          <p:nvPr>
            <p:ph type="tbl" sz="quarter" idx="15"/>
          </p:nvPr>
        </p:nvSpPr>
        <p:spPr>
          <a:xfrm>
            <a:off x="411307" y="2662757"/>
            <a:ext cx="8314891" cy="2612192"/>
          </a:xfrm>
          <a:prstGeom prst="rect">
            <a:avLst/>
          </a:prstGeom>
        </p:spPr>
        <p:txBody>
          <a:bodyPr lIns="80678" tIns="40339" rIns="80678" bIns="40339"/>
          <a:lstStyle>
            <a:lvl1pPr marL="0" indent="0">
              <a:buNone/>
              <a:defRPr>
                <a:latin typeface="Arial" panose="020B0604020202020204" pitchFamily="34" charset="0"/>
                <a:cs typeface="Arial" panose="020B0604020202020204" pitchFamily="34" charset="0"/>
              </a:defRPr>
            </a:lvl1pPr>
          </a:lstStyle>
          <a:p>
            <a:endParaRPr lang="en-US"/>
          </a:p>
        </p:txBody>
      </p:sp>
      <p:sp>
        <p:nvSpPr>
          <p:cNvPr id="17"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0" name="Text Placeholder 8"/>
          <p:cNvSpPr>
            <a:spLocks noGrp="1"/>
          </p:cNvSpPr>
          <p:nvPr>
            <p:ph type="body" sz="quarter" idx="14"/>
          </p:nvPr>
        </p:nvSpPr>
        <p:spPr>
          <a:xfrm>
            <a:off x="401028" y="5943600"/>
            <a:ext cx="8335448" cy="262515"/>
          </a:xfrm>
          <a:prstGeom prst="rect">
            <a:avLst/>
          </a:prstGeom>
        </p:spPr>
        <p:txBody>
          <a:bodyPr wrap="square" lIns="80678" tIns="40339" rIns="80678" bIns="40339">
            <a:spAutoFit/>
          </a:bodyPr>
          <a:lstStyle>
            <a:lvl1pPr marL="0" indent="0">
              <a:lnSpc>
                <a:spcPts val="1454"/>
              </a:lnSpc>
              <a:spcBef>
                <a:spcPts val="0"/>
              </a:spcBef>
              <a:buNone/>
              <a:defRPr sz="900" spc="0" baseline="0">
                <a:solidFill>
                  <a:srgbClr val="6A6A6A"/>
                </a:solidFill>
                <a:latin typeface="Arial" panose="020B0604020202020204" pitchFamily="34" charset="0"/>
                <a:cs typeface="Arial" panose="020B0604020202020204" pitchFamily="34" charset="0"/>
              </a:defRPr>
            </a:lvl1pPr>
          </a:lstStyle>
          <a:p>
            <a:pPr lvl="0"/>
            <a:r>
              <a:rPr lang="en-US"/>
              <a:t>Click to edit</a:t>
            </a:r>
          </a:p>
        </p:txBody>
      </p:sp>
      <p:sp>
        <p:nvSpPr>
          <p:cNvPr id="21" name="Text Placeholder 9"/>
          <p:cNvSpPr>
            <a:spLocks noGrp="1"/>
          </p:cNvSpPr>
          <p:nvPr>
            <p:ph type="body" sz="quarter" idx="11"/>
          </p:nvPr>
        </p:nvSpPr>
        <p:spPr>
          <a:xfrm>
            <a:off x="410415" y="2036285"/>
            <a:ext cx="8327044" cy="555442"/>
          </a:xfrm>
          <a:prstGeom prst="rect">
            <a:avLst/>
          </a:prstGeom>
        </p:spPr>
        <p:txBody>
          <a:bodyPr wrap="square" lIns="0" tIns="40339" rIns="0" bIns="40339">
            <a:spAutoFit/>
          </a:bodyPr>
          <a:lstStyle>
            <a:lvl1pPr marL="0" indent="0">
              <a:lnSpc>
                <a:spcPct val="110000"/>
              </a:lnSpc>
              <a:buNone/>
              <a:defRPr sz="2800" b="1" spc="-9" baseline="0">
                <a:solidFill>
                  <a:srgbClr val="083050"/>
                </a:solidFill>
                <a:latin typeface="Arial" panose="020B0604020202020204" pitchFamily="34" charset="0"/>
                <a:cs typeface="Arial" panose="020B0604020202020204" pitchFamily="34" charset="0"/>
              </a:defRPr>
            </a:lvl1pPr>
          </a:lstStyle>
          <a:p>
            <a:pPr lvl="0"/>
            <a:r>
              <a:rPr lang="en-US"/>
              <a:t>Click to edit</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4488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 Alternating row style ">
    <p:bg>
      <p:bgPr>
        <a:solidFill>
          <a:schemeClr val="bg1"/>
        </a:solidFill>
        <a:effectLst/>
      </p:bgPr>
    </p:bg>
    <p:spTree>
      <p:nvGrpSpPr>
        <p:cNvPr id="1" name=""/>
        <p:cNvGrpSpPr/>
        <p:nvPr/>
      </p:nvGrpSpPr>
      <p:grpSpPr>
        <a:xfrm>
          <a:off x="0" y="0"/>
          <a:ext cx="0" cy="0"/>
          <a:chOff x="0" y="0"/>
          <a:chExt cx="0" cy="0"/>
        </a:xfrm>
      </p:grpSpPr>
      <p:sp>
        <p:nvSpPr>
          <p:cNvPr id="13" name="Table Placeholder 12"/>
          <p:cNvSpPr>
            <a:spLocks noGrp="1"/>
          </p:cNvSpPr>
          <p:nvPr>
            <p:ph type="tbl" sz="quarter" idx="15"/>
          </p:nvPr>
        </p:nvSpPr>
        <p:spPr>
          <a:xfrm>
            <a:off x="411309" y="2587121"/>
            <a:ext cx="8315614" cy="1424548"/>
          </a:xfrm>
          <a:prstGeom prst="rect">
            <a:avLst/>
          </a:prstGeom>
        </p:spPr>
        <p:txBody>
          <a:bodyPr lIns="80678" tIns="40339" rIns="80678" bIns="40339"/>
          <a:lstStyle>
            <a:lvl1pPr>
              <a:defRPr>
                <a:latin typeface="Arial" panose="020B0604020202020204" pitchFamily="34" charset="0"/>
                <a:cs typeface="Arial" panose="020B0604020202020204" pitchFamily="34" charset="0"/>
              </a:defRPr>
            </a:lvl1pPr>
          </a:lstStyle>
          <a:p>
            <a:endParaRPr lang="en-US"/>
          </a:p>
        </p:txBody>
      </p:sp>
      <p:sp>
        <p:nvSpPr>
          <p:cNvPr id="17"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0" name="Text Placeholder 8"/>
          <p:cNvSpPr>
            <a:spLocks noGrp="1"/>
          </p:cNvSpPr>
          <p:nvPr>
            <p:ph type="body" sz="quarter" idx="14"/>
          </p:nvPr>
        </p:nvSpPr>
        <p:spPr>
          <a:xfrm>
            <a:off x="410479" y="5943600"/>
            <a:ext cx="8335448" cy="262515"/>
          </a:xfrm>
          <a:prstGeom prst="rect">
            <a:avLst/>
          </a:prstGeom>
        </p:spPr>
        <p:txBody>
          <a:bodyPr wrap="square" lIns="80678" tIns="40339" rIns="80678" bIns="40339">
            <a:spAutoFit/>
          </a:bodyPr>
          <a:lstStyle>
            <a:lvl1pPr marL="0" indent="0">
              <a:lnSpc>
                <a:spcPts val="1454"/>
              </a:lnSpc>
              <a:spcBef>
                <a:spcPts val="0"/>
              </a:spcBef>
              <a:buNone/>
              <a:defRPr sz="900" spc="0" baseline="0">
                <a:solidFill>
                  <a:srgbClr val="6A6A6A"/>
                </a:solidFill>
                <a:latin typeface="Arial" panose="020B0604020202020204" pitchFamily="34" charset="0"/>
                <a:cs typeface="Arial" panose="020B0604020202020204" pitchFamily="34" charset="0"/>
              </a:defRPr>
            </a:lvl1pPr>
          </a:lstStyle>
          <a:p>
            <a:pPr lvl="0"/>
            <a:r>
              <a:rPr lang="en-US"/>
              <a:t>Click to edit</a:t>
            </a:r>
          </a:p>
        </p:txBody>
      </p:sp>
      <p:sp>
        <p:nvSpPr>
          <p:cNvPr id="21" name="Text Placeholder 9"/>
          <p:cNvSpPr>
            <a:spLocks noGrp="1"/>
          </p:cNvSpPr>
          <p:nvPr>
            <p:ph type="body" sz="quarter" idx="11"/>
          </p:nvPr>
        </p:nvSpPr>
        <p:spPr>
          <a:xfrm>
            <a:off x="410415" y="2006283"/>
            <a:ext cx="8327044" cy="555442"/>
          </a:xfrm>
          <a:prstGeom prst="rect">
            <a:avLst/>
          </a:prstGeom>
        </p:spPr>
        <p:txBody>
          <a:bodyPr wrap="square" lIns="0" tIns="40339" rIns="0" bIns="40339">
            <a:spAutoFit/>
          </a:bodyPr>
          <a:lstStyle>
            <a:lvl1pPr marL="0" indent="0">
              <a:lnSpc>
                <a:spcPct val="110000"/>
              </a:lnSpc>
              <a:buNone/>
              <a:defRPr sz="2800" b="1" spc="-9" baseline="0">
                <a:solidFill>
                  <a:srgbClr val="0B2F4E"/>
                </a:solidFill>
                <a:latin typeface="Arial" panose="020B0604020202020204" pitchFamily="34" charset="0"/>
                <a:cs typeface="Arial" panose="020B0604020202020204" pitchFamily="34" charset="0"/>
              </a:defRPr>
            </a:lvl1pPr>
          </a:lstStyle>
          <a:p>
            <a:pPr lvl="0"/>
            <a:r>
              <a:rPr lang="en-US" dirty="0"/>
              <a:t>Click to edit</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766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 Resources and Links Slide">
    <p:bg>
      <p:bgPr>
        <a:solidFill>
          <a:schemeClr val="bg1"/>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418883" y="2133600"/>
            <a:ext cx="8341378" cy="481575"/>
          </a:xfrm>
          <a:prstGeom prst="rect">
            <a:avLst/>
          </a:prstGeom>
        </p:spPr>
        <p:txBody>
          <a:bodyPr wrap="square" lIns="80678" tIns="40339" rIns="80678" bIns="40339">
            <a:spAutoFit/>
          </a:bodyPr>
          <a:lstStyle>
            <a:lvl1pPr marL="155857" indent="-155857" rtl="0">
              <a:lnSpc>
                <a:spcPct val="130000"/>
              </a:lnSpc>
              <a:spcBef>
                <a:spcPts val="1091"/>
              </a:spcBef>
              <a:buClr>
                <a:srgbClr val="F15B55"/>
              </a:buClr>
              <a:buFont typeface="Wingdings" panose="05000000000000000000" pitchFamily="2" charset="2"/>
              <a:buChar char="ä"/>
              <a:defRPr sz="2000" i="0" u="none" spc="0" baseline="0">
                <a:solidFill>
                  <a:srgbClr val="083050"/>
                </a:solidFill>
                <a:uFill>
                  <a:solidFill>
                    <a:srgbClr val="F15B55"/>
                  </a:solidFill>
                </a:uFill>
                <a:latin typeface="Arial" panose="020B0604020202020204" pitchFamily="34" charset="0"/>
                <a:cs typeface="Arial" panose="020B0604020202020204" pitchFamily="34" charset="0"/>
              </a:defRPr>
            </a:lvl1pPr>
          </a:lstStyle>
          <a:p>
            <a:pPr lvl="0"/>
            <a:r>
              <a:rPr lang="en-US" dirty="0"/>
              <a:t>Click to edit</a:t>
            </a:r>
          </a:p>
        </p:txBody>
      </p:sp>
      <p:sp>
        <p:nvSpPr>
          <p:cNvPr id="17"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0104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rt Slide - 1 column image ">
    <p:bg>
      <p:bgPr>
        <a:solidFill>
          <a:schemeClr val="bg1"/>
        </a:solidFill>
        <a:effectLst/>
      </p:bgPr>
    </p:bg>
    <p:spTree>
      <p:nvGrpSpPr>
        <p:cNvPr id="1" name=""/>
        <p:cNvGrpSpPr/>
        <p:nvPr/>
      </p:nvGrpSpPr>
      <p:grpSpPr>
        <a:xfrm>
          <a:off x="0" y="0"/>
          <a:ext cx="0" cy="0"/>
          <a:chOff x="0" y="0"/>
          <a:chExt cx="0" cy="0"/>
        </a:xfrm>
      </p:grpSpPr>
      <p:sp>
        <p:nvSpPr>
          <p:cNvPr id="20"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 name="Title 1"/>
          <p:cNvSpPr>
            <a:spLocks noGrp="1"/>
          </p:cNvSpPr>
          <p:nvPr>
            <p:ph type="title"/>
          </p:nvPr>
        </p:nvSpPr>
        <p:spPr/>
        <p:txBody>
          <a:bodyPr/>
          <a:lstStyle>
            <a:lvl1pPr>
              <a:defRPr>
                <a:solidFill>
                  <a:srgbClr val="083050"/>
                </a:solidFill>
              </a:defRPr>
            </a:lvl1pPr>
          </a:lstStyle>
          <a:p>
            <a:r>
              <a:rPr lang="en-US" dirty="0"/>
              <a:t>Click to edit Master title style</a:t>
            </a:r>
          </a:p>
        </p:txBody>
      </p:sp>
    </p:spTree>
    <p:extLst>
      <p:ext uri="{BB962C8B-B14F-4D97-AF65-F5344CB8AC3E}">
        <p14:creationId xmlns:p14="http://schemas.microsoft.com/office/powerpoint/2010/main" val="1089901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ection Title Slide Colo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280037"/>
            <a:ext cx="8889692" cy="2844375"/>
          </a:xfrm>
          <a:prstGeom prst="rect">
            <a:avLst/>
          </a:prstGeom>
          <a:solidFill>
            <a:srgbClr val="165B99"/>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cxnSp>
        <p:nvCxnSpPr>
          <p:cNvPr id="5" name="Straight Connector 4"/>
          <p:cNvCxnSpPr/>
          <p:nvPr userDrawn="1"/>
        </p:nvCxnSpPr>
        <p:spPr>
          <a:xfrm>
            <a:off x="1558636" y="672353"/>
            <a:ext cx="0" cy="6185647"/>
          </a:xfrm>
          <a:prstGeom prst="line">
            <a:avLst/>
          </a:prstGeom>
          <a:ln>
            <a:solidFill>
              <a:srgbClr val="F15B55"/>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hasCustomPrompt="1"/>
          </p:nvPr>
        </p:nvSpPr>
        <p:spPr>
          <a:xfrm>
            <a:off x="891357" y="539448"/>
            <a:ext cx="574502" cy="896173"/>
          </a:xfrm>
          <a:prstGeom prst="rect">
            <a:avLst/>
          </a:prstGeom>
        </p:spPr>
        <p:txBody>
          <a:bodyPr wrap="square" lIns="0" tIns="0" rIns="0" bIns="0" anchor="ctr">
            <a:spAutoFit/>
          </a:bodyPr>
          <a:lstStyle>
            <a:lvl1pPr marL="0" indent="0" algn="ctr">
              <a:buNone/>
              <a:defRPr sz="6400" b="1">
                <a:solidFill>
                  <a:schemeClr val="bg1"/>
                </a:solidFill>
                <a:latin typeface="Arial" panose="020B0604020202020204" pitchFamily="34" charset="0"/>
                <a:cs typeface="Arial" panose="020B0604020202020204" pitchFamily="34" charset="0"/>
              </a:defRPr>
            </a:lvl1pPr>
          </a:lstStyle>
          <a:p>
            <a:pPr lvl="0"/>
            <a:r>
              <a:rPr lang="en-US"/>
              <a:t>2</a:t>
            </a:r>
          </a:p>
        </p:txBody>
      </p:sp>
      <p:sp>
        <p:nvSpPr>
          <p:cNvPr id="10" name="Text Placeholder 8"/>
          <p:cNvSpPr>
            <a:spLocks noGrp="1"/>
          </p:cNvSpPr>
          <p:nvPr>
            <p:ph type="body" sz="quarter" idx="12" hasCustomPrompt="1"/>
          </p:nvPr>
        </p:nvSpPr>
        <p:spPr>
          <a:xfrm>
            <a:off x="1699592" y="1805059"/>
            <a:ext cx="6805929" cy="323272"/>
          </a:xfrm>
          <a:prstGeom prst="rect">
            <a:avLst/>
          </a:prstGeom>
        </p:spPr>
        <p:txBody>
          <a:bodyPr wrap="square" lIns="0" tIns="0" rIns="0" bIns="0">
            <a:spAutoFit/>
          </a:bodyPr>
          <a:lstStyle>
            <a:lvl1pPr marL="0" indent="0">
              <a:lnSpc>
                <a:spcPts val="2545"/>
              </a:lnSpc>
              <a:spcBef>
                <a:spcPts val="0"/>
              </a:spcBef>
              <a:buNone/>
              <a:defRPr sz="2000" spc="-9" baseline="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2" name="Title 1"/>
          <p:cNvSpPr>
            <a:spLocks noGrp="1"/>
          </p:cNvSpPr>
          <p:nvPr>
            <p:ph type="title"/>
          </p:nvPr>
        </p:nvSpPr>
        <p:spPr>
          <a:xfrm>
            <a:off x="1699592" y="680436"/>
            <a:ext cx="6815757" cy="1021788"/>
          </a:xfrm>
          <a:prstGeom prst="rect">
            <a:avLst/>
          </a:prstGeom>
        </p:spPr>
        <p:txBody>
          <a:bodyPr/>
          <a:lstStyle>
            <a:lvl1pPr>
              <a:defRPr lang="en-US" sz="3700" b="1" kern="1200" spc="-27" baseline="0" dirty="0">
                <a:solidFill>
                  <a:schemeClr val="bg1"/>
                </a:solidFill>
                <a:latin typeface="Arial" panose="020B0604020202020204" pitchFamily="34" charset="0"/>
                <a:ea typeface="+mn-ea"/>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964058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hinese With Imag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82"/>
            <a:ext cx="3811608" cy="842925"/>
          </a:xfrm>
          <a:prstGeom prst="rect">
            <a:avLst/>
          </a:prstGeom>
        </p:spPr>
      </p:pic>
      <p:sp>
        <p:nvSpPr>
          <p:cNvPr id="13"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83050"/>
                </a:solidFill>
                <a:latin typeface="Heiti SC Light"/>
                <a:ea typeface="Heiti SC Light"/>
                <a:cs typeface="Heiti SC Light"/>
              </a:defRPr>
            </a:lvl1pPr>
          </a:lstStyle>
          <a:p>
            <a:pPr lvl="0"/>
            <a:r>
              <a:rPr lang="en-US" dirty="0"/>
              <a:t>Click to edit date</a:t>
            </a:r>
          </a:p>
        </p:txBody>
      </p:sp>
      <p:sp>
        <p:nvSpPr>
          <p:cNvPr id="19" name="Text Placeholder 25"/>
          <p:cNvSpPr>
            <a:spLocks noGrp="1"/>
          </p:cNvSpPr>
          <p:nvPr>
            <p:ph type="body" sz="quarter" idx="13"/>
          </p:nvPr>
        </p:nvSpPr>
        <p:spPr>
          <a:xfrm>
            <a:off x="419609" y="5161283"/>
            <a:ext cx="2743200" cy="76944"/>
          </a:xfrm>
          <a:prstGeom prst="rect">
            <a:avLst/>
          </a:prstGeom>
        </p:spPr>
        <p:txBody>
          <a:bodyPr lIns="0" tIns="0" rIns="0" bIns="0">
            <a:spAutoFit/>
          </a:bodyPr>
          <a:lstStyle>
            <a:lvl1pPr marL="0" indent="0">
              <a:lnSpc>
                <a:spcPct val="50000"/>
              </a:lnSpc>
              <a:buNone/>
              <a:defRPr sz="1000">
                <a:solidFill>
                  <a:srgbClr val="083050"/>
                </a:solidFill>
                <a:latin typeface="Heiti SC Light"/>
                <a:ea typeface="Heiti SC Light"/>
                <a:cs typeface="Heiti SC Light"/>
              </a:defRPr>
            </a:lvl1pPr>
          </a:lstStyle>
          <a:p>
            <a:pPr lvl="0"/>
            <a:r>
              <a:rPr lang="en-US"/>
              <a:t>Edit Master text styles</a:t>
            </a:r>
          </a:p>
        </p:txBody>
      </p:sp>
      <p:sp>
        <p:nvSpPr>
          <p:cNvPr id="20" name="Text Placeholder 25"/>
          <p:cNvSpPr>
            <a:spLocks noGrp="1"/>
          </p:cNvSpPr>
          <p:nvPr>
            <p:ph type="body" sz="quarter" idx="14"/>
          </p:nvPr>
        </p:nvSpPr>
        <p:spPr>
          <a:xfrm>
            <a:off x="3446673" y="5171443"/>
            <a:ext cx="1920239" cy="89768"/>
          </a:xfrm>
          <a:prstGeom prst="rect">
            <a:avLst/>
          </a:prstGeom>
        </p:spPr>
        <p:txBody>
          <a:bodyPr lIns="0" tIns="0" rIns="0" bIns="0">
            <a:noAutofit/>
          </a:bodyPr>
          <a:lstStyle>
            <a:lvl1pPr marL="0" indent="0">
              <a:lnSpc>
                <a:spcPct val="50000"/>
              </a:lnSpc>
              <a:buNone/>
              <a:defRPr sz="1000">
                <a:solidFill>
                  <a:srgbClr val="083050"/>
                </a:solidFill>
                <a:latin typeface="Heiti SC Light"/>
                <a:ea typeface="Heiti SC Light"/>
                <a:cs typeface="Heiti SC Light"/>
              </a:defRPr>
            </a:lvl1pPr>
          </a:lstStyle>
          <a:p>
            <a:pPr lvl="0"/>
            <a:r>
              <a:rPr lang="en-US"/>
              <a:t>Edit Master text styles</a:t>
            </a:r>
          </a:p>
        </p:txBody>
      </p:sp>
      <p:sp>
        <p:nvSpPr>
          <p:cNvPr id="22" name="Text Placeholder 25"/>
          <p:cNvSpPr>
            <a:spLocks noGrp="1"/>
          </p:cNvSpPr>
          <p:nvPr>
            <p:ph type="body" sz="quarter" idx="15"/>
          </p:nvPr>
        </p:nvSpPr>
        <p:spPr>
          <a:xfrm>
            <a:off x="5635824" y="5171440"/>
            <a:ext cx="1920239" cy="76944"/>
          </a:xfrm>
          <a:prstGeom prst="rect">
            <a:avLst/>
          </a:prstGeom>
        </p:spPr>
        <p:txBody>
          <a:bodyPr wrap="square" lIns="0" tIns="0" rIns="0" bIns="0">
            <a:spAutoFit/>
          </a:bodyPr>
          <a:lstStyle>
            <a:lvl1pPr marL="0" indent="0">
              <a:lnSpc>
                <a:spcPct val="50000"/>
              </a:lnSpc>
              <a:buNone/>
              <a:defRPr sz="1000">
                <a:solidFill>
                  <a:srgbClr val="083050"/>
                </a:solidFill>
                <a:latin typeface="Heiti SC Light"/>
                <a:ea typeface="Heiti SC Light"/>
                <a:cs typeface="Heiti SC Light"/>
              </a:defRPr>
            </a:lvl1pPr>
          </a:lstStyle>
          <a:p>
            <a:pPr lvl="0"/>
            <a:r>
              <a:rPr lang="en-US"/>
              <a:t>Edit Master text styles</a:t>
            </a:r>
          </a:p>
        </p:txBody>
      </p:sp>
      <p:sp>
        <p:nvSpPr>
          <p:cNvPr id="25" name="Text Placeholder 6"/>
          <p:cNvSpPr>
            <a:spLocks noGrp="1"/>
          </p:cNvSpPr>
          <p:nvPr>
            <p:ph type="body" sz="quarter" idx="17" hasCustomPrompt="1"/>
          </p:nvPr>
        </p:nvSpPr>
        <p:spPr>
          <a:xfrm>
            <a:off x="419609" y="4505868"/>
            <a:ext cx="7142250" cy="282129"/>
          </a:xfrm>
          <a:prstGeom prst="rect">
            <a:avLst/>
          </a:prstGeom>
        </p:spPr>
        <p:txBody>
          <a:bodyPr wrap="square" lIns="0" tIns="0" rIns="0" bIns="0">
            <a:spAutoFit/>
          </a:bodyPr>
          <a:lstStyle>
            <a:lvl1pPr marL="0" indent="0">
              <a:buNone/>
              <a:defRPr sz="2000" spc="27" baseline="0">
                <a:solidFill>
                  <a:srgbClr val="F15A4E"/>
                </a:solidFill>
                <a:latin typeface="Heiti SC Light"/>
                <a:ea typeface="Heiti SC Light"/>
                <a:cs typeface="Heiti SC Light"/>
              </a:defRPr>
            </a:lvl1pPr>
          </a:lstStyle>
          <a:p>
            <a:pPr lvl="0"/>
            <a:r>
              <a:rPr lang="en-US" dirty="0"/>
              <a:t>Click to edit conference/venue of presentation</a:t>
            </a:r>
          </a:p>
        </p:txBody>
      </p:sp>
      <p:sp>
        <p:nvSpPr>
          <p:cNvPr id="3" name="Title 2"/>
          <p:cNvSpPr>
            <a:spLocks noGrp="1"/>
          </p:cNvSpPr>
          <p:nvPr>
            <p:ph type="title"/>
          </p:nvPr>
        </p:nvSpPr>
        <p:spPr>
          <a:xfrm>
            <a:off x="413813" y="2313009"/>
            <a:ext cx="7142250" cy="609755"/>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385869542"/>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88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4" y="691970"/>
            <a:ext cx="8417730" cy="5025514"/>
          </a:xfrm>
          <a:prstGeom prst="rect">
            <a:avLst/>
          </a:prstGeom>
          <a:solidFill>
            <a:srgbClr val="165B9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latin typeface="Arial" panose="020B0604020202020204" pitchFamily="34" charset="0"/>
              <a:cs typeface="Arial" panose="020B0604020202020204" pitchFamily="34" charset="0"/>
            </a:endParaRPr>
          </a:p>
        </p:txBody>
      </p:sp>
      <p:cxnSp>
        <p:nvCxnSpPr>
          <p:cNvPr id="4" name="Straight Connector 3"/>
          <p:cNvCxnSpPr/>
          <p:nvPr userDrawn="1"/>
        </p:nvCxnSpPr>
        <p:spPr>
          <a:xfrm>
            <a:off x="646354" y="1199974"/>
            <a:ext cx="0" cy="5658026"/>
          </a:xfrm>
          <a:prstGeom prst="line">
            <a:avLst/>
          </a:prstGeom>
          <a:ln>
            <a:solidFill>
              <a:srgbClr val="F15B55"/>
            </a:solidFill>
          </a:ln>
        </p:spPr>
        <p:style>
          <a:lnRef idx="1">
            <a:schemeClr val="accent1"/>
          </a:lnRef>
          <a:fillRef idx="0">
            <a:schemeClr val="accent1"/>
          </a:fillRef>
          <a:effectRef idx="0">
            <a:schemeClr val="accent1"/>
          </a:effectRef>
          <a:fontRef idx="minor">
            <a:schemeClr val="tx1"/>
          </a:fontRef>
        </p:style>
      </p:cxnSp>
      <p:sp>
        <p:nvSpPr>
          <p:cNvPr id="6" name="Text Placeholder 8"/>
          <p:cNvSpPr>
            <a:spLocks noGrp="1"/>
          </p:cNvSpPr>
          <p:nvPr>
            <p:ph type="body" sz="quarter" idx="11"/>
          </p:nvPr>
        </p:nvSpPr>
        <p:spPr>
          <a:xfrm>
            <a:off x="914400" y="1083609"/>
            <a:ext cx="7010400" cy="553463"/>
          </a:xfrm>
          <a:prstGeom prst="rect">
            <a:avLst/>
          </a:prstGeom>
        </p:spPr>
        <p:txBody>
          <a:bodyPr wrap="square" lIns="0" tIns="0" rIns="0" bIns="0">
            <a:spAutoFit/>
          </a:bodyPr>
          <a:lstStyle>
            <a:lvl1pPr marL="0" indent="0">
              <a:lnSpc>
                <a:spcPts val="4363"/>
              </a:lnSpc>
              <a:spcBef>
                <a:spcPts val="0"/>
              </a:spcBef>
              <a:buNone/>
              <a:defRPr sz="3400" b="1" spc="0" baseline="0">
                <a:solidFill>
                  <a:schemeClr val="bg1"/>
                </a:solidFill>
                <a:latin typeface="Arial" panose="020B0604020202020204" pitchFamily="34" charset="0"/>
                <a:cs typeface="Arial" panose="020B0604020202020204" pitchFamily="34" charset="0"/>
              </a:defRPr>
            </a:lvl1pPr>
          </a:lstStyle>
          <a:p>
            <a:pPr lvl="0"/>
            <a:r>
              <a:rPr lang="en-US" dirty="0"/>
              <a:t>Click to edit</a:t>
            </a:r>
          </a:p>
        </p:txBody>
      </p:sp>
      <p:sp>
        <p:nvSpPr>
          <p:cNvPr id="7" name="Text Placeholder 8"/>
          <p:cNvSpPr>
            <a:spLocks noGrp="1"/>
          </p:cNvSpPr>
          <p:nvPr>
            <p:ph type="body" sz="quarter" idx="12"/>
          </p:nvPr>
        </p:nvSpPr>
        <p:spPr>
          <a:xfrm>
            <a:off x="1752600" y="4342236"/>
            <a:ext cx="3962400" cy="229764"/>
          </a:xfrm>
          <a:prstGeom prst="rect">
            <a:avLst/>
          </a:prstGeom>
        </p:spPr>
        <p:txBody>
          <a:bodyPr wrap="square" lIns="0" tIns="0" rIns="0" bIns="45720">
            <a:spAutoFit/>
          </a:bodyPr>
          <a:lstStyle>
            <a:lvl1pPr marL="0" indent="0">
              <a:lnSpc>
                <a:spcPts val="1454"/>
              </a:lnSpc>
              <a:spcBef>
                <a:spcPts val="0"/>
              </a:spcBef>
              <a:buNone/>
              <a:defRPr sz="1100" spc="-9" baseline="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9" name="Text Placeholder 8"/>
          <p:cNvSpPr>
            <a:spLocks noGrp="1"/>
          </p:cNvSpPr>
          <p:nvPr>
            <p:ph type="body" sz="quarter" idx="13"/>
          </p:nvPr>
        </p:nvSpPr>
        <p:spPr>
          <a:xfrm>
            <a:off x="1752600" y="4059331"/>
            <a:ext cx="3953741" cy="229764"/>
          </a:xfrm>
          <a:prstGeom prst="rect">
            <a:avLst/>
          </a:prstGeom>
        </p:spPr>
        <p:txBody>
          <a:bodyPr wrap="square" lIns="0" tIns="0" rIns="0" bIns="45720">
            <a:spAutoFit/>
          </a:bodyPr>
          <a:lstStyle>
            <a:lvl1pPr marL="0" indent="0">
              <a:lnSpc>
                <a:spcPts val="1454"/>
              </a:lnSpc>
              <a:spcBef>
                <a:spcPts val="0"/>
              </a:spcBef>
              <a:buNone/>
              <a:defRPr sz="1100" b="1" spc="-9" baseline="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10" name="Text Placeholder 8"/>
          <p:cNvSpPr>
            <a:spLocks noGrp="1"/>
          </p:cNvSpPr>
          <p:nvPr>
            <p:ph type="body" sz="quarter" idx="14"/>
          </p:nvPr>
        </p:nvSpPr>
        <p:spPr>
          <a:xfrm>
            <a:off x="914400" y="5225177"/>
            <a:ext cx="7010400" cy="262515"/>
          </a:xfrm>
          <a:prstGeom prst="rect">
            <a:avLst/>
          </a:prstGeom>
        </p:spPr>
        <p:txBody>
          <a:bodyPr wrap="square" lIns="80678" tIns="40339" rIns="80678" bIns="40339">
            <a:spAutoFit/>
          </a:bodyPr>
          <a:lstStyle>
            <a:lvl1pPr marL="0" indent="0">
              <a:lnSpc>
                <a:spcPts val="1454"/>
              </a:lnSpc>
              <a:spcBef>
                <a:spcPts val="0"/>
              </a:spcBef>
              <a:buNone/>
              <a:defRPr sz="900" spc="0" baseline="0">
                <a:solidFill>
                  <a:schemeClr val="bg1"/>
                </a:solidFill>
                <a:latin typeface="Arial" panose="020B0604020202020204" pitchFamily="34" charset="0"/>
                <a:cs typeface="Arial" panose="020B0604020202020204" pitchFamily="34" charset="0"/>
              </a:defRPr>
            </a:lvl1pPr>
          </a:lstStyle>
          <a:p>
            <a:pPr lvl="0"/>
            <a:r>
              <a:rPr lang="en-US"/>
              <a:t>Click to edit</a:t>
            </a:r>
          </a:p>
        </p:txBody>
      </p:sp>
      <p:sp>
        <p:nvSpPr>
          <p:cNvPr id="13" name="Picture Placeholder 12"/>
          <p:cNvSpPr>
            <a:spLocks noGrp="1"/>
          </p:cNvSpPr>
          <p:nvPr>
            <p:ph type="pic" sz="quarter" idx="15" hasCustomPrompt="1"/>
          </p:nvPr>
        </p:nvSpPr>
        <p:spPr>
          <a:xfrm>
            <a:off x="912094" y="4059331"/>
            <a:ext cx="744682" cy="722779"/>
          </a:xfrm>
          <a:prstGeom prst="ellipse">
            <a:avLst/>
          </a:prstGeom>
        </p:spPr>
        <p:txBody>
          <a:bodyPr lIns="80678" tIns="40339" rIns="80678" bIns="40339" anchor="ctr"/>
          <a:lstStyle>
            <a:lvl1pPr marL="0" indent="0">
              <a:buNone/>
              <a:defRPr sz="1000" baseline="0">
                <a:solidFill>
                  <a:schemeClr val="bg1"/>
                </a:solidFill>
                <a:latin typeface="Arial" panose="020B0604020202020204" pitchFamily="34" charset="0"/>
                <a:cs typeface="Arial" panose="020B0604020202020204" pitchFamily="34" charset="0"/>
              </a:defRPr>
            </a:lvl1pPr>
          </a:lstStyle>
          <a:p>
            <a:r>
              <a:rPr lang="en-US"/>
              <a:t>Click to add image</a:t>
            </a:r>
          </a:p>
        </p:txBody>
      </p:sp>
    </p:spTree>
    <p:extLst>
      <p:ext uri="{BB962C8B-B14F-4D97-AF65-F5344CB8AC3E}">
        <p14:creationId xmlns:p14="http://schemas.microsoft.com/office/powerpoint/2010/main" val="352239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Knock Out with Photo">
    <p:bg>
      <p:bgPr>
        <a:solidFill>
          <a:srgbClr val="083050"/>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hasCustomPrompt="1"/>
          </p:nvPr>
        </p:nvSpPr>
        <p:spPr>
          <a:xfrm>
            <a:off x="4806467" y="2172214"/>
            <a:ext cx="3943833" cy="3871958"/>
          </a:xfrm>
          <a:prstGeom prst="ellipse">
            <a:avLst/>
          </a:prstGeom>
          <a:ln>
            <a:noFill/>
          </a:ln>
        </p:spPr>
        <p:txBody>
          <a:bodyPr lIns="80678" tIns="40339" rIns="80678" bIns="40339"/>
          <a:lstStyle>
            <a:lvl1pPr marL="0" indent="0">
              <a:buNone/>
              <a:defRPr baseline="0">
                <a:solidFill>
                  <a:schemeClr val="bg1"/>
                </a:solidFill>
                <a:latin typeface="Arial" panose="020B0604020202020204" pitchFamily="34" charset="0"/>
                <a:cs typeface="Arial" panose="020B0604020202020204" pitchFamily="34" charset="0"/>
              </a:defRPr>
            </a:lvl1pPr>
          </a:lstStyle>
          <a:p>
            <a:r>
              <a:rPr lang="en-US"/>
              <a:t>Click to add image</a:t>
            </a:r>
          </a:p>
        </p:txBody>
      </p:sp>
      <p:sp>
        <p:nvSpPr>
          <p:cNvPr id="9" name="Text Placeholder 11"/>
          <p:cNvSpPr>
            <a:spLocks noGrp="1"/>
          </p:cNvSpPr>
          <p:nvPr>
            <p:ph type="body" sz="quarter" idx="12"/>
          </p:nvPr>
        </p:nvSpPr>
        <p:spPr>
          <a:xfrm>
            <a:off x="407988" y="2172214"/>
            <a:ext cx="3937249" cy="473976"/>
          </a:xfrm>
          <a:prstGeom prst="rect">
            <a:avLst/>
          </a:prstGeom>
        </p:spPr>
        <p:txBody>
          <a:bodyPr wrap="square" lIns="0" tIns="0" rIns="0" bIns="0">
            <a:spAutoFit/>
          </a:bodyPr>
          <a:lstStyle>
            <a:lvl1pPr marL="0" indent="0">
              <a:lnSpc>
                <a:spcPct val="110000"/>
              </a:lnSpc>
              <a:spcBef>
                <a:spcPts val="0"/>
              </a:spcBef>
              <a:buClr>
                <a:srgbClr val="F15B55"/>
              </a:buClr>
              <a:buFont typeface="Arial" panose="020B0604020202020204" pitchFamily="34" charset="0"/>
              <a:buNone/>
              <a:defRPr lang="en-US" sz="2800" b="0" i="0" spc="0" smtClean="0">
                <a:solidFill>
                  <a:schemeClr val="bg1"/>
                </a:solidFill>
                <a:effectLst/>
                <a:latin typeface="Arial" panose="020B0604020202020204" pitchFamily="34" charset="0"/>
                <a:cs typeface="Arial" panose="020B0604020202020204" pitchFamily="34" charset="0"/>
              </a:defRPr>
            </a:lvl1pPr>
          </a:lstStyle>
          <a:p>
            <a:pPr lvl="0"/>
            <a:r>
              <a:rPr lang="en-US"/>
              <a:t>Click to edit</a:t>
            </a:r>
          </a:p>
        </p:txBody>
      </p:sp>
      <p:sp>
        <p:nvSpPr>
          <p:cNvPr id="2" name="Title 1"/>
          <p:cNvSpPr>
            <a:spLocks noGrp="1"/>
          </p:cNvSpPr>
          <p:nvPr>
            <p:ph type="title"/>
          </p:nvPr>
        </p:nvSpPr>
        <p:spPr>
          <a:xfrm>
            <a:off x="407988" y="739191"/>
            <a:ext cx="7886700" cy="1104949"/>
          </a:xfrm>
          <a:prstGeom prst="rect">
            <a:avLst/>
          </a:prstGeom>
        </p:spPr>
        <p:txBody>
          <a:bodyPr vert="horz" lIns="0" tIns="45720" rIns="91440" bIns="45720" rtlCol="0" anchor="t">
            <a:normAutofit/>
          </a:bodyPr>
          <a:lstStyle>
            <a:lvl1pPr>
              <a:defRPr lang="en-US" sz="4200" b="1" kern="4000" spc="-64" baseline="0" dirty="0">
                <a:solidFill>
                  <a:schemeClr val="bg1"/>
                </a:solidFill>
                <a:latin typeface="Arial" panose="020B0604020202020204" pitchFamily="34" charset="0"/>
                <a:ea typeface="+mn-ea"/>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55945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glish About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7"/>
            <a:ext cx="1840057" cy="845971"/>
          </a:xfrm>
          <a:prstGeom prst="rect">
            <a:avLst/>
          </a:prstGeom>
        </p:spPr>
      </p:pic>
      <p:sp>
        <p:nvSpPr>
          <p:cNvPr id="10" name="Text Placeholder 8"/>
          <p:cNvSpPr>
            <a:spLocks noGrp="1"/>
          </p:cNvSpPr>
          <p:nvPr>
            <p:ph type="body" sz="quarter" idx="13"/>
          </p:nvPr>
        </p:nvSpPr>
        <p:spPr>
          <a:xfrm>
            <a:off x="1118320" y="5456651"/>
            <a:ext cx="3226668" cy="166712"/>
          </a:xfrm>
          <a:prstGeom prst="rect">
            <a:avLst/>
          </a:prstGeom>
        </p:spPr>
        <p:txBody>
          <a:bodyPr wrap="square" lIns="0" tIns="0" rIns="0" bIns="0">
            <a:spAutoFit/>
          </a:bodyPr>
          <a:lstStyle>
            <a:lvl1pPr marL="0" indent="0">
              <a:lnSpc>
                <a:spcPts val="1272"/>
              </a:lnSpc>
              <a:spcBef>
                <a:spcPts val="0"/>
              </a:spcBef>
              <a:buNone/>
              <a:defRPr sz="900" spc="0" baseline="0">
                <a:solidFill>
                  <a:srgbClr val="083050"/>
                </a:solidFill>
                <a:latin typeface="Arial" panose="020B0604020202020204" pitchFamily="34" charset="0"/>
                <a:cs typeface="Arial" panose="020B0604020202020204" pitchFamily="34" charset="0"/>
              </a:defRPr>
            </a:lvl1pPr>
          </a:lstStyle>
          <a:p>
            <a:pPr lvl="0"/>
            <a:r>
              <a:rPr lang="en-US" dirty="0"/>
              <a:t>Click to edit</a:t>
            </a:r>
          </a:p>
        </p:txBody>
      </p:sp>
      <p:sp>
        <p:nvSpPr>
          <p:cNvPr id="11" name="Picture Placeholder 12"/>
          <p:cNvSpPr>
            <a:spLocks noGrp="1"/>
          </p:cNvSpPr>
          <p:nvPr>
            <p:ph type="pic" sz="quarter" idx="15" hasCustomPrompt="1"/>
          </p:nvPr>
        </p:nvSpPr>
        <p:spPr>
          <a:xfrm>
            <a:off x="468171" y="5338920"/>
            <a:ext cx="502227" cy="487456"/>
          </a:xfrm>
          <a:prstGeom prst="ellipse">
            <a:avLst/>
          </a:prstGeom>
        </p:spPr>
        <p:txBody>
          <a:bodyPr lIns="80678" tIns="40339" rIns="80678" bIns="40339" anchor="ctr"/>
          <a:lstStyle>
            <a:lvl1pPr marL="0" indent="0" algn="ctr">
              <a:buNone/>
              <a:defRPr sz="600" baseline="0">
                <a:solidFill>
                  <a:schemeClr val="bg1"/>
                </a:solidFill>
                <a:latin typeface="Arial" panose="020B0604020202020204" pitchFamily="34" charset="0"/>
              </a:defRPr>
            </a:lvl1pPr>
          </a:lstStyle>
          <a:p>
            <a:r>
              <a:rPr lang="en-US" dirty="0"/>
              <a:t>Click to add image</a:t>
            </a:r>
          </a:p>
        </p:txBody>
      </p:sp>
      <p:sp>
        <p:nvSpPr>
          <p:cNvPr id="12" name="Text Placeholder 8"/>
          <p:cNvSpPr>
            <a:spLocks noGrp="1"/>
          </p:cNvSpPr>
          <p:nvPr>
            <p:ph type="body" sz="quarter" idx="16"/>
          </p:nvPr>
        </p:nvSpPr>
        <p:spPr>
          <a:xfrm>
            <a:off x="6718004" y="5439842"/>
            <a:ext cx="1931598" cy="179536"/>
          </a:xfrm>
          <a:prstGeom prst="rect">
            <a:avLst/>
          </a:prstGeom>
        </p:spPr>
        <p:txBody>
          <a:bodyPr wrap="square" lIns="0" tIns="0" rIns="0" bIns="0">
            <a:spAutoFit/>
          </a:bodyPr>
          <a:lstStyle>
            <a:lvl1pPr marL="0" indent="0">
              <a:lnSpc>
                <a:spcPts val="1363"/>
              </a:lnSpc>
              <a:spcBef>
                <a:spcPts val="0"/>
              </a:spcBef>
              <a:buNone/>
              <a:defRPr sz="900" spc="0" baseline="0">
                <a:solidFill>
                  <a:srgbClr val="083050"/>
                </a:solidFill>
                <a:latin typeface="Arial" panose="020B0604020202020204" pitchFamily="34" charset="0"/>
                <a:cs typeface="Arial" panose="020B0604020202020204" pitchFamily="34" charset="0"/>
              </a:defRPr>
            </a:lvl1pPr>
          </a:lstStyle>
          <a:p>
            <a:pPr lvl="0"/>
            <a:r>
              <a:rPr lang="en-US"/>
              <a:t>Click to edit</a:t>
            </a:r>
          </a:p>
        </p:txBody>
      </p:sp>
      <p:sp>
        <p:nvSpPr>
          <p:cNvPr id="13" name="Text Placeholder 8"/>
          <p:cNvSpPr>
            <a:spLocks noGrp="1"/>
          </p:cNvSpPr>
          <p:nvPr>
            <p:ph type="body" sz="quarter" idx="17"/>
          </p:nvPr>
        </p:nvSpPr>
        <p:spPr>
          <a:xfrm>
            <a:off x="4588445" y="5448246"/>
            <a:ext cx="1911069" cy="179536"/>
          </a:xfrm>
          <a:prstGeom prst="rect">
            <a:avLst/>
          </a:prstGeom>
        </p:spPr>
        <p:txBody>
          <a:bodyPr lIns="0" tIns="0" rIns="0" bIns="0">
            <a:spAutoFit/>
          </a:bodyPr>
          <a:lstStyle>
            <a:lvl1pPr marL="0" indent="0" rtl="0">
              <a:lnSpc>
                <a:spcPts val="1363"/>
              </a:lnSpc>
              <a:spcBef>
                <a:spcPts val="0"/>
              </a:spcBef>
              <a:buNone/>
              <a:defRPr sz="900" spc="0" baseline="0">
                <a:solidFill>
                  <a:srgbClr val="083050"/>
                </a:solidFill>
                <a:latin typeface="Arial"/>
                <a:ea typeface="STHeiti" panose="02010600040101010101" pitchFamily="2" charset="-128"/>
                <a:cs typeface="Arial"/>
              </a:defRPr>
            </a:lvl1pPr>
          </a:lstStyle>
          <a:p>
            <a:pPr lvl="0"/>
            <a:r>
              <a:rPr lang="en-US" altLang="zh-CN" dirty="0"/>
              <a:t>Click to edit</a:t>
            </a:r>
            <a:endParaRPr lang="en-US" dirty="0"/>
          </a:p>
        </p:txBody>
      </p:sp>
      <p:sp>
        <p:nvSpPr>
          <p:cNvPr id="2" name="TextBox 1"/>
          <p:cNvSpPr txBox="1"/>
          <p:nvPr userDrawn="1"/>
        </p:nvSpPr>
        <p:spPr>
          <a:xfrm>
            <a:off x="1040356" y="1295400"/>
            <a:ext cx="6286598" cy="646331"/>
          </a:xfrm>
          <a:prstGeom prst="rect">
            <a:avLst/>
          </a:prstGeom>
          <a:noFill/>
        </p:spPr>
        <p:txBody>
          <a:bodyPr wrap="square" lIns="0" tIns="0" rIns="0" bIns="0" rtlCol="0">
            <a:spAutoFit/>
          </a:bodyPr>
          <a:lstStyle/>
          <a:p>
            <a:r>
              <a:rPr lang="en-US" sz="4200" b="1" dirty="0">
                <a:solidFill>
                  <a:srgbClr val="083050"/>
                </a:solidFill>
                <a:latin typeface="Arial"/>
                <a:cs typeface="Arial"/>
              </a:rPr>
              <a:t>About RAP</a:t>
            </a:r>
          </a:p>
        </p:txBody>
      </p:sp>
      <p:sp>
        <p:nvSpPr>
          <p:cNvPr id="5" name="TextBox 4"/>
          <p:cNvSpPr txBox="1"/>
          <p:nvPr userDrawn="1"/>
        </p:nvSpPr>
        <p:spPr>
          <a:xfrm>
            <a:off x="1040356" y="2040984"/>
            <a:ext cx="6621462" cy="1483996"/>
          </a:xfrm>
          <a:prstGeom prst="rect">
            <a:avLst/>
          </a:prstGeom>
          <a:noFill/>
        </p:spPr>
        <p:txBody>
          <a:bodyPr wrap="square" lIns="0" tIns="0" rIns="0" bIns="0" rtlCol="0">
            <a:spAutoFit/>
          </a:bodyPr>
          <a:lstStyle/>
          <a:p>
            <a:pPr>
              <a:lnSpc>
                <a:spcPct val="110000"/>
              </a:lnSpc>
            </a:pPr>
            <a:r>
              <a:rPr lang="en-US" sz="2200" dirty="0">
                <a:solidFill>
                  <a:srgbClr val="F15A4E"/>
                </a:solidFill>
                <a:latin typeface="Arial"/>
                <a:cs typeface="Arial"/>
              </a:rPr>
              <a:t>The Regulatory Assistance Project (RAP)</a:t>
            </a:r>
            <a:r>
              <a:rPr lang="en-US" sz="2200" baseline="30000" dirty="0">
                <a:solidFill>
                  <a:srgbClr val="F15A4E"/>
                </a:solidFill>
                <a:latin typeface="Arial"/>
                <a:cs typeface="Arial"/>
              </a:rPr>
              <a:t>®</a:t>
            </a:r>
            <a:r>
              <a:rPr lang="en-US" sz="2200" dirty="0">
                <a:solidFill>
                  <a:srgbClr val="F15A4E"/>
                </a:solidFill>
                <a:latin typeface="Arial"/>
                <a:cs typeface="Arial"/>
              </a:rPr>
              <a:t> is an</a:t>
            </a:r>
            <a:r>
              <a:rPr lang="en-US" sz="2200" baseline="0" dirty="0">
                <a:solidFill>
                  <a:srgbClr val="F15A4E"/>
                </a:solidFill>
                <a:latin typeface="Arial"/>
                <a:cs typeface="Arial"/>
              </a:rPr>
              <a:t> </a:t>
            </a:r>
            <a:r>
              <a:rPr lang="en-US" sz="2200" dirty="0">
                <a:solidFill>
                  <a:srgbClr val="F15A4E"/>
                </a:solidFill>
                <a:latin typeface="Arial"/>
                <a:cs typeface="Arial"/>
              </a:rPr>
              <a:t>independent, non-partisan, non-governmental</a:t>
            </a:r>
            <a:r>
              <a:rPr lang="en-US" sz="2200" baseline="0" dirty="0">
                <a:solidFill>
                  <a:srgbClr val="F15A4E"/>
                </a:solidFill>
                <a:latin typeface="Arial"/>
                <a:cs typeface="Arial"/>
              </a:rPr>
              <a:t> </a:t>
            </a:r>
            <a:r>
              <a:rPr lang="en-US" sz="2200" dirty="0">
                <a:solidFill>
                  <a:srgbClr val="F15A4E"/>
                </a:solidFill>
                <a:latin typeface="Arial"/>
                <a:cs typeface="Arial"/>
              </a:rPr>
              <a:t>organization dedicated to accelerating the transition</a:t>
            </a:r>
            <a:r>
              <a:rPr lang="en-US" sz="2200" baseline="0" dirty="0">
                <a:solidFill>
                  <a:srgbClr val="F15A4E"/>
                </a:solidFill>
                <a:latin typeface="Arial"/>
                <a:cs typeface="Arial"/>
              </a:rPr>
              <a:t> </a:t>
            </a:r>
            <a:r>
              <a:rPr lang="en-US" sz="2200" dirty="0">
                <a:solidFill>
                  <a:srgbClr val="F15A4E"/>
                </a:solidFill>
                <a:latin typeface="Arial"/>
                <a:cs typeface="Arial"/>
              </a:rPr>
              <a:t>to a clean, reliable, and efficient energy future.</a:t>
            </a:r>
          </a:p>
        </p:txBody>
      </p:sp>
      <p:sp>
        <p:nvSpPr>
          <p:cNvPr id="25" name="TextBox 24"/>
          <p:cNvSpPr txBox="1"/>
          <p:nvPr userDrawn="1"/>
        </p:nvSpPr>
        <p:spPr>
          <a:xfrm>
            <a:off x="1040356" y="3904980"/>
            <a:ext cx="6621462" cy="338554"/>
          </a:xfrm>
          <a:prstGeom prst="rect">
            <a:avLst/>
          </a:prstGeom>
          <a:noFill/>
        </p:spPr>
        <p:txBody>
          <a:bodyPr wrap="square" lIns="0" tIns="0" rIns="0" bIns="0" rtlCol="0">
            <a:spAutoFit/>
          </a:bodyPr>
          <a:lstStyle/>
          <a:p>
            <a:pPr marL="0" lvl="0" indent="0">
              <a:buNone/>
            </a:pPr>
            <a:r>
              <a:rPr lang="en-US" sz="2200" dirty="0">
                <a:solidFill>
                  <a:srgbClr val="083050"/>
                </a:solidFill>
                <a:latin typeface="Arial"/>
                <a:cs typeface="Arial"/>
              </a:rPr>
              <a:t>Learn more about our work at </a:t>
            </a:r>
            <a:r>
              <a:rPr lang="en-US" sz="2200" u="heavy" dirty="0">
                <a:solidFill>
                  <a:srgbClr val="083050"/>
                </a:solidFill>
                <a:uFill>
                  <a:solidFill>
                    <a:srgbClr val="F15B55"/>
                  </a:solidFill>
                </a:uFill>
                <a:latin typeface="Arial"/>
                <a:cs typeface="Arial"/>
                <a:hlinkClick r:id="rId3"/>
              </a:rPr>
              <a:t>raponline.org</a:t>
            </a:r>
            <a:endParaRPr lang="en-US" sz="2200" u="heavy" dirty="0">
              <a:solidFill>
                <a:srgbClr val="083050"/>
              </a:solidFill>
              <a:uFill>
                <a:solidFill>
                  <a:srgbClr val="F15B55"/>
                </a:solidFill>
              </a:uFill>
              <a:latin typeface="Arial"/>
              <a:cs typeface="Arial"/>
            </a:endParaRPr>
          </a:p>
        </p:txBody>
      </p:sp>
    </p:spTree>
    <p:extLst>
      <p:ext uri="{BB962C8B-B14F-4D97-AF65-F5344CB8AC3E}">
        <p14:creationId xmlns:p14="http://schemas.microsoft.com/office/powerpoint/2010/main" val="6945173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glish About Slide Two Autho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7"/>
            <a:ext cx="1840057" cy="845971"/>
          </a:xfrm>
          <a:prstGeom prst="rect">
            <a:avLst/>
          </a:prstGeom>
        </p:spPr>
      </p:pic>
      <p:sp>
        <p:nvSpPr>
          <p:cNvPr id="10" name="Text Placeholder 8"/>
          <p:cNvSpPr>
            <a:spLocks noGrp="1"/>
          </p:cNvSpPr>
          <p:nvPr>
            <p:ph type="body" sz="quarter" idx="13"/>
          </p:nvPr>
        </p:nvSpPr>
        <p:spPr>
          <a:xfrm>
            <a:off x="1118320" y="5456651"/>
            <a:ext cx="3226668" cy="499532"/>
          </a:xfrm>
          <a:prstGeom prst="rect">
            <a:avLst/>
          </a:prstGeom>
        </p:spPr>
        <p:txBody>
          <a:bodyPr wrap="square" lIns="0" tIns="0" rIns="0" bIns="0">
            <a:noAutofit/>
          </a:bodyPr>
          <a:lstStyle>
            <a:lvl1pPr marL="0" indent="0">
              <a:lnSpc>
                <a:spcPts val="1272"/>
              </a:lnSpc>
              <a:spcBef>
                <a:spcPts val="0"/>
              </a:spcBef>
              <a:buNone/>
              <a:defRPr sz="900" spc="0" baseline="0">
                <a:solidFill>
                  <a:srgbClr val="083050"/>
                </a:solidFill>
                <a:latin typeface="Arial" panose="020B0604020202020204" pitchFamily="34" charset="0"/>
                <a:cs typeface="Arial" panose="020B0604020202020204" pitchFamily="34" charset="0"/>
              </a:defRPr>
            </a:lvl1pPr>
          </a:lstStyle>
          <a:p>
            <a:pPr lvl="0"/>
            <a:r>
              <a:rPr lang="en-US"/>
              <a:t>Click to edit</a:t>
            </a:r>
          </a:p>
        </p:txBody>
      </p:sp>
      <p:sp>
        <p:nvSpPr>
          <p:cNvPr id="11" name="Picture Placeholder 12"/>
          <p:cNvSpPr>
            <a:spLocks noGrp="1"/>
          </p:cNvSpPr>
          <p:nvPr>
            <p:ph type="pic" sz="quarter" idx="15" hasCustomPrompt="1"/>
          </p:nvPr>
        </p:nvSpPr>
        <p:spPr>
          <a:xfrm>
            <a:off x="468171" y="5338920"/>
            <a:ext cx="502227" cy="487456"/>
          </a:xfrm>
          <a:prstGeom prst="ellipse">
            <a:avLst/>
          </a:prstGeom>
        </p:spPr>
        <p:txBody>
          <a:bodyPr lIns="80678" tIns="40339" rIns="80678" bIns="40339" anchor="ctr"/>
          <a:lstStyle>
            <a:lvl1pPr marL="0" indent="0" algn="ctr">
              <a:buNone/>
              <a:defRPr sz="600" baseline="0">
                <a:solidFill>
                  <a:schemeClr val="bg1"/>
                </a:solidFill>
                <a:latin typeface="Arial" panose="020B0604020202020204" pitchFamily="34" charset="0"/>
              </a:defRPr>
            </a:lvl1pPr>
          </a:lstStyle>
          <a:p>
            <a:r>
              <a:rPr lang="en-US"/>
              <a:t>Click to add image</a:t>
            </a:r>
          </a:p>
        </p:txBody>
      </p:sp>
      <p:cxnSp>
        <p:nvCxnSpPr>
          <p:cNvPr id="15" name="Straight Connector 14"/>
          <p:cNvCxnSpPr/>
          <p:nvPr userDrawn="1"/>
        </p:nvCxnSpPr>
        <p:spPr>
          <a:xfrm>
            <a:off x="1125682" y="5332601"/>
            <a:ext cx="3219306"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1040356" y="1295400"/>
            <a:ext cx="6286598" cy="64633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a:ln>
                  <a:noFill/>
                </a:ln>
                <a:solidFill>
                  <a:srgbClr val="083050"/>
                </a:solidFill>
                <a:effectLst/>
                <a:uLnTx/>
                <a:uFillTx/>
                <a:latin typeface="Arial"/>
                <a:cs typeface="Arial"/>
              </a:rPr>
              <a:t>About RAP</a:t>
            </a:r>
          </a:p>
        </p:txBody>
      </p:sp>
      <p:sp>
        <p:nvSpPr>
          <p:cNvPr id="5" name="TextBox 4"/>
          <p:cNvSpPr txBox="1"/>
          <p:nvPr userDrawn="1"/>
        </p:nvSpPr>
        <p:spPr>
          <a:xfrm>
            <a:off x="1040356" y="2040984"/>
            <a:ext cx="6621462" cy="1483996"/>
          </a:xfrm>
          <a:prstGeom prst="rect">
            <a:avLst/>
          </a:prstGeom>
          <a:noFill/>
        </p:spPr>
        <p:txBody>
          <a:bodyPr wrap="square" lIns="0" tIns="0" rIns="0" bIns="0"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F15A4E"/>
                </a:solidFill>
                <a:effectLst/>
                <a:uLnTx/>
                <a:uFillTx/>
                <a:latin typeface="Arial"/>
                <a:cs typeface="Arial"/>
              </a:rPr>
              <a:t>The Regulatory Assistance Project (RAP)</a:t>
            </a:r>
            <a:r>
              <a:rPr kumimoji="0" lang="en-US" sz="2200" b="0" i="0" u="none" strike="noStrike" kern="0" cap="none" spc="0" normalizeH="0" baseline="30000" noProof="0" dirty="0">
                <a:ln>
                  <a:noFill/>
                </a:ln>
                <a:solidFill>
                  <a:srgbClr val="F15A4E"/>
                </a:solidFill>
                <a:effectLst/>
                <a:uLnTx/>
                <a:uFillTx/>
                <a:latin typeface="Arial"/>
                <a:cs typeface="Arial"/>
              </a:rPr>
              <a:t>®</a:t>
            </a:r>
            <a:r>
              <a:rPr kumimoji="0" lang="en-US" sz="2200" b="0" i="0" u="none" strike="noStrike" kern="0" cap="none" spc="0" normalizeH="0" baseline="0" noProof="0" dirty="0">
                <a:ln>
                  <a:noFill/>
                </a:ln>
                <a:solidFill>
                  <a:srgbClr val="F15A4E"/>
                </a:solidFill>
                <a:effectLst/>
                <a:uLnTx/>
                <a:uFillTx/>
                <a:latin typeface="Arial"/>
                <a:cs typeface="Arial"/>
              </a:rPr>
              <a:t> is an independent, non-partisan, non-governmental organization dedicated to accelerating the transition to a clean, reliable, and efficient energy future.</a:t>
            </a:r>
          </a:p>
        </p:txBody>
      </p:sp>
      <p:sp>
        <p:nvSpPr>
          <p:cNvPr id="25" name="TextBox 24"/>
          <p:cNvSpPr txBox="1"/>
          <p:nvPr userDrawn="1"/>
        </p:nvSpPr>
        <p:spPr>
          <a:xfrm>
            <a:off x="1040356" y="3904980"/>
            <a:ext cx="6621462" cy="338554"/>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83050"/>
                </a:solidFill>
                <a:effectLst/>
                <a:uLnTx/>
                <a:uFillTx/>
                <a:latin typeface="Arial"/>
                <a:cs typeface="Arial"/>
              </a:rPr>
              <a:t>Learn more about our work at </a:t>
            </a:r>
            <a:r>
              <a:rPr kumimoji="0" lang="en-US" sz="2200" b="0" i="0" u="heavy" strike="noStrike" kern="0" cap="none" spc="0" normalizeH="0" baseline="0" noProof="0" dirty="0">
                <a:ln>
                  <a:noFill/>
                </a:ln>
                <a:solidFill>
                  <a:srgbClr val="083050"/>
                </a:solidFill>
                <a:effectLst/>
                <a:uLnTx/>
                <a:uFill>
                  <a:solidFill>
                    <a:srgbClr val="F15B55"/>
                  </a:solidFill>
                </a:uFill>
                <a:latin typeface="Arial"/>
                <a:cs typeface="Arial"/>
                <a:hlinkClick r:id="rId3"/>
              </a:rPr>
              <a:t>raponline.org</a:t>
            </a:r>
            <a:endParaRPr kumimoji="0" lang="en-US" sz="2200" b="0" i="0" u="heavy" strike="noStrike" kern="0" cap="none" spc="0" normalizeH="0" baseline="0" noProof="0" dirty="0">
              <a:ln>
                <a:noFill/>
              </a:ln>
              <a:solidFill>
                <a:srgbClr val="083050"/>
              </a:solidFill>
              <a:effectLst/>
              <a:uLnTx/>
              <a:uFill>
                <a:solidFill>
                  <a:srgbClr val="F15B55"/>
                </a:solidFill>
              </a:uFill>
              <a:latin typeface="Arial"/>
              <a:cs typeface="Arial"/>
            </a:endParaRPr>
          </a:p>
        </p:txBody>
      </p:sp>
      <p:cxnSp>
        <p:nvCxnSpPr>
          <p:cNvPr id="14" name="Straight Connector 13"/>
          <p:cNvCxnSpPr/>
          <p:nvPr userDrawn="1"/>
        </p:nvCxnSpPr>
        <p:spPr>
          <a:xfrm>
            <a:off x="5284798" y="5332601"/>
            <a:ext cx="3219306"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sp>
        <p:nvSpPr>
          <p:cNvPr id="17" name="Text Placeholder 8"/>
          <p:cNvSpPr>
            <a:spLocks noGrp="1"/>
          </p:cNvSpPr>
          <p:nvPr>
            <p:ph type="body" sz="quarter" idx="16"/>
          </p:nvPr>
        </p:nvSpPr>
        <p:spPr>
          <a:xfrm>
            <a:off x="5291833" y="5456651"/>
            <a:ext cx="3226668" cy="499532"/>
          </a:xfrm>
          <a:prstGeom prst="rect">
            <a:avLst/>
          </a:prstGeom>
        </p:spPr>
        <p:txBody>
          <a:bodyPr wrap="square" lIns="0" tIns="0" rIns="0" bIns="0">
            <a:noAutofit/>
          </a:bodyPr>
          <a:lstStyle>
            <a:lvl1pPr marL="0" indent="0">
              <a:lnSpc>
                <a:spcPts val="1272"/>
              </a:lnSpc>
              <a:spcBef>
                <a:spcPts val="0"/>
              </a:spcBef>
              <a:buNone/>
              <a:defRPr sz="900" spc="0" baseline="0">
                <a:solidFill>
                  <a:srgbClr val="083050"/>
                </a:solidFill>
                <a:latin typeface="Arial" panose="020B0604020202020204" pitchFamily="34" charset="0"/>
                <a:cs typeface="Arial" panose="020B0604020202020204" pitchFamily="34" charset="0"/>
              </a:defRPr>
            </a:lvl1pPr>
          </a:lstStyle>
          <a:p>
            <a:pPr lvl="0"/>
            <a:r>
              <a:rPr lang="en-US"/>
              <a:t>Click to edit</a:t>
            </a:r>
          </a:p>
        </p:txBody>
      </p:sp>
      <p:sp>
        <p:nvSpPr>
          <p:cNvPr id="19" name="Picture Placeholder 12"/>
          <p:cNvSpPr>
            <a:spLocks noGrp="1"/>
          </p:cNvSpPr>
          <p:nvPr>
            <p:ph type="pic" sz="quarter" idx="17" hasCustomPrompt="1"/>
          </p:nvPr>
        </p:nvSpPr>
        <p:spPr>
          <a:xfrm>
            <a:off x="4643931" y="5338920"/>
            <a:ext cx="502227" cy="487456"/>
          </a:xfrm>
          <a:prstGeom prst="ellipse">
            <a:avLst/>
          </a:prstGeom>
        </p:spPr>
        <p:txBody>
          <a:bodyPr lIns="80678" tIns="40339" rIns="80678" bIns="40339" anchor="ctr"/>
          <a:lstStyle>
            <a:lvl1pPr marL="0" indent="0" algn="ctr">
              <a:buNone/>
              <a:defRPr sz="600" baseline="0">
                <a:solidFill>
                  <a:schemeClr val="bg1"/>
                </a:solidFill>
                <a:latin typeface="Arial" panose="020B0604020202020204" pitchFamily="34" charset="0"/>
              </a:defRPr>
            </a:lvl1pPr>
          </a:lstStyle>
          <a:p>
            <a:r>
              <a:rPr lang="en-US"/>
              <a:t>Click to add image</a:t>
            </a:r>
          </a:p>
        </p:txBody>
      </p:sp>
    </p:spTree>
    <p:extLst>
      <p:ext uri="{BB962C8B-B14F-4D97-AF65-F5344CB8AC3E}">
        <p14:creationId xmlns:p14="http://schemas.microsoft.com/office/powerpoint/2010/main" val="1909427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inese About Slide ">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029866" y="2066256"/>
            <a:ext cx="7123533" cy="2601225"/>
          </a:xfrm>
          <a:prstGeom prst="rect">
            <a:avLst/>
          </a:prstGeom>
          <a:noFill/>
        </p:spPr>
        <p:txBody>
          <a:bodyPr wrap="square" lIns="0" tIns="0" rIns="0" bIns="0" rtlCol="0">
            <a:spAutoFit/>
          </a:bodyPr>
          <a:lstStyle/>
          <a:p>
            <a:pPr>
              <a:lnSpc>
                <a:spcPct val="110000"/>
              </a:lnSpc>
            </a:pPr>
            <a:r>
              <a:rPr lang="zh-TW" altLang="en-US" sz="2200" b="0" i="0" dirty="0">
                <a:solidFill>
                  <a:srgbClr val="F15A4E"/>
                </a:solidFill>
                <a:effectLst/>
                <a:latin typeface="Heiti SC Medium"/>
                <a:ea typeface="Heiti SC Medium"/>
                <a:cs typeface="Heiti SC Medium"/>
              </a:rPr>
              <a:t>睿博能源智库</a:t>
            </a:r>
            <a:r>
              <a:rPr lang="en-US" altLang="zh-TW" sz="2200" b="0" i="0" dirty="0">
                <a:solidFill>
                  <a:srgbClr val="F15A4E"/>
                </a:solidFill>
                <a:effectLst/>
                <a:latin typeface="Heiti SC Medium"/>
                <a:ea typeface="Heiti SC Medium"/>
                <a:cs typeface="Heiti SC Medium"/>
              </a:rPr>
              <a:t>(The Regulatory Assistance Project (RAP)</a:t>
            </a:r>
            <a:r>
              <a:rPr lang="en-US" altLang="zh-TW" sz="2200" b="0" i="0" baseline="30000" dirty="0">
                <a:solidFill>
                  <a:srgbClr val="F15A4E"/>
                </a:solidFill>
                <a:effectLst/>
                <a:latin typeface="Heiti SC Medium"/>
                <a:ea typeface="Heiti SC Medium"/>
                <a:cs typeface="Heiti SC Medium"/>
              </a:rPr>
              <a:t>®</a:t>
            </a:r>
            <a:r>
              <a:rPr lang="en-US" altLang="zh-TW" sz="2200" b="0" i="0" dirty="0">
                <a:solidFill>
                  <a:srgbClr val="F15A4E"/>
                </a:solidFill>
                <a:effectLst/>
                <a:latin typeface="Heiti SC Medium"/>
                <a:ea typeface="Heiti SC Medium"/>
                <a:cs typeface="Heiti SC Medium"/>
              </a:rPr>
              <a:t>)</a:t>
            </a:r>
            <a:r>
              <a:rPr lang="zh-TW" altLang="en-US" sz="2200" b="0" i="0" dirty="0">
                <a:solidFill>
                  <a:srgbClr val="F15A4E"/>
                </a:solidFill>
                <a:effectLst/>
                <a:latin typeface="Heiti SC Medium"/>
                <a:ea typeface="Heiti SC Medium"/>
                <a:cs typeface="Heiti SC Medium"/>
              </a:rPr>
              <a:t>是 一个全球性专家咨询机构， 长期致力于为欧洲、美国、中国、 印度等国的电力行业改革所面临的挑战提供解决方案。我们在 广泛的能源领域从事专业的技术和经济分析，特别是在电力行 业规划和市场设计、能效和电力需求侧管理、空气质量管理、 可再生能源并网、排放交易等方面有着资深的国际经验。 </a:t>
            </a:r>
          </a:p>
        </p:txBody>
      </p:sp>
      <p:sp>
        <p:nvSpPr>
          <p:cNvPr id="10" name="Text Placeholder 8"/>
          <p:cNvSpPr>
            <a:spLocks noGrp="1"/>
          </p:cNvSpPr>
          <p:nvPr>
            <p:ph type="body" sz="quarter" idx="13"/>
          </p:nvPr>
        </p:nvSpPr>
        <p:spPr>
          <a:xfrm>
            <a:off x="1118320" y="5573875"/>
            <a:ext cx="3226668" cy="166712"/>
          </a:xfrm>
          <a:prstGeom prst="rect">
            <a:avLst/>
          </a:prstGeom>
        </p:spPr>
        <p:txBody>
          <a:bodyPr wrap="square" lIns="0" tIns="0" rIns="0" bIns="0">
            <a:spAutoFit/>
          </a:bodyPr>
          <a:lstStyle>
            <a:lvl1pPr marL="0" indent="0">
              <a:lnSpc>
                <a:spcPts val="1272"/>
              </a:lnSpc>
              <a:spcBef>
                <a:spcPts val="0"/>
              </a:spcBef>
              <a:buNone/>
              <a:defRPr sz="900" spc="0" baseline="0">
                <a:solidFill>
                  <a:srgbClr val="083050"/>
                </a:solidFill>
                <a:latin typeface="Arial" panose="020B0604020202020204" pitchFamily="34" charset="0"/>
                <a:cs typeface="Arial" panose="020B0604020202020204" pitchFamily="34" charset="0"/>
              </a:defRPr>
            </a:lvl1pPr>
          </a:lstStyle>
          <a:p>
            <a:pPr lvl="0"/>
            <a:r>
              <a:rPr lang="en-US"/>
              <a:t>Click to edit</a:t>
            </a:r>
          </a:p>
        </p:txBody>
      </p:sp>
      <p:sp>
        <p:nvSpPr>
          <p:cNvPr id="11" name="Picture Placeholder 12"/>
          <p:cNvSpPr>
            <a:spLocks noGrp="1"/>
          </p:cNvSpPr>
          <p:nvPr>
            <p:ph type="pic" sz="quarter" idx="15" hasCustomPrompt="1"/>
          </p:nvPr>
        </p:nvSpPr>
        <p:spPr>
          <a:xfrm>
            <a:off x="468171" y="5456144"/>
            <a:ext cx="502227" cy="487456"/>
          </a:xfrm>
          <a:prstGeom prst="ellipse">
            <a:avLst/>
          </a:prstGeom>
        </p:spPr>
        <p:txBody>
          <a:bodyPr lIns="80678" tIns="40339" rIns="80678" bIns="40339" anchor="ctr"/>
          <a:lstStyle>
            <a:lvl1pPr marL="0" indent="0" algn="ctr">
              <a:buNone/>
              <a:defRPr sz="600" baseline="0">
                <a:solidFill>
                  <a:schemeClr val="bg1"/>
                </a:solidFill>
                <a:latin typeface="Arial" panose="020B0604020202020204" pitchFamily="34" charset="0"/>
              </a:defRPr>
            </a:lvl1pPr>
          </a:lstStyle>
          <a:p>
            <a:r>
              <a:rPr lang="en-US" dirty="0"/>
              <a:t>Click to add image</a:t>
            </a:r>
          </a:p>
        </p:txBody>
      </p:sp>
      <p:sp>
        <p:nvSpPr>
          <p:cNvPr id="12" name="Text Placeholder 8"/>
          <p:cNvSpPr>
            <a:spLocks noGrp="1"/>
          </p:cNvSpPr>
          <p:nvPr>
            <p:ph type="body" sz="quarter" idx="16"/>
          </p:nvPr>
        </p:nvSpPr>
        <p:spPr>
          <a:xfrm>
            <a:off x="6718004" y="5557066"/>
            <a:ext cx="1931598" cy="179536"/>
          </a:xfrm>
          <a:prstGeom prst="rect">
            <a:avLst/>
          </a:prstGeom>
        </p:spPr>
        <p:txBody>
          <a:bodyPr wrap="square" lIns="0" tIns="0" rIns="0" bIns="0">
            <a:spAutoFit/>
          </a:bodyPr>
          <a:lstStyle>
            <a:lvl1pPr marL="0" indent="0">
              <a:lnSpc>
                <a:spcPts val="1363"/>
              </a:lnSpc>
              <a:spcBef>
                <a:spcPts val="0"/>
              </a:spcBef>
              <a:buNone/>
              <a:defRPr sz="900" spc="0" baseline="0">
                <a:solidFill>
                  <a:srgbClr val="083050"/>
                </a:solidFill>
                <a:latin typeface="Arial" panose="020B0604020202020204" pitchFamily="34" charset="0"/>
                <a:cs typeface="Arial" panose="020B0604020202020204" pitchFamily="34" charset="0"/>
              </a:defRPr>
            </a:lvl1pPr>
          </a:lstStyle>
          <a:p>
            <a:pPr lvl="0"/>
            <a:r>
              <a:rPr lang="en-US"/>
              <a:t>Click to edit</a:t>
            </a:r>
          </a:p>
        </p:txBody>
      </p:sp>
      <p:sp>
        <p:nvSpPr>
          <p:cNvPr id="13" name="Text Placeholder 8"/>
          <p:cNvSpPr>
            <a:spLocks noGrp="1"/>
          </p:cNvSpPr>
          <p:nvPr>
            <p:ph type="body" sz="quarter" idx="17"/>
          </p:nvPr>
        </p:nvSpPr>
        <p:spPr>
          <a:xfrm>
            <a:off x="4588445" y="5565470"/>
            <a:ext cx="1911069" cy="179536"/>
          </a:xfrm>
          <a:prstGeom prst="rect">
            <a:avLst/>
          </a:prstGeom>
        </p:spPr>
        <p:txBody>
          <a:bodyPr lIns="0" tIns="0" rIns="0" bIns="0">
            <a:spAutoFit/>
          </a:bodyPr>
          <a:lstStyle>
            <a:lvl1pPr marL="0" indent="0" rtl="0">
              <a:lnSpc>
                <a:spcPts val="1363"/>
              </a:lnSpc>
              <a:spcBef>
                <a:spcPts val="0"/>
              </a:spcBef>
              <a:buNone/>
              <a:defRPr sz="900" spc="0" baseline="0">
                <a:solidFill>
                  <a:srgbClr val="083050"/>
                </a:solidFill>
                <a:latin typeface="Arial"/>
                <a:ea typeface="STHeiti" panose="02010600040101010101" pitchFamily="2" charset="-128"/>
                <a:cs typeface="Arial"/>
              </a:defRPr>
            </a:lvl1pPr>
          </a:lstStyle>
          <a:p>
            <a:pPr lvl="0"/>
            <a:r>
              <a:rPr lang="en-US" altLang="zh-CN"/>
              <a:t>Click to edit</a:t>
            </a:r>
            <a:endParaRPr lang="en-US"/>
          </a:p>
        </p:txBody>
      </p:sp>
      <p:cxnSp>
        <p:nvCxnSpPr>
          <p:cNvPr id="15" name="Straight Connector 14"/>
          <p:cNvCxnSpPr/>
          <p:nvPr userDrawn="1"/>
        </p:nvCxnSpPr>
        <p:spPr>
          <a:xfrm>
            <a:off x="1125682" y="5449825"/>
            <a:ext cx="3219306"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572000" y="5449825"/>
            <a:ext cx="1923769"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716140" y="5449825"/>
            <a:ext cx="1923769"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1040356" y="1295400"/>
            <a:ext cx="6286598" cy="646331"/>
          </a:xfrm>
          <a:prstGeom prst="rect">
            <a:avLst/>
          </a:prstGeom>
          <a:noFill/>
        </p:spPr>
        <p:txBody>
          <a:bodyPr wrap="square" lIns="0" tIns="0" rIns="0" bIns="0" rtlCol="0">
            <a:spAutoFit/>
          </a:bodyPr>
          <a:lstStyle/>
          <a:p>
            <a:r>
              <a:rPr lang="en-US" sz="4200" b="1" dirty="0">
                <a:solidFill>
                  <a:srgbClr val="083050"/>
                </a:solidFill>
                <a:latin typeface="Arial"/>
                <a:cs typeface="Arial"/>
              </a:rPr>
              <a:t>About RAP</a:t>
            </a:r>
          </a:p>
        </p:txBody>
      </p:sp>
      <p:sp>
        <p:nvSpPr>
          <p:cNvPr id="25" name="TextBox 24"/>
          <p:cNvSpPr txBox="1"/>
          <p:nvPr userDrawn="1"/>
        </p:nvSpPr>
        <p:spPr>
          <a:xfrm>
            <a:off x="1040356" y="4766846"/>
            <a:ext cx="6621462" cy="343492"/>
          </a:xfrm>
          <a:prstGeom prst="rect">
            <a:avLst/>
          </a:prstGeom>
          <a:noFill/>
        </p:spPr>
        <p:txBody>
          <a:bodyPr wrap="square" lIns="0" tIns="0" rIns="0" bIns="0" rtlCol="0">
            <a:spAutoFit/>
          </a:bodyPr>
          <a:lstStyle/>
          <a:p>
            <a:pPr marL="0" marR="0" lvl="0" indent="0" algn="l" defTabSz="898908" rtl="0" eaLnBrk="1" fontAlgn="auto" latinLnBrk="0" hangingPunct="1">
              <a:lnSpc>
                <a:spcPct val="110000"/>
              </a:lnSpc>
              <a:spcBef>
                <a:spcPts val="0"/>
              </a:spcBef>
              <a:spcAft>
                <a:spcPts val="0"/>
              </a:spcAft>
              <a:buClrTx/>
              <a:buSzTx/>
              <a:buFontTx/>
              <a:buNone/>
              <a:tabLst/>
              <a:defRPr/>
            </a:pPr>
            <a:r>
              <a:rPr lang="zh-TW" altLang="en-US" sz="1800" b="0" i="0" kern="1200">
                <a:solidFill>
                  <a:srgbClr val="083050"/>
                </a:solidFill>
                <a:effectLst/>
                <a:latin typeface="Heiti SC Medium"/>
                <a:ea typeface="Heiti SC Medium"/>
                <a:cs typeface="Heiti SC Medium"/>
              </a:rPr>
              <a:t>欲了解更多我们的工作 </a:t>
            </a:r>
            <a:r>
              <a:rPr lang="en-US" sz="2200" b="0" i="0" u="sng">
                <a:solidFill>
                  <a:srgbClr val="083050"/>
                </a:solidFill>
                <a:uFill>
                  <a:solidFill>
                    <a:srgbClr val="F15B55"/>
                  </a:solidFill>
                </a:uFill>
                <a:latin typeface="Heiti SC Medium"/>
                <a:ea typeface="Heiti SC Medium"/>
                <a:cs typeface="Heiti SC Medium"/>
              </a:rPr>
              <a:t>raponline.org/china</a:t>
            </a:r>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9" y="-6317"/>
            <a:ext cx="3853947" cy="852288"/>
          </a:xfrm>
          <a:prstGeom prst="rect">
            <a:avLst/>
          </a:prstGeom>
        </p:spPr>
      </p:pic>
    </p:spTree>
    <p:extLst>
      <p:ext uri="{BB962C8B-B14F-4D97-AF65-F5344CB8AC3E}">
        <p14:creationId xmlns:p14="http://schemas.microsoft.com/office/powerpoint/2010/main" val="414509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sonalized English About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7"/>
            <a:ext cx="1840057" cy="845971"/>
          </a:xfrm>
          <a:prstGeom prst="rect">
            <a:avLst/>
          </a:prstGeom>
        </p:spPr>
      </p:pic>
      <p:sp>
        <p:nvSpPr>
          <p:cNvPr id="2" name="TextBox 1"/>
          <p:cNvSpPr txBox="1"/>
          <p:nvPr userDrawn="1"/>
        </p:nvSpPr>
        <p:spPr>
          <a:xfrm>
            <a:off x="1040356" y="1295400"/>
            <a:ext cx="6286598" cy="646331"/>
          </a:xfrm>
          <a:prstGeom prst="rect">
            <a:avLst/>
          </a:prstGeom>
          <a:noFill/>
        </p:spPr>
        <p:txBody>
          <a:bodyPr wrap="square" lIns="0" tIns="0" rIns="0" bIns="0" rtlCol="0">
            <a:spAutoFit/>
          </a:bodyPr>
          <a:lstStyle/>
          <a:p>
            <a:r>
              <a:rPr lang="en-US" sz="4200" b="1" dirty="0">
                <a:solidFill>
                  <a:srgbClr val="083050"/>
                </a:solidFill>
                <a:latin typeface="Arial"/>
                <a:cs typeface="Arial"/>
              </a:rPr>
              <a:t>About RAP</a:t>
            </a:r>
          </a:p>
        </p:txBody>
      </p:sp>
      <p:sp>
        <p:nvSpPr>
          <p:cNvPr id="5" name="TextBox 4"/>
          <p:cNvSpPr txBox="1"/>
          <p:nvPr userDrawn="1"/>
        </p:nvSpPr>
        <p:spPr>
          <a:xfrm>
            <a:off x="1040356" y="2040984"/>
            <a:ext cx="6621462" cy="1483996"/>
          </a:xfrm>
          <a:prstGeom prst="rect">
            <a:avLst/>
          </a:prstGeom>
          <a:noFill/>
        </p:spPr>
        <p:txBody>
          <a:bodyPr wrap="square" lIns="0" tIns="0" rIns="0" bIns="0" rtlCol="0">
            <a:spAutoFit/>
          </a:bodyPr>
          <a:lstStyle/>
          <a:p>
            <a:pPr>
              <a:lnSpc>
                <a:spcPct val="110000"/>
              </a:lnSpc>
            </a:pPr>
            <a:r>
              <a:rPr lang="en-US" sz="2200" dirty="0">
                <a:solidFill>
                  <a:srgbClr val="F15A4E"/>
                </a:solidFill>
                <a:latin typeface="Arial"/>
                <a:cs typeface="Arial"/>
              </a:rPr>
              <a:t>The Regulatory Assistance Project (RAP)</a:t>
            </a:r>
            <a:r>
              <a:rPr lang="en-US" sz="2200" baseline="30000" dirty="0">
                <a:solidFill>
                  <a:srgbClr val="F15A4E"/>
                </a:solidFill>
                <a:latin typeface="Arial"/>
                <a:cs typeface="Arial"/>
              </a:rPr>
              <a:t>®</a:t>
            </a:r>
            <a:r>
              <a:rPr lang="en-US" sz="2200" dirty="0">
                <a:solidFill>
                  <a:srgbClr val="F15A4E"/>
                </a:solidFill>
                <a:latin typeface="Arial"/>
                <a:cs typeface="Arial"/>
              </a:rPr>
              <a:t> is an</a:t>
            </a:r>
            <a:r>
              <a:rPr lang="en-US" sz="2200" baseline="0" dirty="0">
                <a:solidFill>
                  <a:srgbClr val="F15A4E"/>
                </a:solidFill>
                <a:latin typeface="Arial"/>
                <a:cs typeface="Arial"/>
              </a:rPr>
              <a:t> </a:t>
            </a:r>
            <a:r>
              <a:rPr lang="en-US" sz="2200" dirty="0">
                <a:solidFill>
                  <a:srgbClr val="F15A4E"/>
                </a:solidFill>
                <a:latin typeface="Arial"/>
                <a:cs typeface="Arial"/>
              </a:rPr>
              <a:t>independent, non-partisan, non-governmental</a:t>
            </a:r>
            <a:r>
              <a:rPr lang="en-US" sz="2200" baseline="0" dirty="0">
                <a:solidFill>
                  <a:srgbClr val="F15A4E"/>
                </a:solidFill>
                <a:latin typeface="Arial"/>
                <a:cs typeface="Arial"/>
              </a:rPr>
              <a:t> </a:t>
            </a:r>
            <a:r>
              <a:rPr lang="en-US" sz="2200" dirty="0">
                <a:solidFill>
                  <a:srgbClr val="F15A4E"/>
                </a:solidFill>
                <a:latin typeface="Arial"/>
                <a:cs typeface="Arial"/>
              </a:rPr>
              <a:t>organization dedicated to accelerating the transition</a:t>
            </a:r>
            <a:r>
              <a:rPr lang="en-US" sz="2200" baseline="0" dirty="0">
                <a:solidFill>
                  <a:srgbClr val="F15A4E"/>
                </a:solidFill>
                <a:latin typeface="Arial"/>
                <a:cs typeface="Arial"/>
              </a:rPr>
              <a:t> </a:t>
            </a:r>
            <a:r>
              <a:rPr lang="en-US" sz="2200" dirty="0">
                <a:solidFill>
                  <a:srgbClr val="F15A4E"/>
                </a:solidFill>
                <a:latin typeface="Arial"/>
                <a:cs typeface="Arial"/>
              </a:rPr>
              <a:t>to a clean, reliable, and efficient energy future.</a:t>
            </a:r>
          </a:p>
        </p:txBody>
      </p:sp>
      <p:sp>
        <p:nvSpPr>
          <p:cNvPr id="25" name="TextBox 24"/>
          <p:cNvSpPr txBox="1"/>
          <p:nvPr userDrawn="1"/>
        </p:nvSpPr>
        <p:spPr>
          <a:xfrm>
            <a:off x="1040356" y="3904980"/>
            <a:ext cx="6621462" cy="338554"/>
          </a:xfrm>
          <a:prstGeom prst="rect">
            <a:avLst/>
          </a:prstGeom>
          <a:noFill/>
        </p:spPr>
        <p:txBody>
          <a:bodyPr wrap="square" lIns="0" tIns="0" rIns="0" bIns="0" rtlCol="0">
            <a:spAutoFit/>
          </a:bodyPr>
          <a:lstStyle/>
          <a:p>
            <a:pPr marL="0" lvl="0" indent="0">
              <a:buNone/>
            </a:pPr>
            <a:r>
              <a:rPr lang="en-US" sz="2200" dirty="0">
                <a:solidFill>
                  <a:srgbClr val="083050"/>
                </a:solidFill>
                <a:latin typeface="Arial"/>
                <a:cs typeface="Arial"/>
              </a:rPr>
              <a:t>Learn more about our work at </a:t>
            </a:r>
            <a:r>
              <a:rPr lang="en-US" sz="2200" u="heavy" dirty="0">
                <a:solidFill>
                  <a:srgbClr val="083050"/>
                </a:solidFill>
                <a:uFill>
                  <a:solidFill>
                    <a:srgbClr val="F15B55"/>
                  </a:solidFill>
                </a:uFill>
                <a:latin typeface="Arial"/>
                <a:cs typeface="Arial"/>
                <a:hlinkClick r:id="rId3"/>
              </a:rPr>
              <a:t>raponline.org</a:t>
            </a:r>
            <a:endParaRPr lang="en-US" sz="2200" u="heavy" dirty="0">
              <a:solidFill>
                <a:srgbClr val="083050"/>
              </a:solidFill>
              <a:uFill>
                <a:solidFill>
                  <a:srgbClr val="F15B55"/>
                </a:solidFill>
              </a:uFill>
              <a:latin typeface="Arial"/>
              <a:cs typeface="Arial"/>
            </a:endParaRPr>
          </a:p>
        </p:txBody>
      </p:sp>
    </p:spTree>
    <p:extLst>
      <p:ext uri="{BB962C8B-B14F-4D97-AF65-F5344CB8AC3E}">
        <p14:creationId xmlns:p14="http://schemas.microsoft.com/office/powerpoint/2010/main" val="1879331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ersonalized Chinese About Slide ">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029866" y="2066256"/>
            <a:ext cx="7123533" cy="2601225"/>
          </a:xfrm>
          <a:prstGeom prst="rect">
            <a:avLst/>
          </a:prstGeom>
          <a:noFill/>
        </p:spPr>
        <p:txBody>
          <a:bodyPr wrap="square" lIns="0" tIns="0" rIns="0" bIns="0" rtlCol="0">
            <a:spAutoFit/>
          </a:bodyPr>
          <a:lstStyle/>
          <a:p>
            <a:pPr>
              <a:lnSpc>
                <a:spcPct val="110000"/>
              </a:lnSpc>
            </a:pPr>
            <a:r>
              <a:rPr lang="zh-TW" altLang="en-US" sz="2200" b="0" i="0" dirty="0">
                <a:solidFill>
                  <a:srgbClr val="F15A4E"/>
                </a:solidFill>
                <a:effectLst/>
                <a:latin typeface="Heiti SC Medium"/>
                <a:ea typeface="Heiti SC Medium"/>
                <a:cs typeface="Heiti SC Medium"/>
              </a:rPr>
              <a:t>睿博能源智库</a:t>
            </a:r>
            <a:r>
              <a:rPr lang="en-US" altLang="zh-TW" sz="2200" b="0" i="0" dirty="0">
                <a:solidFill>
                  <a:srgbClr val="F15A4E"/>
                </a:solidFill>
                <a:effectLst/>
                <a:latin typeface="Heiti SC Medium"/>
                <a:ea typeface="Heiti SC Medium"/>
                <a:cs typeface="Heiti SC Medium"/>
              </a:rPr>
              <a:t>(The Regulatory Assistance Project (RAP)</a:t>
            </a:r>
            <a:r>
              <a:rPr lang="en-US" altLang="zh-TW" sz="2200" b="0" i="0" baseline="30000" dirty="0">
                <a:solidFill>
                  <a:srgbClr val="F15A4E"/>
                </a:solidFill>
                <a:effectLst/>
                <a:latin typeface="Heiti SC Medium"/>
                <a:ea typeface="Heiti SC Medium"/>
                <a:cs typeface="Heiti SC Medium"/>
              </a:rPr>
              <a:t>®</a:t>
            </a:r>
            <a:r>
              <a:rPr lang="en-US" altLang="zh-TW" sz="2200" b="0" i="0" dirty="0">
                <a:solidFill>
                  <a:srgbClr val="F15A4E"/>
                </a:solidFill>
                <a:effectLst/>
                <a:latin typeface="Heiti SC Medium"/>
                <a:ea typeface="Heiti SC Medium"/>
                <a:cs typeface="Heiti SC Medium"/>
              </a:rPr>
              <a:t>)</a:t>
            </a:r>
            <a:r>
              <a:rPr lang="zh-TW" altLang="en-US" sz="2200" b="0" i="0" dirty="0">
                <a:solidFill>
                  <a:srgbClr val="F15A4E"/>
                </a:solidFill>
                <a:effectLst/>
                <a:latin typeface="Heiti SC Medium"/>
                <a:ea typeface="Heiti SC Medium"/>
                <a:cs typeface="Heiti SC Medium"/>
              </a:rPr>
              <a:t>是 一个全球性专家咨询机构， 长期致力于为欧洲、美国、中国、 印度等国的电力行业改革所面临的挑战提供解决方案。我们在 广泛的能源领域从事专业的技术和经济分析，特别是在电力行 业规划和市场设计、能效和电力需求侧管理、空气质量管理、 可再生能源并网、排放交易等方面有着资深的国际经验。 </a:t>
            </a:r>
          </a:p>
        </p:txBody>
      </p:sp>
      <p:sp>
        <p:nvSpPr>
          <p:cNvPr id="2" name="TextBox 1"/>
          <p:cNvSpPr txBox="1"/>
          <p:nvPr userDrawn="1"/>
        </p:nvSpPr>
        <p:spPr>
          <a:xfrm>
            <a:off x="1040356" y="1295400"/>
            <a:ext cx="6286598" cy="646331"/>
          </a:xfrm>
          <a:prstGeom prst="rect">
            <a:avLst/>
          </a:prstGeom>
          <a:noFill/>
        </p:spPr>
        <p:txBody>
          <a:bodyPr wrap="square" lIns="0" tIns="0" rIns="0" bIns="0" rtlCol="0">
            <a:spAutoFit/>
          </a:bodyPr>
          <a:lstStyle/>
          <a:p>
            <a:r>
              <a:rPr lang="en-US" sz="4200" b="1" dirty="0">
                <a:solidFill>
                  <a:srgbClr val="083050"/>
                </a:solidFill>
                <a:latin typeface="Arial"/>
                <a:cs typeface="Arial"/>
              </a:rPr>
              <a:t>About RAP</a:t>
            </a:r>
          </a:p>
        </p:txBody>
      </p:sp>
      <p:sp>
        <p:nvSpPr>
          <p:cNvPr id="25" name="TextBox 24"/>
          <p:cNvSpPr txBox="1"/>
          <p:nvPr userDrawn="1"/>
        </p:nvSpPr>
        <p:spPr>
          <a:xfrm>
            <a:off x="1040356" y="4766846"/>
            <a:ext cx="6621462" cy="343492"/>
          </a:xfrm>
          <a:prstGeom prst="rect">
            <a:avLst/>
          </a:prstGeom>
          <a:noFill/>
        </p:spPr>
        <p:txBody>
          <a:bodyPr wrap="square" lIns="0" tIns="0" rIns="0" bIns="0" rtlCol="0">
            <a:spAutoFit/>
          </a:bodyPr>
          <a:lstStyle/>
          <a:p>
            <a:pPr marL="0" marR="0" lvl="0" indent="0" algn="l" defTabSz="898908" rtl="0" eaLnBrk="1" fontAlgn="auto" latinLnBrk="0" hangingPunct="1">
              <a:lnSpc>
                <a:spcPct val="110000"/>
              </a:lnSpc>
              <a:spcBef>
                <a:spcPts val="0"/>
              </a:spcBef>
              <a:spcAft>
                <a:spcPts val="0"/>
              </a:spcAft>
              <a:buClrTx/>
              <a:buSzTx/>
              <a:buFontTx/>
              <a:buNone/>
              <a:tabLst/>
              <a:defRPr/>
            </a:pPr>
            <a:r>
              <a:rPr lang="zh-TW" altLang="en-US" sz="1800" b="0" i="0" kern="1200">
                <a:solidFill>
                  <a:srgbClr val="083050"/>
                </a:solidFill>
                <a:effectLst/>
                <a:latin typeface="Heiti SC Medium"/>
                <a:ea typeface="Heiti SC Medium"/>
                <a:cs typeface="Heiti SC Medium"/>
              </a:rPr>
              <a:t>欲了解更多我们的工作 </a:t>
            </a:r>
            <a:r>
              <a:rPr lang="en-US" sz="2200" b="0" i="0" u="sng">
                <a:solidFill>
                  <a:srgbClr val="083050"/>
                </a:solidFill>
                <a:uFill>
                  <a:solidFill>
                    <a:srgbClr val="F15B55"/>
                  </a:solidFill>
                </a:uFill>
                <a:latin typeface="Heiti SC Medium"/>
                <a:ea typeface="Heiti SC Medium"/>
                <a:cs typeface="Heiti SC Medium"/>
              </a:rPr>
              <a:t>raponline.org/china</a:t>
            </a:r>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9" y="-6317"/>
            <a:ext cx="3853947" cy="852288"/>
          </a:xfrm>
          <a:prstGeom prst="rect">
            <a:avLst/>
          </a:prstGeom>
        </p:spPr>
      </p:pic>
      <p:pic>
        <p:nvPicPr>
          <p:cNvPr id="6" name="Picture Placeholder 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8166" y="5358170"/>
            <a:ext cx="502227" cy="487456"/>
          </a:xfrm>
          <a:prstGeom prst="ellipse">
            <a:avLst/>
          </a:prstGeom>
        </p:spPr>
      </p:pic>
    </p:spTree>
    <p:extLst>
      <p:ext uri="{BB962C8B-B14F-4D97-AF65-F5344CB8AC3E}">
        <p14:creationId xmlns:p14="http://schemas.microsoft.com/office/powerpoint/2010/main" val="1546230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ersonalized English About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7"/>
            <a:ext cx="1840057" cy="845971"/>
          </a:xfrm>
          <a:prstGeom prst="rect">
            <a:avLst/>
          </a:prstGeom>
        </p:spPr>
      </p:pic>
      <p:sp>
        <p:nvSpPr>
          <p:cNvPr id="2" name="TextBox 1"/>
          <p:cNvSpPr txBox="1"/>
          <p:nvPr userDrawn="1"/>
        </p:nvSpPr>
        <p:spPr>
          <a:xfrm>
            <a:off x="1040356" y="1295400"/>
            <a:ext cx="6286598" cy="646331"/>
          </a:xfrm>
          <a:prstGeom prst="rect">
            <a:avLst/>
          </a:prstGeom>
          <a:noFill/>
        </p:spPr>
        <p:txBody>
          <a:bodyPr wrap="square" lIns="0" tIns="0" rIns="0" bIns="0" rtlCol="0">
            <a:spAutoFit/>
          </a:bodyPr>
          <a:lstStyle/>
          <a:p>
            <a:r>
              <a:rPr lang="en-US" sz="4200" b="1" dirty="0">
                <a:solidFill>
                  <a:srgbClr val="083050"/>
                </a:solidFill>
                <a:latin typeface="Arial"/>
                <a:cs typeface="Arial"/>
              </a:rPr>
              <a:t>About RAP</a:t>
            </a:r>
          </a:p>
        </p:txBody>
      </p:sp>
      <p:sp>
        <p:nvSpPr>
          <p:cNvPr id="5" name="TextBox 4"/>
          <p:cNvSpPr txBox="1"/>
          <p:nvPr userDrawn="1"/>
        </p:nvSpPr>
        <p:spPr>
          <a:xfrm>
            <a:off x="1040356" y="2040984"/>
            <a:ext cx="6621462" cy="1483996"/>
          </a:xfrm>
          <a:prstGeom prst="rect">
            <a:avLst/>
          </a:prstGeom>
          <a:noFill/>
        </p:spPr>
        <p:txBody>
          <a:bodyPr wrap="square" lIns="0" tIns="0" rIns="0" bIns="0" rtlCol="0">
            <a:spAutoFit/>
          </a:bodyPr>
          <a:lstStyle/>
          <a:p>
            <a:pPr>
              <a:lnSpc>
                <a:spcPct val="110000"/>
              </a:lnSpc>
            </a:pPr>
            <a:r>
              <a:rPr lang="en-US" sz="2200" dirty="0">
                <a:solidFill>
                  <a:srgbClr val="F15A4E"/>
                </a:solidFill>
                <a:latin typeface="Arial"/>
                <a:cs typeface="Arial"/>
              </a:rPr>
              <a:t>The Regulatory Assistance Project (RAP)</a:t>
            </a:r>
            <a:r>
              <a:rPr lang="en-US" sz="2200" baseline="30000" dirty="0">
                <a:solidFill>
                  <a:srgbClr val="F15A4E"/>
                </a:solidFill>
                <a:latin typeface="Arial"/>
                <a:cs typeface="Arial"/>
              </a:rPr>
              <a:t>®</a:t>
            </a:r>
            <a:r>
              <a:rPr lang="en-US" sz="2200" dirty="0">
                <a:solidFill>
                  <a:srgbClr val="F15A4E"/>
                </a:solidFill>
                <a:latin typeface="Arial"/>
                <a:cs typeface="Arial"/>
              </a:rPr>
              <a:t> is an</a:t>
            </a:r>
            <a:r>
              <a:rPr lang="en-US" sz="2200" baseline="0" dirty="0">
                <a:solidFill>
                  <a:srgbClr val="F15A4E"/>
                </a:solidFill>
                <a:latin typeface="Arial"/>
                <a:cs typeface="Arial"/>
              </a:rPr>
              <a:t> </a:t>
            </a:r>
            <a:r>
              <a:rPr lang="en-US" sz="2200" dirty="0">
                <a:solidFill>
                  <a:srgbClr val="F15A4E"/>
                </a:solidFill>
                <a:latin typeface="Arial"/>
                <a:cs typeface="Arial"/>
              </a:rPr>
              <a:t>independent, non-partisan, non-governmental</a:t>
            </a:r>
            <a:r>
              <a:rPr lang="en-US" sz="2200" baseline="0" dirty="0">
                <a:solidFill>
                  <a:srgbClr val="F15A4E"/>
                </a:solidFill>
                <a:latin typeface="Arial"/>
                <a:cs typeface="Arial"/>
              </a:rPr>
              <a:t> </a:t>
            </a:r>
            <a:r>
              <a:rPr lang="en-US" sz="2200" dirty="0">
                <a:solidFill>
                  <a:srgbClr val="F15A4E"/>
                </a:solidFill>
                <a:latin typeface="Arial"/>
                <a:cs typeface="Arial"/>
              </a:rPr>
              <a:t>organization dedicated to accelerating the transition</a:t>
            </a:r>
            <a:r>
              <a:rPr lang="en-US" sz="2200" baseline="0" dirty="0">
                <a:solidFill>
                  <a:srgbClr val="F15A4E"/>
                </a:solidFill>
                <a:latin typeface="Arial"/>
                <a:cs typeface="Arial"/>
              </a:rPr>
              <a:t> </a:t>
            </a:r>
            <a:r>
              <a:rPr lang="en-US" sz="2200" dirty="0">
                <a:solidFill>
                  <a:srgbClr val="F15A4E"/>
                </a:solidFill>
                <a:latin typeface="Arial"/>
                <a:cs typeface="Arial"/>
              </a:rPr>
              <a:t>to a clean, reliable, and efficient energy future.</a:t>
            </a:r>
          </a:p>
        </p:txBody>
      </p:sp>
      <p:sp>
        <p:nvSpPr>
          <p:cNvPr id="25" name="TextBox 24"/>
          <p:cNvSpPr txBox="1"/>
          <p:nvPr userDrawn="1"/>
        </p:nvSpPr>
        <p:spPr>
          <a:xfrm>
            <a:off x="1040356" y="3904980"/>
            <a:ext cx="6621462" cy="338554"/>
          </a:xfrm>
          <a:prstGeom prst="rect">
            <a:avLst/>
          </a:prstGeom>
          <a:noFill/>
        </p:spPr>
        <p:txBody>
          <a:bodyPr wrap="square" lIns="0" tIns="0" rIns="0" bIns="0" rtlCol="0">
            <a:spAutoFit/>
          </a:bodyPr>
          <a:lstStyle/>
          <a:p>
            <a:pPr marL="0" lvl="0" indent="0">
              <a:buNone/>
            </a:pPr>
            <a:r>
              <a:rPr lang="en-US" sz="2200" dirty="0">
                <a:solidFill>
                  <a:srgbClr val="083050"/>
                </a:solidFill>
                <a:latin typeface="Arial"/>
                <a:cs typeface="Arial"/>
              </a:rPr>
              <a:t>Learn more about our work at </a:t>
            </a:r>
            <a:r>
              <a:rPr lang="en-US" sz="2200" u="heavy" dirty="0">
                <a:solidFill>
                  <a:srgbClr val="083050"/>
                </a:solidFill>
                <a:uFill>
                  <a:solidFill>
                    <a:srgbClr val="F15B55"/>
                  </a:solidFill>
                </a:uFill>
                <a:latin typeface="Arial"/>
                <a:cs typeface="Arial"/>
                <a:hlinkClick r:id="rId3"/>
              </a:rPr>
              <a:t>raponline.org</a:t>
            </a:r>
            <a:endParaRPr lang="en-US" sz="2200" u="heavy" dirty="0">
              <a:solidFill>
                <a:srgbClr val="083050"/>
              </a:solidFill>
              <a:uFill>
                <a:solidFill>
                  <a:srgbClr val="F15B55"/>
                </a:solidFill>
              </a:uFill>
              <a:latin typeface="Arial"/>
              <a:cs typeface="Arial"/>
            </a:endParaRPr>
          </a:p>
        </p:txBody>
      </p:sp>
    </p:spTree>
    <p:extLst>
      <p:ext uri="{BB962C8B-B14F-4D97-AF65-F5344CB8AC3E}">
        <p14:creationId xmlns:p14="http://schemas.microsoft.com/office/powerpoint/2010/main" val="17876536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ersonalized Chinese About Slide ">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029866" y="2066256"/>
            <a:ext cx="7123533" cy="2601225"/>
          </a:xfrm>
          <a:prstGeom prst="rect">
            <a:avLst/>
          </a:prstGeom>
          <a:noFill/>
        </p:spPr>
        <p:txBody>
          <a:bodyPr wrap="square" lIns="0" tIns="0" rIns="0" bIns="0" rtlCol="0">
            <a:spAutoFit/>
          </a:bodyPr>
          <a:lstStyle/>
          <a:p>
            <a:pPr>
              <a:lnSpc>
                <a:spcPct val="110000"/>
              </a:lnSpc>
            </a:pPr>
            <a:r>
              <a:rPr lang="zh-TW" altLang="en-US" sz="2200" b="0" i="0" dirty="0">
                <a:solidFill>
                  <a:srgbClr val="F15A4E"/>
                </a:solidFill>
                <a:effectLst/>
                <a:latin typeface="Heiti SC Medium"/>
                <a:ea typeface="Heiti SC Medium"/>
                <a:cs typeface="Heiti SC Medium"/>
              </a:rPr>
              <a:t>睿博能源智库</a:t>
            </a:r>
            <a:r>
              <a:rPr lang="en-US" altLang="zh-TW" sz="2200" b="0" i="0" dirty="0">
                <a:solidFill>
                  <a:srgbClr val="F15A4E"/>
                </a:solidFill>
                <a:effectLst/>
                <a:latin typeface="Heiti SC Medium"/>
                <a:ea typeface="Heiti SC Medium"/>
                <a:cs typeface="Heiti SC Medium"/>
              </a:rPr>
              <a:t>(The Regulatory Assistance Project (RAP)</a:t>
            </a:r>
            <a:r>
              <a:rPr lang="en-US" altLang="zh-TW" sz="2200" b="0" i="0" baseline="30000" dirty="0">
                <a:solidFill>
                  <a:srgbClr val="F15A4E"/>
                </a:solidFill>
                <a:effectLst/>
                <a:latin typeface="Heiti SC Medium"/>
                <a:ea typeface="Heiti SC Medium"/>
                <a:cs typeface="Heiti SC Medium"/>
              </a:rPr>
              <a:t>®</a:t>
            </a:r>
            <a:r>
              <a:rPr lang="en-US" altLang="zh-TW" sz="2200" b="0" i="0" dirty="0">
                <a:solidFill>
                  <a:srgbClr val="F15A4E"/>
                </a:solidFill>
                <a:effectLst/>
                <a:latin typeface="Heiti SC Medium"/>
                <a:ea typeface="Heiti SC Medium"/>
                <a:cs typeface="Heiti SC Medium"/>
              </a:rPr>
              <a:t>)</a:t>
            </a:r>
            <a:r>
              <a:rPr lang="zh-TW" altLang="en-US" sz="2200" b="0" i="0" dirty="0">
                <a:solidFill>
                  <a:srgbClr val="F15A4E"/>
                </a:solidFill>
                <a:effectLst/>
                <a:latin typeface="Heiti SC Medium"/>
                <a:ea typeface="Heiti SC Medium"/>
                <a:cs typeface="Heiti SC Medium"/>
              </a:rPr>
              <a:t>是 一个全球性专家咨询机构， 长期致力于为欧洲、美国、中国、 印度等国的电力行业改革所面临的挑战提供解决方案。我们在 广泛的能源领域从事专业的技术和经济分析，特别是在电力行 业规划和市场设计、能效和电力需求侧管理、空气质量管理、 可再生能源并网、排放交易等方面有着资深的国际经验。 </a:t>
            </a:r>
          </a:p>
        </p:txBody>
      </p:sp>
      <p:sp>
        <p:nvSpPr>
          <p:cNvPr id="2" name="TextBox 1"/>
          <p:cNvSpPr txBox="1"/>
          <p:nvPr userDrawn="1"/>
        </p:nvSpPr>
        <p:spPr>
          <a:xfrm>
            <a:off x="1040356" y="1295400"/>
            <a:ext cx="6286598" cy="646331"/>
          </a:xfrm>
          <a:prstGeom prst="rect">
            <a:avLst/>
          </a:prstGeom>
          <a:noFill/>
        </p:spPr>
        <p:txBody>
          <a:bodyPr wrap="square" lIns="0" tIns="0" rIns="0" bIns="0" rtlCol="0">
            <a:spAutoFit/>
          </a:bodyPr>
          <a:lstStyle/>
          <a:p>
            <a:r>
              <a:rPr lang="en-US" sz="4200" b="1" dirty="0">
                <a:solidFill>
                  <a:srgbClr val="083050"/>
                </a:solidFill>
                <a:latin typeface="Arial"/>
                <a:cs typeface="Arial"/>
              </a:rPr>
              <a:t>About RAP</a:t>
            </a:r>
          </a:p>
        </p:txBody>
      </p:sp>
      <p:sp>
        <p:nvSpPr>
          <p:cNvPr id="25" name="TextBox 24"/>
          <p:cNvSpPr txBox="1"/>
          <p:nvPr userDrawn="1"/>
        </p:nvSpPr>
        <p:spPr>
          <a:xfrm>
            <a:off x="1040356" y="4766846"/>
            <a:ext cx="6621462" cy="343492"/>
          </a:xfrm>
          <a:prstGeom prst="rect">
            <a:avLst/>
          </a:prstGeom>
          <a:noFill/>
        </p:spPr>
        <p:txBody>
          <a:bodyPr wrap="square" lIns="0" tIns="0" rIns="0" bIns="0" rtlCol="0">
            <a:spAutoFit/>
          </a:bodyPr>
          <a:lstStyle/>
          <a:p>
            <a:pPr marL="0" marR="0" lvl="0" indent="0" algn="l" defTabSz="898908" rtl="0" eaLnBrk="1" fontAlgn="auto" latinLnBrk="0" hangingPunct="1">
              <a:lnSpc>
                <a:spcPct val="110000"/>
              </a:lnSpc>
              <a:spcBef>
                <a:spcPts val="0"/>
              </a:spcBef>
              <a:spcAft>
                <a:spcPts val="0"/>
              </a:spcAft>
              <a:buClrTx/>
              <a:buSzTx/>
              <a:buFontTx/>
              <a:buNone/>
              <a:tabLst/>
              <a:defRPr/>
            </a:pPr>
            <a:r>
              <a:rPr lang="zh-TW" altLang="en-US" sz="1800" b="0" i="0" kern="1200">
                <a:solidFill>
                  <a:srgbClr val="083050"/>
                </a:solidFill>
                <a:effectLst/>
                <a:latin typeface="Heiti SC Medium"/>
                <a:ea typeface="Heiti SC Medium"/>
                <a:cs typeface="Heiti SC Medium"/>
              </a:rPr>
              <a:t>欲了解更多我们的工作 </a:t>
            </a:r>
            <a:r>
              <a:rPr lang="en-US" sz="2200" b="0" i="0" u="sng">
                <a:solidFill>
                  <a:srgbClr val="083050"/>
                </a:solidFill>
                <a:uFill>
                  <a:solidFill>
                    <a:srgbClr val="F15B55"/>
                  </a:solidFill>
                </a:uFill>
                <a:latin typeface="Heiti SC Medium"/>
                <a:ea typeface="Heiti SC Medium"/>
                <a:cs typeface="Heiti SC Medium"/>
              </a:rPr>
              <a:t>raponline.org/china</a:t>
            </a:r>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9" y="-6317"/>
            <a:ext cx="3853947" cy="852288"/>
          </a:xfrm>
          <a:prstGeom prst="rect">
            <a:avLst/>
          </a:prstGeom>
        </p:spPr>
      </p:pic>
    </p:spTree>
    <p:extLst>
      <p:ext uri="{BB962C8B-B14F-4D97-AF65-F5344CB8AC3E}">
        <p14:creationId xmlns:p14="http://schemas.microsoft.com/office/powerpoint/2010/main" val="380240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hinese No Image">
    <p:bg>
      <p:bgPr>
        <a:solidFill>
          <a:srgbClr val="083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82"/>
            <a:ext cx="3811608" cy="842925"/>
          </a:xfrm>
          <a:prstGeom prst="rect">
            <a:avLst/>
          </a:prstGeom>
        </p:spPr>
      </p:pic>
      <p:sp>
        <p:nvSpPr>
          <p:cNvPr id="13"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9304F"/>
                </a:solidFill>
                <a:latin typeface="Heiti SC Light"/>
                <a:ea typeface="Heiti SC Light"/>
                <a:cs typeface="Heiti SC Light"/>
              </a:defRPr>
            </a:lvl1pPr>
          </a:lstStyle>
          <a:p>
            <a:pPr lvl="0"/>
            <a:r>
              <a:rPr lang="en-US" dirty="0"/>
              <a:t>Click to edit date</a:t>
            </a:r>
          </a:p>
        </p:txBody>
      </p:sp>
      <p:sp>
        <p:nvSpPr>
          <p:cNvPr id="19" name="Text Placeholder 25"/>
          <p:cNvSpPr>
            <a:spLocks noGrp="1"/>
          </p:cNvSpPr>
          <p:nvPr>
            <p:ph type="body" sz="quarter" idx="13"/>
          </p:nvPr>
        </p:nvSpPr>
        <p:spPr>
          <a:xfrm>
            <a:off x="419609" y="5171443"/>
            <a:ext cx="2743200" cy="76944"/>
          </a:xfrm>
          <a:prstGeom prst="rect">
            <a:avLst/>
          </a:prstGeom>
        </p:spPr>
        <p:txBody>
          <a:bodyPr lIns="0" tIns="0" rIns="0" bIns="0">
            <a:spAutoFit/>
          </a:bodyPr>
          <a:lstStyle>
            <a:lvl1pPr marL="0" indent="0">
              <a:lnSpc>
                <a:spcPct val="50000"/>
              </a:lnSpc>
              <a:buNone/>
              <a:defRPr sz="1000">
                <a:solidFill>
                  <a:srgbClr val="083050"/>
                </a:solidFill>
                <a:latin typeface="Heiti SC Light"/>
                <a:ea typeface="Heiti SC Light"/>
                <a:cs typeface="Heiti SC Light"/>
              </a:defRPr>
            </a:lvl1pPr>
          </a:lstStyle>
          <a:p>
            <a:pPr lvl="0"/>
            <a:r>
              <a:rPr lang="en-US"/>
              <a:t>Edit Master text styles</a:t>
            </a:r>
          </a:p>
        </p:txBody>
      </p:sp>
      <p:sp>
        <p:nvSpPr>
          <p:cNvPr id="20" name="Text Placeholder 25"/>
          <p:cNvSpPr>
            <a:spLocks noGrp="1"/>
          </p:cNvSpPr>
          <p:nvPr>
            <p:ph type="body" sz="quarter" idx="14"/>
          </p:nvPr>
        </p:nvSpPr>
        <p:spPr>
          <a:xfrm>
            <a:off x="3446673" y="5171443"/>
            <a:ext cx="1920239" cy="89768"/>
          </a:xfrm>
          <a:prstGeom prst="rect">
            <a:avLst/>
          </a:prstGeom>
        </p:spPr>
        <p:txBody>
          <a:bodyPr lIns="0" tIns="0" rIns="0" bIns="0">
            <a:noAutofit/>
          </a:bodyPr>
          <a:lstStyle>
            <a:lvl1pPr marL="0" indent="0">
              <a:lnSpc>
                <a:spcPct val="50000"/>
              </a:lnSpc>
              <a:buNone/>
              <a:defRPr sz="1000">
                <a:solidFill>
                  <a:srgbClr val="083050"/>
                </a:solidFill>
                <a:latin typeface="Heiti SC Light"/>
                <a:ea typeface="Heiti SC Light"/>
                <a:cs typeface="Heiti SC Light"/>
              </a:defRPr>
            </a:lvl1pPr>
          </a:lstStyle>
          <a:p>
            <a:pPr lvl="0"/>
            <a:r>
              <a:rPr lang="en-US"/>
              <a:t>Edit Master text styles</a:t>
            </a:r>
          </a:p>
        </p:txBody>
      </p:sp>
      <p:sp>
        <p:nvSpPr>
          <p:cNvPr id="22" name="Text Placeholder 25"/>
          <p:cNvSpPr>
            <a:spLocks noGrp="1"/>
          </p:cNvSpPr>
          <p:nvPr>
            <p:ph type="body" sz="quarter" idx="15"/>
          </p:nvPr>
        </p:nvSpPr>
        <p:spPr>
          <a:xfrm>
            <a:off x="5635824" y="5181600"/>
            <a:ext cx="1920239" cy="76944"/>
          </a:xfrm>
          <a:prstGeom prst="rect">
            <a:avLst/>
          </a:prstGeom>
        </p:spPr>
        <p:txBody>
          <a:bodyPr wrap="square" lIns="0" tIns="0" rIns="0" bIns="0">
            <a:spAutoFit/>
          </a:bodyPr>
          <a:lstStyle>
            <a:lvl1pPr marL="0" indent="0">
              <a:lnSpc>
                <a:spcPct val="50000"/>
              </a:lnSpc>
              <a:buNone/>
              <a:defRPr sz="1000">
                <a:solidFill>
                  <a:srgbClr val="083050"/>
                </a:solidFill>
                <a:latin typeface="Heiti SC Light"/>
                <a:ea typeface="Heiti SC Light"/>
                <a:cs typeface="Heiti SC Light"/>
              </a:defRPr>
            </a:lvl1pPr>
          </a:lstStyle>
          <a:p>
            <a:pPr lvl="0"/>
            <a:r>
              <a:rPr lang="en-US"/>
              <a:t>Edit Master text styles</a:t>
            </a:r>
          </a:p>
        </p:txBody>
      </p:sp>
      <p:sp>
        <p:nvSpPr>
          <p:cNvPr id="25" name="Text Placeholder 6"/>
          <p:cNvSpPr>
            <a:spLocks noGrp="1"/>
          </p:cNvSpPr>
          <p:nvPr>
            <p:ph type="body" sz="quarter" idx="17" hasCustomPrompt="1"/>
          </p:nvPr>
        </p:nvSpPr>
        <p:spPr>
          <a:xfrm>
            <a:off x="419609" y="4505868"/>
            <a:ext cx="7142250" cy="282129"/>
          </a:xfrm>
          <a:prstGeom prst="rect">
            <a:avLst/>
          </a:prstGeom>
        </p:spPr>
        <p:txBody>
          <a:bodyPr wrap="square" lIns="0" tIns="0" rIns="0" bIns="0">
            <a:spAutoFit/>
          </a:bodyPr>
          <a:lstStyle>
            <a:lvl1pPr marL="0" indent="0">
              <a:buNone/>
              <a:defRPr sz="2000" spc="27" baseline="0">
                <a:solidFill>
                  <a:srgbClr val="F15A4E"/>
                </a:solidFill>
                <a:latin typeface="Heiti SC Light"/>
                <a:ea typeface="Heiti SC Light"/>
                <a:cs typeface="Heiti SC Light"/>
              </a:defRPr>
            </a:lvl1pPr>
          </a:lstStyle>
          <a:p>
            <a:pPr lvl="0"/>
            <a:r>
              <a:rPr lang="en-US" dirty="0"/>
              <a:t>Click to edit conference/venue of presentation</a:t>
            </a:r>
          </a:p>
        </p:txBody>
      </p:sp>
      <p:sp>
        <p:nvSpPr>
          <p:cNvPr id="3" name="Title 2"/>
          <p:cNvSpPr>
            <a:spLocks noGrp="1"/>
          </p:cNvSpPr>
          <p:nvPr>
            <p:ph type="title"/>
          </p:nvPr>
        </p:nvSpPr>
        <p:spPr>
          <a:xfrm>
            <a:off x="407984" y="2320182"/>
            <a:ext cx="7142250" cy="609755"/>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a:t>Click to edit Master title style</a:t>
            </a:r>
            <a:endParaRPr lang="en-US" dirty="0"/>
          </a:p>
        </p:txBody>
      </p:sp>
    </p:spTree>
    <p:extLst>
      <p:ext uri="{BB962C8B-B14F-4D97-AF65-F5344CB8AC3E}">
        <p14:creationId xmlns:p14="http://schemas.microsoft.com/office/powerpoint/2010/main" val="142800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sonalized English About Slid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7"/>
            <a:ext cx="1840057" cy="845971"/>
          </a:xfrm>
          <a:prstGeom prst="rect">
            <a:avLst/>
          </a:prstGeom>
        </p:spPr>
      </p:pic>
      <p:sp>
        <p:nvSpPr>
          <p:cNvPr id="2" name="TextBox 1"/>
          <p:cNvSpPr txBox="1"/>
          <p:nvPr userDrawn="1"/>
        </p:nvSpPr>
        <p:spPr>
          <a:xfrm>
            <a:off x="1040356" y="1295400"/>
            <a:ext cx="6286598" cy="646331"/>
          </a:xfrm>
          <a:prstGeom prst="rect">
            <a:avLst/>
          </a:prstGeom>
          <a:noFill/>
        </p:spPr>
        <p:txBody>
          <a:bodyPr wrap="square" lIns="0" tIns="0" rIns="0" bIns="0" rtlCol="0">
            <a:spAutoFit/>
          </a:bodyPr>
          <a:lstStyle/>
          <a:p>
            <a:r>
              <a:rPr lang="en-US" sz="4200" b="1" dirty="0">
                <a:solidFill>
                  <a:srgbClr val="083050"/>
                </a:solidFill>
                <a:latin typeface="Arial"/>
                <a:cs typeface="Arial"/>
              </a:rPr>
              <a:t>About RAP</a:t>
            </a:r>
          </a:p>
        </p:txBody>
      </p:sp>
      <p:sp>
        <p:nvSpPr>
          <p:cNvPr id="5" name="TextBox 4"/>
          <p:cNvSpPr txBox="1"/>
          <p:nvPr userDrawn="1"/>
        </p:nvSpPr>
        <p:spPr>
          <a:xfrm>
            <a:off x="1040356" y="2040984"/>
            <a:ext cx="6621462" cy="1483996"/>
          </a:xfrm>
          <a:prstGeom prst="rect">
            <a:avLst/>
          </a:prstGeom>
          <a:noFill/>
        </p:spPr>
        <p:txBody>
          <a:bodyPr wrap="square" lIns="0" tIns="0" rIns="0" bIns="0" rtlCol="0">
            <a:spAutoFit/>
          </a:bodyPr>
          <a:lstStyle/>
          <a:p>
            <a:pPr>
              <a:lnSpc>
                <a:spcPct val="110000"/>
              </a:lnSpc>
            </a:pPr>
            <a:r>
              <a:rPr lang="en-US" sz="2200" dirty="0">
                <a:solidFill>
                  <a:srgbClr val="F15A4E"/>
                </a:solidFill>
                <a:latin typeface="Arial"/>
                <a:cs typeface="Arial"/>
              </a:rPr>
              <a:t>The Regulatory Assistance Project (RAP)</a:t>
            </a:r>
            <a:r>
              <a:rPr lang="en-US" sz="2200" baseline="30000" dirty="0">
                <a:solidFill>
                  <a:srgbClr val="F15A4E"/>
                </a:solidFill>
                <a:latin typeface="Arial"/>
                <a:cs typeface="Arial"/>
              </a:rPr>
              <a:t>®</a:t>
            </a:r>
            <a:r>
              <a:rPr lang="en-US" sz="2200" dirty="0">
                <a:solidFill>
                  <a:srgbClr val="F15A4E"/>
                </a:solidFill>
                <a:latin typeface="Arial"/>
                <a:cs typeface="Arial"/>
              </a:rPr>
              <a:t> is an</a:t>
            </a:r>
            <a:r>
              <a:rPr lang="en-US" sz="2200" baseline="0" dirty="0">
                <a:solidFill>
                  <a:srgbClr val="F15A4E"/>
                </a:solidFill>
                <a:latin typeface="Arial"/>
                <a:cs typeface="Arial"/>
              </a:rPr>
              <a:t> </a:t>
            </a:r>
            <a:r>
              <a:rPr lang="en-US" sz="2200" dirty="0">
                <a:solidFill>
                  <a:srgbClr val="F15A4E"/>
                </a:solidFill>
                <a:latin typeface="Arial"/>
                <a:cs typeface="Arial"/>
              </a:rPr>
              <a:t>independent, non-partisan, non-governmental</a:t>
            </a:r>
            <a:r>
              <a:rPr lang="en-US" sz="2200" baseline="0" dirty="0">
                <a:solidFill>
                  <a:srgbClr val="F15A4E"/>
                </a:solidFill>
                <a:latin typeface="Arial"/>
                <a:cs typeface="Arial"/>
              </a:rPr>
              <a:t> </a:t>
            </a:r>
            <a:r>
              <a:rPr lang="en-US" sz="2200" dirty="0">
                <a:solidFill>
                  <a:srgbClr val="F15A4E"/>
                </a:solidFill>
                <a:latin typeface="Arial"/>
                <a:cs typeface="Arial"/>
              </a:rPr>
              <a:t>organization dedicated to accelerating the transition</a:t>
            </a:r>
            <a:r>
              <a:rPr lang="en-US" sz="2200" baseline="0" dirty="0">
                <a:solidFill>
                  <a:srgbClr val="F15A4E"/>
                </a:solidFill>
                <a:latin typeface="Arial"/>
                <a:cs typeface="Arial"/>
              </a:rPr>
              <a:t> </a:t>
            </a:r>
            <a:r>
              <a:rPr lang="en-US" sz="2200" dirty="0">
                <a:solidFill>
                  <a:srgbClr val="F15A4E"/>
                </a:solidFill>
                <a:latin typeface="Arial"/>
                <a:cs typeface="Arial"/>
              </a:rPr>
              <a:t>to a clean, reliable, and efficient energy future.</a:t>
            </a:r>
          </a:p>
        </p:txBody>
      </p:sp>
      <p:sp>
        <p:nvSpPr>
          <p:cNvPr id="25" name="TextBox 24"/>
          <p:cNvSpPr txBox="1"/>
          <p:nvPr userDrawn="1"/>
        </p:nvSpPr>
        <p:spPr>
          <a:xfrm>
            <a:off x="1040356" y="3904980"/>
            <a:ext cx="6621462" cy="338554"/>
          </a:xfrm>
          <a:prstGeom prst="rect">
            <a:avLst/>
          </a:prstGeom>
          <a:noFill/>
        </p:spPr>
        <p:txBody>
          <a:bodyPr wrap="square" lIns="0" tIns="0" rIns="0" bIns="0" rtlCol="0">
            <a:spAutoFit/>
          </a:bodyPr>
          <a:lstStyle/>
          <a:p>
            <a:pPr marL="0" lvl="0" indent="0">
              <a:buNone/>
            </a:pPr>
            <a:r>
              <a:rPr lang="en-US" sz="2200" dirty="0">
                <a:solidFill>
                  <a:srgbClr val="083050"/>
                </a:solidFill>
                <a:latin typeface="Arial"/>
                <a:cs typeface="Arial"/>
              </a:rPr>
              <a:t>Learn more about our work at </a:t>
            </a:r>
            <a:r>
              <a:rPr lang="en-US" sz="2200" u="heavy" dirty="0">
                <a:solidFill>
                  <a:srgbClr val="083050"/>
                </a:solidFill>
                <a:uFill>
                  <a:solidFill>
                    <a:srgbClr val="F15B55"/>
                  </a:solidFill>
                </a:uFill>
                <a:latin typeface="Arial"/>
                <a:cs typeface="Arial"/>
                <a:hlinkClick r:id="rId3"/>
              </a:rPr>
              <a:t>raponline.org</a:t>
            </a:r>
            <a:endParaRPr lang="en-US" sz="2200" u="heavy" dirty="0">
              <a:solidFill>
                <a:srgbClr val="083050"/>
              </a:solidFill>
              <a:uFill>
                <a:solidFill>
                  <a:srgbClr val="F15B55"/>
                </a:solidFill>
              </a:uFill>
              <a:latin typeface="Arial"/>
              <a:cs typeface="Arial"/>
            </a:endParaRPr>
          </a:p>
        </p:txBody>
      </p:sp>
    </p:spTree>
    <p:extLst>
      <p:ext uri="{BB962C8B-B14F-4D97-AF65-F5344CB8AC3E}">
        <p14:creationId xmlns:p14="http://schemas.microsoft.com/office/powerpoint/2010/main" val="2290523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sonalized Chinese About Slide ">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029866" y="2066256"/>
            <a:ext cx="7123533" cy="2601225"/>
          </a:xfrm>
          <a:prstGeom prst="rect">
            <a:avLst/>
          </a:prstGeom>
          <a:noFill/>
        </p:spPr>
        <p:txBody>
          <a:bodyPr wrap="square" lIns="0" tIns="0" rIns="0" bIns="0" rtlCol="0">
            <a:spAutoFit/>
          </a:bodyPr>
          <a:lstStyle/>
          <a:p>
            <a:pPr>
              <a:lnSpc>
                <a:spcPct val="110000"/>
              </a:lnSpc>
            </a:pPr>
            <a:r>
              <a:rPr lang="zh-TW" altLang="en-US" sz="2200" b="0" i="0" dirty="0">
                <a:solidFill>
                  <a:srgbClr val="F15A4E"/>
                </a:solidFill>
                <a:effectLst/>
                <a:latin typeface="Heiti SC Medium"/>
                <a:ea typeface="Heiti SC Medium"/>
                <a:cs typeface="Heiti SC Medium"/>
              </a:rPr>
              <a:t>睿博能源智库</a:t>
            </a:r>
            <a:r>
              <a:rPr lang="en-US" altLang="zh-TW" sz="2200" b="0" i="0" dirty="0">
                <a:solidFill>
                  <a:srgbClr val="F15A4E"/>
                </a:solidFill>
                <a:effectLst/>
                <a:latin typeface="Heiti SC Medium"/>
                <a:ea typeface="Heiti SC Medium"/>
                <a:cs typeface="Heiti SC Medium"/>
              </a:rPr>
              <a:t>(The Regulatory Assistance Project (RAP)</a:t>
            </a:r>
            <a:r>
              <a:rPr lang="en-US" altLang="zh-TW" sz="2200" b="0" i="0" baseline="30000" dirty="0">
                <a:solidFill>
                  <a:srgbClr val="F15A4E"/>
                </a:solidFill>
                <a:effectLst/>
                <a:latin typeface="Heiti SC Medium"/>
                <a:ea typeface="Heiti SC Medium"/>
                <a:cs typeface="Heiti SC Medium"/>
              </a:rPr>
              <a:t>®</a:t>
            </a:r>
            <a:r>
              <a:rPr lang="en-US" altLang="zh-TW" sz="2200" b="0" i="0" dirty="0">
                <a:solidFill>
                  <a:srgbClr val="F15A4E"/>
                </a:solidFill>
                <a:effectLst/>
                <a:latin typeface="Heiti SC Medium"/>
                <a:ea typeface="Heiti SC Medium"/>
                <a:cs typeface="Heiti SC Medium"/>
              </a:rPr>
              <a:t>)</a:t>
            </a:r>
            <a:r>
              <a:rPr lang="zh-TW" altLang="en-US" sz="2200" b="0" i="0" dirty="0">
                <a:solidFill>
                  <a:srgbClr val="F15A4E"/>
                </a:solidFill>
                <a:effectLst/>
                <a:latin typeface="Heiti SC Medium"/>
                <a:ea typeface="Heiti SC Medium"/>
                <a:cs typeface="Heiti SC Medium"/>
              </a:rPr>
              <a:t>是 一个全球性专家咨询机构， 长期致力于为欧洲、美国、中国、 印度等国的电力行业改革所面临的挑战提供解决方案。我们在 广泛的能源领域从事专业的技术和经济分析，特别是在电力行 业规划和市场设计、能效和电力需求侧管理、空气质量管理、 可再生能源并网、排放交易等方面有着资深的国际经验。 </a:t>
            </a:r>
          </a:p>
        </p:txBody>
      </p:sp>
      <p:sp>
        <p:nvSpPr>
          <p:cNvPr id="2" name="TextBox 1"/>
          <p:cNvSpPr txBox="1"/>
          <p:nvPr userDrawn="1"/>
        </p:nvSpPr>
        <p:spPr>
          <a:xfrm>
            <a:off x="1040356" y="1295400"/>
            <a:ext cx="6286598" cy="646331"/>
          </a:xfrm>
          <a:prstGeom prst="rect">
            <a:avLst/>
          </a:prstGeom>
          <a:noFill/>
        </p:spPr>
        <p:txBody>
          <a:bodyPr wrap="square" lIns="0" tIns="0" rIns="0" bIns="0" rtlCol="0">
            <a:spAutoFit/>
          </a:bodyPr>
          <a:lstStyle/>
          <a:p>
            <a:r>
              <a:rPr lang="en-US" sz="4200" b="1" dirty="0">
                <a:solidFill>
                  <a:srgbClr val="083050"/>
                </a:solidFill>
                <a:latin typeface="Arial"/>
                <a:cs typeface="Arial"/>
              </a:rPr>
              <a:t>About RAP</a:t>
            </a:r>
          </a:p>
        </p:txBody>
      </p:sp>
      <p:sp>
        <p:nvSpPr>
          <p:cNvPr id="25" name="TextBox 24"/>
          <p:cNvSpPr txBox="1"/>
          <p:nvPr userDrawn="1"/>
        </p:nvSpPr>
        <p:spPr>
          <a:xfrm>
            <a:off x="1040356" y="4766846"/>
            <a:ext cx="6621462" cy="343492"/>
          </a:xfrm>
          <a:prstGeom prst="rect">
            <a:avLst/>
          </a:prstGeom>
          <a:noFill/>
        </p:spPr>
        <p:txBody>
          <a:bodyPr wrap="square" lIns="0" tIns="0" rIns="0" bIns="0" rtlCol="0">
            <a:spAutoFit/>
          </a:bodyPr>
          <a:lstStyle/>
          <a:p>
            <a:pPr marL="0" marR="0" lvl="0" indent="0" algn="l" defTabSz="898908" rtl="0" eaLnBrk="1" fontAlgn="auto" latinLnBrk="0" hangingPunct="1">
              <a:lnSpc>
                <a:spcPct val="110000"/>
              </a:lnSpc>
              <a:spcBef>
                <a:spcPts val="0"/>
              </a:spcBef>
              <a:spcAft>
                <a:spcPts val="0"/>
              </a:spcAft>
              <a:buClrTx/>
              <a:buSzTx/>
              <a:buFontTx/>
              <a:buNone/>
              <a:tabLst/>
              <a:defRPr/>
            </a:pPr>
            <a:r>
              <a:rPr lang="zh-TW" altLang="en-US" sz="1800" b="0" i="0" kern="1200">
                <a:solidFill>
                  <a:srgbClr val="083050"/>
                </a:solidFill>
                <a:effectLst/>
                <a:latin typeface="Heiti SC Medium"/>
                <a:ea typeface="Heiti SC Medium"/>
                <a:cs typeface="Heiti SC Medium"/>
              </a:rPr>
              <a:t>欲了解更多我们的工作 </a:t>
            </a:r>
            <a:r>
              <a:rPr lang="en-US" sz="2200" b="0" i="0" u="sng">
                <a:solidFill>
                  <a:srgbClr val="083050"/>
                </a:solidFill>
                <a:uFill>
                  <a:solidFill>
                    <a:srgbClr val="F15B55"/>
                  </a:solidFill>
                </a:uFill>
                <a:latin typeface="Heiti SC Medium"/>
                <a:ea typeface="Heiti SC Medium"/>
                <a:cs typeface="Heiti SC Medium"/>
              </a:rPr>
              <a:t>raponline.org/china</a:t>
            </a:r>
          </a:p>
        </p:txBody>
      </p:sp>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9" y="-6317"/>
            <a:ext cx="3853947" cy="852288"/>
          </a:xfrm>
          <a:prstGeom prst="rect">
            <a:avLst/>
          </a:prstGeom>
        </p:spPr>
      </p:pic>
    </p:spTree>
    <p:extLst>
      <p:ext uri="{BB962C8B-B14F-4D97-AF65-F5344CB8AC3E}">
        <p14:creationId xmlns:p14="http://schemas.microsoft.com/office/powerpoint/2010/main" val="34872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rsonalized Title English With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9304F"/>
                </a:solidFill>
                <a:latin typeface="Arial" panose="020B0604020202020204" pitchFamily="34" charset="0"/>
                <a:cs typeface="Arial" panose="020B0604020202020204" pitchFamily="34" charset="0"/>
              </a:defRPr>
            </a:lvl1pPr>
          </a:lstStyle>
          <a:p>
            <a:pPr lvl="0"/>
            <a:r>
              <a:rPr lang="en-US" dirty="0"/>
              <a:t>Click to edit date</a:t>
            </a:r>
          </a:p>
        </p:txBody>
      </p:sp>
      <p:sp>
        <p:nvSpPr>
          <p:cNvPr id="7" name="Text Placeholder 6"/>
          <p:cNvSpPr>
            <a:spLocks noGrp="1"/>
          </p:cNvSpPr>
          <p:nvPr>
            <p:ph type="body" sz="quarter" idx="17" hasCustomPrompt="1"/>
          </p:nvPr>
        </p:nvSpPr>
        <p:spPr>
          <a:xfrm>
            <a:off x="420009" y="4593725"/>
            <a:ext cx="7142250" cy="276999"/>
          </a:xfrm>
          <a:prstGeom prst="rect">
            <a:avLst/>
          </a:prstGeom>
        </p:spPr>
        <p:txBody>
          <a:bodyPr wrap="square" lIns="0" tIns="0" rIns="0" bIns="0">
            <a:spAutoFit/>
          </a:bodyPr>
          <a:lstStyle>
            <a:lvl1pPr marL="0" indent="0">
              <a:buNone/>
              <a:defRPr lang="en-US" sz="2000" spc="27" baseline="0" dirty="0">
                <a:solidFill>
                  <a:srgbClr val="F15A4E"/>
                </a:solidFill>
                <a:latin typeface="Arial" panose="020B0604020202020204" pitchFamily="34" charset="0"/>
                <a:cs typeface="Arial" panose="020B0604020202020204" pitchFamily="34" charset="0"/>
              </a:defRPr>
            </a:lvl1pPr>
          </a:lstStyle>
          <a:p>
            <a:pPr marL="228579" lvl="0" indent="-228579"/>
            <a:r>
              <a:rPr lang="en-US" dirty="0"/>
              <a:t>Click to edit conference/venue of presentation</a:t>
            </a:r>
          </a:p>
        </p:txBody>
      </p:sp>
      <p:sp>
        <p:nvSpPr>
          <p:cNvPr id="4" name="Title 3"/>
          <p:cNvSpPr>
            <a:spLocks noGrp="1"/>
          </p:cNvSpPr>
          <p:nvPr>
            <p:ph type="title"/>
          </p:nvPr>
        </p:nvSpPr>
        <p:spPr>
          <a:xfrm>
            <a:off x="407984" y="2284937"/>
            <a:ext cx="7142250" cy="1325563"/>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202961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sonalized Title English No Image">
    <p:bg>
      <p:bgPr>
        <a:solidFill>
          <a:srgbClr val="083050"/>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 y="7"/>
            <a:ext cx="1840057" cy="845971"/>
          </a:xfrm>
          <a:prstGeom prst="rect">
            <a:avLst/>
          </a:prstGeom>
        </p:spPr>
      </p:pic>
      <p:sp>
        <p:nvSpPr>
          <p:cNvPr id="18"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83050"/>
                </a:solidFill>
                <a:latin typeface="Arial" panose="020B0604020202020204" pitchFamily="34" charset="0"/>
                <a:cs typeface="Arial" panose="020B0604020202020204" pitchFamily="34" charset="0"/>
              </a:defRPr>
            </a:lvl1pPr>
          </a:lstStyle>
          <a:p>
            <a:pPr lvl="0"/>
            <a:r>
              <a:rPr lang="en-US" dirty="0"/>
              <a:t>Click to edit date</a:t>
            </a:r>
          </a:p>
        </p:txBody>
      </p:sp>
      <p:sp>
        <p:nvSpPr>
          <p:cNvPr id="7" name="Text Placeholder 6"/>
          <p:cNvSpPr>
            <a:spLocks noGrp="1"/>
          </p:cNvSpPr>
          <p:nvPr>
            <p:ph type="body" sz="quarter" idx="17" hasCustomPrompt="1"/>
          </p:nvPr>
        </p:nvSpPr>
        <p:spPr>
          <a:xfrm>
            <a:off x="420009" y="4593725"/>
            <a:ext cx="7142250" cy="282129"/>
          </a:xfrm>
          <a:prstGeom prst="rect">
            <a:avLst/>
          </a:prstGeom>
        </p:spPr>
        <p:txBody>
          <a:bodyPr wrap="square" lIns="0" tIns="0" rIns="0" bIns="0">
            <a:spAutoFit/>
          </a:bodyPr>
          <a:lstStyle>
            <a:lvl1pPr marL="0" indent="0">
              <a:buNone/>
              <a:defRPr sz="2000" spc="27" baseline="0">
                <a:solidFill>
                  <a:srgbClr val="F15A4E"/>
                </a:solidFill>
                <a:latin typeface="Arial" panose="020B0604020202020204" pitchFamily="34" charset="0"/>
                <a:cs typeface="Arial" panose="020B0604020202020204" pitchFamily="34" charset="0"/>
              </a:defRPr>
            </a:lvl1pPr>
          </a:lstStyle>
          <a:p>
            <a:pPr lvl="0"/>
            <a:r>
              <a:rPr lang="en-US" dirty="0"/>
              <a:t>Click to edit conference/venue of presentation</a:t>
            </a:r>
          </a:p>
        </p:txBody>
      </p:sp>
      <p:sp>
        <p:nvSpPr>
          <p:cNvPr id="4" name="Title 3"/>
          <p:cNvSpPr>
            <a:spLocks noGrp="1"/>
          </p:cNvSpPr>
          <p:nvPr>
            <p:ph type="title"/>
          </p:nvPr>
        </p:nvSpPr>
        <p:spPr>
          <a:xfrm>
            <a:off x="407984" y="2304642"/>
            <a:ext cx="7142250" cy="1325563"/>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811615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ized Title Chinese With Imag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82"/>
            <a:ext cx="3811608" cy="842925"/>
          </a:xfrm>
          <a:prstGeom prst="rect">
            <a:avLst/>
          </a:prstGeom>
        </p:spPr>
      </p:pic>
      <p:sp>
        <p:nvSpPr>
          <p:cNvPr id="13"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83050"/>
                </a:solidFill>
                <a:latin typeface="Heiti SC Light"/>
                <a:ea typeface="Heiti SC Light"/>
                <a:cs typeface="Heiti SC Light"/>
              </a:defRPr>
            </a:lvl1pPr>
          </a:lstStyle>
          <a:p>
            <a:pPr lvl="0"/>
            <a:r>
              <a:rPr lang="en-US" dirty="0"/>
              <a:t>Click to edit date</a:t>
            </a:r>
          </a:p>
        </p:txBody>
      </p:sp>
      <p:sp>
        <p:nvSpPr>
          <p:cNvPr id="25" name="Text Placeholder 6"/>
          <p:cNvSpPr>
            <a:spLocks noGrp="1"/>
          </p:cNvSpPr>
          <p:nvPr>
            <p:ph type="body" sz="quarter" idx="17" hasCustomPrompt="1"/>
          </p:nvPr>
        </p:nvSpPr>
        <p:spPr>
          <a:xfrm>
            <a:off x="419609" y="4505868"/>
            <a:ext cx="7142250" cy="276999"/>
          </a:xfrm>
          <a:prstGeom prst="rect">
            <a:avLst/>
          </a:prstGeom>
        </p:spPr>
        <p:txBody>
          <a:bodyPr wrap="square" lIns="0" tIns="0" rIns="0" bIns="0">
            <a:spAutoFit/>
          </a:bodyPr>
          <a:lstStyle>
            <a:lvl1pPr>
              <a:defRPr lang="en-US" sz="2000" spc="27" baseline="0" dirty="0">
                <a:solidFill>
                  <a:srgbClr val="F15A4E"/>
                </a:solidFill>
                <a:latin typeface="Arial" panose="020B0604020202020204" pitchFamily="34" charset="0"/>
                <a:cs typeface="Arial" panose="020B0604020202020204" pitchFamily="34" charset="0"/>
              </a:defRPr>
            </a:lvl1pPr>
          </a:lstStyle>
          <a:p>
            <a:pPr marL="0" lvl="0" indent="0">
              <a:buNone/>
            </a:pPr>
            <a:r>
              <a:rPr lang="en-US" dirty="0"/>
              <a:t>Click to edit conference/venue of presentation</a:t>
            </a:r>
          </a:p>
        </p:txBody>
      </p:sp>
      <p:sp>
        <p:nvSpPr>
          <p:cNvPr id="3" name="Title 2"/>
          <p:cNvSpPr>
            <a:spLocks noGrp="1"/>
          </p:cNvSpPr>
          <p:nvPr>
            <p:ph type="title"/>
          </p:nvPr>
        </p:nvSpPr>
        <p:spPr>
          <a:xfrm>
            <a:off x="407983" y="2320182"/>
            <a:ext cx="7142250" cy="609755"/>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143310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rsonalized Title Chinese No Image">
    <p:bg>
      <p:bgPr>
        <a:solidFill>
          <a:srgbClr val="083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82"/>
            <a:ext cx="3811608" cy="842925"/>
          </a:xfrm>
          <a:prstGeom prst="rect">
            <a:avLst/>
          </a:prstGeom>
        </p:spPr>
      </p:pic>
      <p:sp>
        <p:nvSpPr>
          <p:cNvPr id="13"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9304F"/>
                </a:solidFill>
                <a:latin typeface="Heiti SC Light"/>
                <a:ea typeface="Heiti SC Light"/>
                <a:cs typeface="Heiti SC Light"/>
              </a:defRPr>
            </a:lvl1pPr>
          </a:lstStyle>
          <a:p>
            <a:pPr lvl="0"/>
            <a:r>
              <a:rPr lang="en-US" dirty="0"/>
              <a:t>Click to edit date</a:t>
            </a:r>
          </a:p>
        </p:txBody>
      </p:sp>
      <p:sp>
        <p:nvSpPr>
          <p:cNvPr id="25" name="Text Placeholder 6"/>
          <p:cNvSpPr>
            <a:spLocks noGrp="1"/>
          </p:cNvSpPr>
          <p:nvPr>
            <p:ph type="body" sz="quarter" idx="17" hasCustomPrompt="1"/>
          </p:nvPr>
        </p:nvSpPr>
        <p:spPr>
          <a:xfrm>
            <a:off x="419609" y="4505868"/>
            <a:ext cx="7142250" cy="276999"/>
          </a:xfrm>
          <a:prstGeom prst="rect">
            <a:avLst/>
          </a:prstGeom>
        </p:spPr>
        <p:txBody>
          <a:bodyPr wrap="square" lIns="0" tIns="0" rIns="0" bIns="0">
            <a:spAutoFit/>
          </a:bodyPr>
          <a:lstStyle>
            <a:lvl1pPr>
              <a:defRPr lang="en-US" sz="2000" spc="27" baseline="0" dirty="0">
                <a:solidFill>
                  <a:srgbClr val="F15A4E"/>
                </a:solidFill>
                <a:latin typeface="Arial" panose="020B0604020202020204" pitchFamily="34" charset="0"/>
                <a:cs typeface="Arial" panose="020B0604020202020204" pitchFamily="34" charset="0"/>
              </a:defRPr>
            </a:lvl1pPr>
          </a:lstStyle>
          <a:p>
            <a:pPr marL="0" lvl="0" indent="0">
              <a:buNone/>
            </a:pPr>
            <a:r>
              <a:rPr lang="en-US" dirty="0"/>
              <a:t>Click to edit conference/venue of presentation</a:t>
            </a:r>
          </a:p>
        </p:txBody>
      </p:sp>
      <p:sp>
        <p:nvSpPr>
          <p:cNvPr id="3" name="Title 2"/>
          <p:cNvSpPr>
            <a:spLocks noGrp="1"/>
          </p:cNvSpPr>
          <p:nvPr>
            <p:ph type="title"/>
          </p:nvPr>
        </p:nvSpPr>
        <p:spPr>
          <a:xfrm>
            <a:off x="407983" y="2298941"/>
            <a:ext cx="7142250" cy="609755"/>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128239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rsonalized Title English With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407984" y="1836803"/>
            <a:ext cx="1553296" cy="126958"/>
          </a:xfrm>
          <a:prstGeom prst="rect">
            <a:avLst/>
          </a:prstGeom>
        </p:spPr>
        <p:txBody>
          <a:bodyPr wrap="square" lIns="0" tIns="0" rIns="0" bIns="0">
            <a:spAutoFit/>
          </a:bodyPr>
          <a:lstStyle>
            <a:lvl1pPr marL="0" indent="0">
              <a:buNone/>
              <a:defRPr sz="900" spc="19" baseline="0">
                <a:solidFill>
                  <a:srgbClr val="09304F"/>
                </a:solidFill>
                <a:latin typeface="Arial" panose="020B0604020202020204" pitchFamily="34" charset="0"/>
                <a:cs typeface="Arial" panose="020B0604020202020204" pitchFamily="34" charset="0"/>
              </a:defRPr>
            </a:lvl1pPr>
          </a:lstStyle>
          <a:p>
            <a:pPr lvl="0"/>
            <a:r>
              <a:rPr lang="en-US" dirty="0"/>
              <a:t>Click to edit date</a:t>
            </a:r>
          </a:p>
        </p:txBody>
      </p:sp>
      <p:sp>
        <p:nvSpPr>
          <p:cNvPr id="7" name="Text Placeholder 6"/>
          <p:cNvSpPr>
            <a:spLocks noGrp="1"/>
          </p:cNvSpPr>
          <p:nvPr>
            <p:ph type="body" sz="quarter" idx="17" hasCustomPrompt="1"/>
          </p:nvPr>
        </p:nvSpPr>
        <p:spPr>
          <a:xfrm>
            <a:off x="420009" y="4593725"/>
            <a:ext cx="7142250" cy="276999"/>
          </a:xfrm>
          <a:prstGeom prst="rect">
            <a:avLst/>
          </a:prstGeom>
        </p:spPr>
        <p:txBody>
          <a:bodyPr wrap="square" lIns="0" tIns="0" rIns="0" bIns="0">
            <a:spAutoFit/>
          </a:bodyPr>
          <a:lstStyle>
            <a:lvl1pPr marL="0" indent="0">
              <a:buNone/>
              <a:defRPr lang="en-US" sz="2000" spc="27" baseline="0" dirty="0">
                <a:solidFill>
                  <a:srgbClr val="F15A4E"/>
                </a:solidFill>
                <a:latin typeface="Arial" panose="020B0604020202020204" pitchFamily="34" charset="0"/>
                <a:cs typeface="Arial" panose="020B0604020202020204" pitchFamily="34" charset="0"/>
              </a:defRPr>
            </a:lvl1pPr>
          </a:lstStyle>
          <a:p>
            <a:pPr marL="228579" lvl="0" indent="-228579"/>
            <a:r>
              <a:rPr lang="en-US" dirty="0"/>
              <a:t>Click to edit conference/venue of presentation</a:t>
            </a:r>
          </a:p>
        </p:txBody>
      </p:sp>
      <p:sp>
        <p:nvSpPr>
          <p:cNvPr id="4" name="Title 3"/>
          <p:cNvSpPr>
            <a:spLocks noGrp="1"/>
          </p:cNvSpPr>
          <p:nvPr>
            <p:ph type="title"/>
          </p:nvPr>
        </p:nvSpPr>
        <p:spPr>
          <a:xfrm>
            <a:off x="407984" y="2284937"/>
            <a:ext cx="7142250" cy="1325563"/>
          </a:xfrm>
          <a:prstGeom prst="rect">
            <a:avLst/>
          </a:prstGeom>
        </p:spPr>
        <p:txBody>
          <a:bodyPr lIns="0"/>
          <a:lstStyle>
            <a:lvl1pPr>
              <a:defRPr lang="en-US" sz="4200" b="1" spc="-55" baseline="0" dirty="0">
                <a:solidFill>
                  <a:srgbClr val="083050"/>
                </a:solidFill>
                <a:latin typeface="Arial" panose="020B0604020202020204" pitchFamily="34" charset="0"/>
                <a:ea typeface="+mn-ea"/>
                <a:cs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38455608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13.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1374123"/>
            <a:ext cx="8026977" cy="4710672"/>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cxnSp>
        <p:nvCxnSpPr>
          <p:cNvPr id="4" name="Straight Connector 3"/>
          <p:cNvCxnSpPr/>
          <p:nvPr userDrawn="1"/>
        </p:nvCxnSpPr>
        <p:spPr>
          <a:xfrm>
            <a:off x="419609" y="5038445"/>
            <a:ext cx="2743200" cy="0"/>
          </a:xfrm>
          <a:prstGeom prst="line">
            <a:avLst/>
          </a:prstGeom>
          <a:ln>
            <a:solidFill>
              <a:srgbClr val="0B2F4E"/>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446672" y="5038445"/>
            <a:ext cx="1920239" cy="0"/>
          </a:xfrm>
          <a:prstGeom prst="line">
            <a:avLst/>
          </a:prstGeom>
          <a:ln>
            <a:solidFill>
              <a:srgbClr val="0B2F4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632366" y="5038445"/>
            <a:ext cx="1920239" cy="0"/>
          </a:xfrm>
          <a:prstGeom prst="line">
            <a:avLst/>
          </a:prstGeom>
          <a:ln>
            <a:solidFill>
              <a:srgbClr val="0B2F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7429"/>
      </p:ext>
    </p:extLst>
  </p:cSld>
  <p:clrMap bg1="lt1" tx1="dk1" bg2="lt2" tx2="dk2" accent1="accent1" accent2="accent2" accent3="accent3" accent4="accent4" accent5="accent5" accent6="accent6" hlink="hlink" folHlink="folHlink"/>
  <p:sldLayoutIdLst>
    <p:sldLayoutId id="2147483724" r:id="rId1"/>
    <p:sldLayoutId id="2147483686" r:id="rId2"/>
    <p:sldLayoutId id="2147483687" r:id="rId3"/>
    <p:sldLayoutId id="2147483688" r:id="rId4"/>
  </p:sldLayoutIdLst>
  <p:hf hdr="0" ftr="0" dt="0"/>
  <p:txStyles>
    <p:titleStyle>
      <a:lvl1pPr algn="l" defTabSz="91431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20806" y="280915"/>
            <a:ext cx="8702387" cy="6398559"/>
          </a:xfrm>
          <a:prstGeom prst="rect">
            <a:avLst/>
          </a:prstGeom>
          <a:solidFill>
            <a:srgbClr val="E1F4FD"/>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sp>
        <p:nvSpPr>
          <p:cNvPr id="3"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4" name="Text Placeholder 8"/>
          <p:cNvSpPr txBox="1">
            <a:spLocks/>
          </p:cNvSpPr>
          <p:nvPr userDrawn="1"/>
        </p:nvSpPr>
        <p:spPr>
          <a:xfrm>
            <a:off x="1118320" y="5456651"/>
            <a:ext cx="3226668" cy="500137"/>
          </a:xfrm>
          <a:prstGeom prst="rect">
            <a:avLst/>
          </a:prstGeom>
        </p:spPr>
        <p:txBody>
          <a:bodyPr wrap="square" lIns="0" tIns="0" rIns="0" bIns="0">
            <a:spAutoFit/>
          </a:bodyPr>
          <a:lstStyle>
            <a:lvl1pPr marL="0" indent="0" algn="l" defTabSz="914319" rtl="0" eaLnBrk="1" latinLnBrk="0" hangingPunct="1">
              <a:lnSpc>
                <a:spcPts val="1272"/>
              </a:lnSpc>
              <a:spcBef>
                <a:spcPts val="0"/>
              </a:spcBef>
              <a:buFont typeface="Arial" panose="020B0604020202020204" pitchFamily="34" charset="0"/>
              <a:buNone/>
              <a:defRPr sz="900" kern="1200" spc="0" baseline="0">
                <a:solidFill>
                  <a:srgbClr val="083050"/>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Michael Hogan</a:t>
            </a:r>
          </a:p>
          <a:p>
            <a:r>
              <a:rPr lang="en-US" dirty="0"/>
              <a:t>Senior</a:t>
            </a:r>
            <a:r>
              <a:rPr lang="en-US" baseline="0" dirty="0"/>
              <a:t> Advisor</a:t>
            </a:r>
          </a:p>
          <a:p>
            <a:pPr marL="0" marR="0" lvl="0" indent="0" algn="l" defTabSz="914319" rtl="0" eaLnBrk="1" fontAlgn="auto" latinLnBrk="0" hangingPunct="1">
              <a:lnSpc>
                <a:spcPts val="1272"/>
              </a:lnSpc>
              <a:spcBef>
                <a:spcPts val="0"/>
              </a:spcBef>
              <a:spcAft>
                <a:spcPts val="0"/>
              </a:spcAft>
              <a:buClrTx/>
              <a:buSzTx/>
              <a:buFont typeface="Arial" panose="020B0604020202020204" pitchFamily="34" charset="0"/>
              <a:buNone/>
              <a:tabLst/>
              <a:defRPr/>
            </a:pPr>
            <a:r>
              <a:rPr lang="en-US" dirty="0"/>
              <a:t>The Regulatory Assistance Project (RAP)</a:t>
            </a:r>
            <a:r>
              <a:rPr lang="en-US" baseline="30000" dirty="0"/>
              <a:t>®</a:t>
            </a:r>
          </a:p>
        </p:txBody>
      </p:sp>
      <p:sp>
        <p:nvSpPr>
          <p:cNvPr id="6" name="Text Placeholder 8"/>
          <p:cNvSpPr txBox="1">
            <a:spLocks/>
          </p:cNvSpPr>
          <p:nvPr userDrawn="1"/>
        </p:nvSpPr>
        <p:spPr>
          <a:xfrm>
            <a:off x="6718004" y="5439842"/>
            <a:ext cx="1931598" cy="359073"/>
          </a:xfrm>
          <a:prstGeom prst="rect">
            <a:avLst/>
          </a:prstGeom>
        </p:spPr>
        <p:txBody>
          <a:bodyPr wrap="square" lIns="0" tIns="0" rIns="0" bIns="0">
            <a:spAutoFit/>
          </a:bodyPr>
          <a:lstStyle>
            <a:lvl1pPr marL="0" indent="0" algn="l" defTabSz="914319" rtl="0" eaLnBrk="1" latinLnBrk="0" hangingPunct="1">
              <a:lnSpc>
                <a:spcPts val="1363"/>
              </a:lnSpc>
              <a:spcBef>
                <a:spcPts val="0"/>
              </a:spcBef>
              <a:buFont typeface="Arial" panose="020B0604020202020204" pitchFamily="34" charset="0"/>
              <a:buNone/>
              <a:defRPr sz="900" kern="1200" spc="0" baseline="0">
                <a:solidFill>
                  <a:srgbClr val="083050"/>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mhogan@raponline.org</a:t>
            </a:r>
          </a:p>
          <a:p>
            <a:r>
              <a:rPr lang="en-US" dirty="0"/>
              <a:t>raponline.org</a:t>
            </a:r>
          </a:p>
        </p:txBody>
      </p:sp>
      <p:sp>
        <p:nvSpPr>
          <p:cNvPr id="7" name="Text Placeholder 8"/>
          <p:cNvSpPr txBox="1">
            <a:spLocks/>
          </p:cNvSpPr>
          <p:nvPr userDrawn="1"/>
        </p:nvSpPr>
        <p:spPr>
          <a:xfrm>
            <a:off x="4588445" y="5448246"/>
            <a:ext cx="1911069" cy="340414"/>
          </a:xfrm>
          <a:prstGeom prst="rect">
            <a:avLst/>
          </a:prstGeom>
        </p:spPr>
        <p:txBody>
          <a:bodyPr lIns="0" tIns="0" rIns="0" bIns="0">
            <a:spAutoFit/>
          </a:bodyPr>
          <a:lstStyle>
            <a:lvl1pPr marL="0" indent="0" algn="l" defTabSz="914319" rtl="0" eaLnBrk="1" latinLnBrk="0" hangingPunct="1">
              <a:lnSpc>
                <a:spcPts val="1363"/>
              </a:lnSpc>
              <a:spcBef>
                <a:spcPts val="0"/>
              </a:spcBef>
              <a:buFont typeface="Arial" panose="020B0604020202020204" pitchFamily="34" charset="0"/>
              <a:buNone/>
              <a:defRPr sz="900" kern="1200" spc="0" baseline="0">
                <a:solidFill>
                  <a:srgbClr val="083050"/>
                </a:solidFill>
                <a:latin typeface="Arial"/>
                <a:ea typeface="STHeiti" panose="02010600040101010101" pitchFamily="2" charset="-128"/>
                <a:cs typeface="Arial"/>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Sunapee, New Hampshire</a:t>
            </a:r>
          </a:p>
          <a:p>
            <a:r>
              <a:rPr lang="en-US" dirty="0"/>
              <a:t>United States</a:t>
            </a:r>
          </a:p>
        </p:txBody>
      </p:sp>
      <p:cxnSp>
        <p:nvCxnSpPr>
          <p:cNvPr id="8" name="Straight Connector 7"/>
          <p:cNvCxnSpPr/>
          <p:nvPr userDrawn="1"/>
        </p:nvCxnSpPr>
        <p:spPr>
          <a:xfrm>
            <a:off x="1125682" y="5332601"/>
            <a:ext cx="3219306"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5332601"/>
            <a:ext cx="1923769"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16140" y="5332601"/>
            <a:ext cx="1923769"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sp>
        <p:nvSpPr>
          <p:cNvPr id="11" name="Picture Placeholder 12"/>
          <p:cNvSpPr txBox="1">
            <a:spLocks noChangeAspect="1"/>
          </p:cNvSpPr>
          <p:nvPr userDrawn="1"/>
        </p:nvSpPr>
        <p:spPr>
          <a:xfrm>
            <a:off x="431326" y="5345058"/>
            <a:ext cx="565266" cy="548640"/>
          </a:xfrm>
          <a:prstGeom prst="ellipse">
            <a:avLst/>
          </a:prstGeom>
          <a:blipFill>
            <a:blip r:embed="rId4" cstate="email">
              <a:extLst>
                <a:ext uri="{28A0092B-C50C-407E-A947-70E740481C1C}">
                  <a14:useLocalDpi xmlns:a14="http://schemas.microsoft.com/office/drawing/2010/main"/>
                </a:ext>
              </a:extLst>
            </a:blip>
            <a:stretch>
              <a:fillRect/>
            </a:stretch>
          </a:blipFill>
        </p:spPr>
        <p:txBody>
          <a:bodyPr lIns="80678" tIns="40339" rIns="80678" bIns="40339" anchor="ctr"/>
          <a:lstStyle>
            <a:lvl1pPr marL="0" indent="0" algn="l" defTabSz="914319" rtl="0" eaLnBrk="1" latinLnBrk="0" hangingPunct="1">
              <a:lnSpc>
                <a:spcPct val="90000"/>
              </a:lnSpc>
              <a:spcBef>
                <a:spcPts val="1000"/>
              </a:spcBef>
              <a:buFont typeface="Arial" panose="020B0604020202020204" pitchFamily="34" charset="0"/>
              <a:buNone/>
              <a:defRPr sz="1000" kern="1200" baseline="0">
                <a:solidFill>
                  <a:schemeClr val="bg1"/>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238714546"/>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l" defTabSz="91431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20806" y="280915"/>
            <a:ext cx="8702387" cy="6398559"/>
          </a:xfrm>
          <a:prstGeom prst="rect">
            <a:avLst/>
          </a:prstGeom>
          <a:solidFill>
            <a:srgbClr val="E1F4FD"/>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sp>
        <p:nvSpPr>
          <p:cNvPr id="3"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4" name="Text Placeholder 8"/>
          <p:cNvSpPr txBox="1">
            <a:spLocks/>
          </p:cNvSpPr>
          <p:nvPr userDrawn="1"/>
        </p:nvSpPr>
        <p:spPr>
          <a:xfrm>
            <a:off x="1118320" y="5456651"/>
            <a:ext cx="3226668" cy="500137"/>
          </a:xfrm>
          <a:prstGeom prst="rect">
            <a:avLst/>
          </a:prstGeom>
        </p:spPr>
        <p:txBody>
          <a:bodyPr wrap="square" lIns="0" tIns="0" rIns="0" bIns="0">
            <a:spAutoFit/>
          </a:bodyPr>
          <a:lstStyle>
            <a:lvl1pPr marL="0" indent="0" algn="l" defTabSz="914319" rtl="0" eaLnBrk="1" latinLnBrk="0" hangingPunct="1">
              <a:lnSpc>
                <a:spcPts val="1272"/>
              </a:lnSpc>
              <a:spcBef>
                <a:spcPts val="0"/>
              </a:spcBef>
              <a:buFont typeface="Arial" panose="020B0604020202020204" pitchFamily="34" charset="0"/>
              <a:buNone/>
              <a:defRPr sz="900" kern="1200" spc="0" baseline="0">
                <a:solidFill>
                  <a:srgbClr val="083050"/>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Michael Hogan</a:t>
            </a:r>
          </a:p>
          <a:p>
            <a:r>
              <a:rPr lang="en-US" dirty="0"/>
              <a:t>Senior</a:t>
            </a:r>
            <a:r>
              <a:rPr lang="en-US" baseline="0" dirty="0"/>
              <a:t> Advisor</a:t>
            </a:r>
          </a:p>
          <a:p>
            <a:pPr marL="0" marR="0" lvl="0" indent="0" algn="l" defTabSz="914319" rtl="0" eaLnBrk="1" fontAlgn="auto" latinLnBrk="0" hangingPunct="1">
              <a:lnSpc>
                <a:spcPts val="1272"/>
              </a:lnSpc>
              <a:spcBef>
                <a:spcPts val="0"/>
              </a:spcBef>
              <a:spcAft>
                <a:spcPts val="0"/>
              </a:spcAft>
              <a:buClrTx/>
              <a:buSzTx/>
              <a:buFont typeface="Arial" panose="020B0604020202020204" pitchFamily="34" charset="0"/>
              <a:buNone/>
              <a:tabLst/>
              <a:defRPr/>
            </a:pPr>
            <a:r>
              <a:rPr lang="en-US" dirty="0"/>
              <a:t>The Regulatory Assistance Project (RAP)</a:t>
            </a:r>
            <a:r>
              <a:rPr lang="en-US" baseline="30000" dirty="0"/>
              <a:t>®</a:t>
            </a:r>
          </a:p>
        </p:txBody>
      </p:sp>
      <p:sp>
        <p:nvSpPr>
          <p:cNvPr id="6" name="Text Placeholder 8"/>
          <p:cNvSpPr txBox="1">
            <a:spLocks/>
          </p:cNvSpPr>
          <p:nvPr userDrawn="1"/>
        </p:nvSpPr>
        <p:spPr>
          <a:xfrm>
            <a:off x="6718004" y="5439842"/>
            <a:ext cx="1931598" cy="359073"/>
          </a:xfrm>
          <a:prstGeom prst="rect">
            <a:avLst/>
          </a:prstGeom>
        </p:spPr>
        <p:txBody>
          <a:bodyPr wrap="square" lIns="0" tIns="0" rIns="0" bIns="0">
            <a:spAutoFit/>
          </a:bodyPr>
          <a:lstStyle>
            <a:lvl1pPr marL="0" indent="0" algn="l" defTabSz="914319" rtl="0" eaLnBrk="1" latinLnBrk="0" hangingPunct="1">
              <a:lnSpc>
                <a:spcPts val="1363"/>
              </a:lnSpc>
              <a:spcBef>
                <a:spcPts val="0"/>
              </a:spcBef>
              <a:buFont typeface="Arial" panose="020B0604020202020204" pitchFamily="34" charset="0"/>
              <a:buNone/>
              <a:defRPr sz="900" kern="1200" spc="0" baseline="0">
                <a:solidFill>
                  <a:srgbClr val="083050"/>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mhogan@raponline.org</a:t>
            </a:r>
          </a:p>
          <a:p>
            <a:r>
              <a:rPr lang="en-US" dirty="0"/>
              <a:t>raponline.org</a:t>
            </a:r>
          </a:p>
        </p:txBody>
      </p:sp>
      <p:sp>
        <p:nvSpPr>
          <p:cNvPr id="7" name="Text Placeholder 8"/>
          <p:cNvSpPr txBox="1">
            <a:spLocks/>
          </p:cNvSpPr>
          <p:nvPr userDrawn="1"/>
        </p:nvSpPr>
        <p:spPr>
          <a:xfrm>
            <a:off x="4588445" y="5448246"/>
            <a:ext cx="1911069" cy="340414"/>
          </a:xfrm>
          <a:prstGeom prst="rect">
            <a:avLst/>
          </a:prstGeom>
        </p:spPr>
        <p:txBody>
          <a:bodyPr lIns="0" tIns="0" rIns="0" bIns="0">
            <a:spAutoFit/>
          </a:bodyPr>
          <a:lstStyle>
            <a:lvl1pPr marL="0" indent="0" algn="l" defTabSz="914319" rtl="0" eaLnBrk="1" latinLnBrk="0" hangingPunct="1">
              <a:lnSpc>
                <a:spcPts val="1363"/>
              </a:lnSpc>
              <a:spcBef>
                <a:spcPts val="0"/>
              </a:spcBef>
              <a:buFont typeface="Arial" panose="020B0604020202020204" pitchFamily="34" charset="0"/>
              <a:buNone/>
              <a:defRPr sz="900" kern="1200" spc="0" baseline="0">
                <a:solidFill>
                  <a:srgbClr val="083050"/>
                </a:solidFill>
                <a:latin typeface="Arial"/>
                <a:ea typeface="STHeiti" panose="02010600040101010101" pitchFamily="2" charset="-128"/>
                <a:cs typeface="Arial"/>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Sunapee, New Hampshire</a:t>
            </a:r>
          </a:p>
          <a:p>
            <a:r>
              <a:rPr lang="en-US" dirty="0"/>
              <a:t>United States</a:t>
            </a:r>
          </a:p>
        </p:txBody>
      </p:sp>
      <p:cxnSp>
        <p:nvCxnSpPr>
          <p:cNvPr id="8" name="Straight Connector 7"/>
          <p:cNvCxnSpPr/>
          <p:nvPr userDrawn="1"/>
        </p:nvCxnSpPr>
        <p:spPr>
          <a:xfrm>
            <a:off x="1125682" y="5332601"/>
            <a:ext cx="3219306"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5332601"/>
            <a:ext cx="1923769"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16140" y="5332601"/>
            <a:ext cx="1923769"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sp>
        <p:nvSpPr>
          <p:cNvPr id="11" name="Picture Placeholder 12"/>
          <p:cNvSpPr txBox="1">
            <a:spLocks noChangeAspect="1"/>
          </p:cNvSpPr>
          <p:nvPr userDrawn="1"/>
        </p:nvSpPr>
        <p:spPr>
          <a:xfrm>
            <a:off x="431326" y="5345058"/>
            <a:ext cx="565266" cy="548640"/>
          </a:xfrm>
          <a:prstGeom prst="ellipse">
            <a:avLst/>
          </a:prstGeom>
          <a:blipFill>
            <a:blip r:embed="rId4" cstate="email">
              <a:extLst>
                <a:ext uri="{28A0092B-C50C-407E-A947-70E740481C1C}">
                  <a14:useLocalDpi xmlns:a14="http://schemas.microsoft.com/office/drawing/2010/main"/>
                </a:ext>
              </a:extLst>
            </a:blip>
            <a:stretch>
              <a:fillRect/>
            </a:stretch>
          </a:blipFill>
        </p:spPr>
        <p:txBody>
          <a:bodyPr lIns="80678" tIns="40339" rIns="80678" bIns="40339" anchor="ctr"/>
          <a:lstStyle>
            <a:lvl1pPr marL="0" indent="0" algn="l" defTabSz="914319" rtl="0" eaLnBrk="1" latinLnBrk="0" hangingPunct="1">
              <a:lnSpc>
                <a:spcPct val="90000"/>
              </a:lnSpc>
              <a:spcBef>
                <a:spcPts val="1000"/>
              </a:spcBef>
              <a:buFont typeface="Arial" panose="020B0604020202020204" pitchFamily="34" charset="0"/>
              <a:buNone/>
              <a:defRPr sz="1000" kern="1200" baseline="0">
                <a:solidFill>
                  <a:schemeClr val="bg1"/>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67859792"/>
      </p:ext>
    </p:extLst>
  </p:cSld>
  <p:clrMap bg1="lt1" tx1="dk1" bg2="lt2" tx2="dk2" accent1="accent1" accent2="accent2" accent3="accent3" accent4="accent4" accent5="accent5" accent6="accent6" hlink="hlink" folHlink="folHlink"/>
  <p:sldLayoutIdLst>
    <p:sldLayoutId id="2147483735" r:id="rId1"/>
    <p:sldLayoutId id="2147483736" r:id="rId2"/>
  </p:sldLayoutIdLst>
  <p:hf hdr="0" ftr="0" dt="0"/>
  <p:txStyles>
    <p:titleStyle>
      <a:lvl1pPr algn="l" defTabSz="91431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 y="7"/>
            <a:ext cx="1840057" cy="845971"/>
          </a:xfrm>
          <a:prstGeom prst="rect">
            <a:avLst/>
          </a:prstGeom>
        </p:spPr>
      </p:pic>
      <p:sp>
        <p:nvSpPr>
          <p:cNvPr id="3" name="Rectangle 2"/>
          <p:cNvSpPr/>
          <p:nvPr userDrawn="1"/>
        </p:nvSpPr>
        <p:spPr>
          <a:xfrm>
            <a:off x="0" y="1374123"/>
            <a:ext cx="8026977" cy="4710672"/>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cxnSp>
        <p:nvCxnSpPr>
          <p:cNvPr id="4" name="Straight Connector 3"/>
          <p:cNvCxnSpPr/>
          <p:nvPr userDrawn="1"/>
        </p:nvCxnSpPr>
        <p:spPr>
          <a:xfrm>
            <a:off x="419609" y="5038445"/>
            <a:ext cx="2743200" cy="0"/>
          </a:xfrm>
          <a:prstGeom prst="line">
            <a:avLst/>
          </a:prstGeom>
          <a:ln>
            <a:solidFill>
              <a:srgbClr val="0B2F4E"/>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446672" y="5038445"/>
            <a:ext cx="1920239" cy="0"/>
          </a:xfrm>
          <a:prstGeom prst="line">
            <a:avLst/>
          </a:prstGeom>
          <a:ln>
            <a:solidFill>
              <a:srgbClr val="0B2F4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632366" y="5038445"/>
            <a:ext cx="1920239" cy="0"/>
          </a:xfrm>
          <a:prstGeom prst="line">
            <a:avLst/>
          </a:prstGeom>
          <a:ln>
            <a:solidFill>
              <a:srgbClr val="0B2F4E"/>
            </a:solidFill>
          </a:ln>
        </p:spPr>
        <p:style>
          <a:lnRef idx="1">
            <a:schemeClr val="accent1"/>
          </a:lnRef>
          <a:fillRef idx="0">
            <a:schemeClr val="accent1"/>
          </a:fillRef>
          <a:effectRef idx="0">
            <a:schemeClr val="accent1"/>
          </a:effectRef>
          <a:fontRef idx="minor">
            <a:schemeClr val="tx1"/>
          </a:fontRef>
        </p:style>
      </p:cxnSp>
      <p:sp>
        <p:nvSpPr>
          <p:cNvPr id="7" name="Text Placeholder 25"/>
          <p:cNvSpPr txBox="1">
            <a:spLocks/>
          </p:cNvSpPr>
          <p:nvPr userDrawn="1"/>
        </p:nvSpPr>
        <p:spPr>
          <a:xfrm>
            <a:off x="419609" y="5132300"/>
            <a:ext cx="2743200" cy="497252"/>
          </a:xfrm>
          <a:prstGeom prst="rect">
            <a:avLst/>
          </a:prstGeom>
        </p:spPr>
        <p:txBody>
          <a:bodyPr lIns="0" tIns="0" rIns="0" bIns="0">
            <a:spAutoFit/>
          </a:bodyPr>
          <a:lstStyle>
            <a:lvl1pPr marL="0" indent="0" algn="l" defTabSz="914319" rtl="0" eaLnBrk="1" latinLnBrk="0" hangingPunct="1">
              <a:lnSpc>
                <a:spcPct val="50000"/>
              </a:lnSpc>
              <a:spcBef>
                <a:spcPts val="1000"/>
              </a:spcBef>
              <a:buFont typeface="Arial" panose="020B0604020202020204" pitchFamily="34" charset="0"/>
              <a:buNone/>
              <a:defRPr sz="1000" kern="1200">
                <a:solidFill>
                  <a:srgbClr val="0B2F4E"/>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Michael</a:t>
            </a:r>
            <a:r>
              <a:rPr lang="en-US" baseline="0" dirty="0"/>
              <a:t> Hogan</a:t>
            </a:r>
            <a:endParaRPr lang="en-US" dirty="0"/>
          </a:p>
          <a:p>
            <a:r>
              <a:rPr lang="en-US" dirty="0"/>
              <a:t>Senior Advisor</a:t>
            </a:r>
          </a:p>
          <a:p>
            <a:r>
              <a:rPr lang="en-US" dirty="0"/>
              <a:t>The Regulatory Assistance Project (RAP)</a:t>
            </a:r>
            <a:r>
              <a:rPr lang="en-US" baseline="30000" dirty="0"/>
              <a:t>®</a:t>
            </a:r>
          </a:p>
        </p:txBody>
      </p:sp>
      <p:sp>
        <p:nvSpPr>
          <p:cNvPr id="8" name="Text Placeholder 25"/>
          <p:cNvSpPr txBox="1">
            <a:spLocks/>
          </p:cNvSpPr>
          <p:nvPr userDrawn="1"/>
        </p:nvSpPr>
        <p:spPr>
          <a:xfrm>
            <a:off x="3446673" y="5132300"/>
            <a:ext cx="1920239" cy="89768"/>
          </a:xfrm>
          <a:prstGeom prst="rect">
            <a:avLst/>
          </a:prstGeom>
        </p:spPr>
        <p:txBody>
          <a:bodyPr lIns="0" tIns="0" rIns="0" bIns="0">
            <a:noAutofit/>
          </a:bodyPr>
          <a:lstStyle>
            <a:lvl1pPr marL="0" indent="0" algn="l" defTabSz="914319" rtl="0" eaLnBrk="1" latinLnBrk="0" hangingPunct="1">
              <a:lnSpc>
                <a:spcPct val="50000"/>
              </a:lnSpc>
              <a:spcBef>
                <a:spcPts val="1000"/>
              </a:spcBef>
              <a:buFont typeface="Arial" panose="020B0604020202020204" pitchFamily="34" charset="0"/>
              <a:buNone/>
              <a:defRPr sz="1000" kern="1200">
                <a:solidFill>
                  <a:srgbClr val="0B2F4E"/>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Rue</a:t>
            </a:r>
            <a:r>
              <a:rPr lang="en-US" baseline="0" dirty="0"/>
              <a:t> de la Science 23</a:t>
            </a:r>
          </a:p>
          <a:p>
            <a:r>
              <a:rPr lang="en-US" baseline="0" dirty="0"/>
              <a:t>B-1040 Brussels</a:t>
            </a:r>
          </a:p>
          <a:p>
            <a:r>
              <a:rPr lang="en-US" baseline="0" dirty="0"/>
              <a:t>Belgium</a:t>
            </a:r>
            <a:endParaRPr lang="en-US" dirty="0"/>
          </a:p>
        </p:txBody>
      </p:sp>
      <p:sp>
        <p:nvSpPr>
          <p:cNvPr id="9" name="Text Placeholder 25"/>
          <p:cNvSpPr txBox="1">
            <a:spLocks/>
          </p:cNvSpPr>
          <p:nvPr userDrawn="1"/>
        </p:nvSpPr>
        <p:spPr>
          <a:xfrm>
            <a:off x="5635824" y="5132297"/>
            <a:ext cx="1920239" cy="282129"/>
          </a:xfrm>
          <a:prstGeom prst="rect">
            <a:avLst/>
          </a:prstGeom>
        </p:spPr>
        <p:txBody>
          <a:bodyPr wrap="square" lIns="0" tIns="0" rIns="0" bIns="0">
            <a:spAutoFit/>
          </a:bodyPr>
          <a:lstStyle>
            <a:lvl1pPr marL="0" indent="0" algn="l" defTabSz="914319" rtl="0" eaLnBrk="1" latinLnBrk="0" hangingPunct="1">
              <a:lnSpc>
                <a:spcPct val="50000"/>
              </a:lnSpc>
              <a:spcBef>
                <a:spcPts val="1000"/>
              </a:spcBef>
              <a:buFont typeface="Arial" panose="020B0604020202020204" pitchFamily="34" charset="0"/>
              <a:buNone/>
              <a:defRPr sz="1000" kern="1200">
                <a:solidFill>
                  <a:srgbClr val="0B2F4E"/>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aseline="0" dirty="0"/>
              <a:t>mhogan@raponline.org</a:t>
            </a:r>
          </a:p>
          <a:p>
            <a:r>
              <a:rPr lang="en-US" baseline="0" dirty="0"/>
              <a:t>raponline.org</a:t>
            </a:r>
            <a:endParaRPr lang="en-US" dirty="0"/>
          </a:p>
        </p:txBody>
      </p:sp>
    </p:spTree>
    <p:extLst>
      <p:ext uri="{BB962C8B-B14F-4D97-AF65-F5344CB8AC3E}">
        <p14:creationId xmlns:p14="http://schemas.microsoft.com/office/powerpoint/2010/main" val="7377485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ftr="0" dt="0"/>
  <p:txStyles>
    <p:titleStyle>
      <a:lvl1pPr algn="l" defTabSz="91431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 y="7"/>
            <a:ext cx="1840057" cy="845971"/>
          </a:xfrm>
          <a:prstGeom prst="rect">
            <a:avLst/>
          </a:prstGeom>
        </p:spPr>
      </p:pic>
      <p:sp>
        <p:nvSpPr>
          <p:cNvPr id="3" name="Rectangle 2"/>
          <p:cNvSpPr/>
          <p:nvPr userDrawn="1"/>
        </p:nvSpPr>
        <p:spPr>
          <a:xfrm>
            <a:off x="0" y="1374123"/>
            <a:ext cx="8026977" cy="4710672"/>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cxnSp>
        <p:nvCxnSpPr>
          <p:cNvPr id="4" name="Straight Connector 3"/>
          <p:cNvCxnSpPr/>
          <p:nvPr userDrawn="1"/>
        </p:nvCxnSpPr>
        <p:spPr>
          <a:xfrm>
            <a:off x="419609" y="5038445"/>
            <a:ext cx="2743200" cy="0"/>
          </a:xfrm>
          <a:prstGeom prst="line">
            <a:avLst/>
          </a:prstGeom>
          <a:ln>
            <a:solidFill>
              <a:srgbClr val="0B2F4E"/>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3446672" y="5038445"/>
            <a:ext cx="1920239" cy="0"/>
          </a:xfrm>
          <a:prstGeom prst="line">
            <a:avLst/>
          </a:prstGeom>
          <a:ln>
            <a:solidFill>
              <a:srgbClr val="0B2F4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632366" y="5038445"/>
            <a:ext cx="1920239" cy="0"/>
          </a:xfrm>
          <a:prstGeom prst="line">
            <a:avLst/>
          </a:prstGeom>
          <a:ln>
            <a:solidFill>
              <a:srgbClr val="0B2F4E"/>
            </a:solidFill>
          </a:ln>
        </p:spPr>
        <p:style>
          <a:lnRef idx="1">
            <a:schemeClr val="accent1"/>
          </a:lnRef>
          <a:fillRef idx="0">
            <a:schemeClr val="accent1"/>
          </a:fillRef>
          <a:effectRef idx="0">
            <a:schemeClr val="accent1"/>
          </a:effectRef>
          <a:fontRef idx="minor">
            <a:schemeClr val="tx1"/>
          </a:fontRef>
        </p:style>
      </p:cxnSp>
      <p:sp>
        <p:nvSpPr>
          <p:cNvPr id="7" name="Text Placeholder 25"/>
          <p:cNvSpPr txBox="1">
            <a:spLocks/>
          </p:cNvSpPr>
          <p:nvPr userDrawn="1"/>
        </p:nvSpPr>
        <p:spPr>
          <a:xfrm>
            <a:off x="419609" y="5132300"/>
            <a:ext cx="2743200" cy="497252"/>
          </a:xfrm>
          <a:prstGeom prst="rect">
            <a:avLst/>
          </a:prstGeom>
        </p:spPr>
        <p:txBody>
          <a:bodyPr lIns="0" tIns="0" rIns="0" bIns="0">
            <a:spAutoFit/>
          </a:bodyPr>
          <a:lstStyle>
            <a:lvl1pPr marL="0" indent="0" algn="l" defTabSz="914319" rtl="0" eaLnBrk="1" latinLnBrk="0" hangingPunct="1">
              <a:lnSpc>
                <a:spcPct val="50000"/>
              </a:lnSpc>
              <a:spcBef>
                <a:spcPts val="1000"/>
              </a:spcBef>
              <a:buFont typeface="Arial" panose="020B0604020202020204" pitchFamily="34" charset="0"/>
              <a:buNone/>
              <a:defRPr sz="1000" kern="1200">
                <a:solidFill>
                  <a:srgbClr val="0B2F4E"/>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Michael</a:t>
            </a:r>
            <a:r>
              <a:rPr lang="en-US" baseline="0" dirty="0"/>
              <a:t> Hogan</a:t>
            </a:r>
            <a:endParaRPr lang="en-US" dirty="0"/>
          </a:p>
          <a:p>
            <a:r>
              <a:rPr lang="en-US" dirty="0"/>
              <a:t>Senior Advisor</a:t>
            </a:r>
          </a:p>
          <a:p>
            <a:r>
              <a:rPr lang="en-US" dirty="0"/>
              <a:t>The Regulatory Assistance Project (RAP)</a:t>
            </a:r>
            <a:r>
              <a:rPr lang="en-US" baseline="30000" dirty="0"/>
              <a:t>®</a:t>
            </a:r>
          </a:p>
        </p:txBody>
      </p:sp>
      <p:sp>
        <p:nvSpPr>
          <p:cNvPr id="8" name="Text Placeholder 25"/>
          <p:cNvSpPr txBox="1">
            <a:spLocks/>
          </p:cNvSpPr>
          <p:nvPr userDrawn="1"/>
        </p:nvSpPr>
        <p:spPr>
          <a:xfrm>
            <a:off x="3446673" y="5132300"/>
            <a:ext cx="1920239" cy="89768"/>
          </a:xfrm>
          <a:prstGeom prst="rect">
            <a:avLst/>
          </a:prstGeom>
        </p:spPr>
        <p:txBody>
          <a:bodyPr lIns="0" tIns="0" rIns="0" bIns="0">
            <a:noAutofit/>
          </a:bodyPr>
          <a:lstStyle>
            <a:lvl1pPr marL="0" indent="0" algn="l" defTabSz="914319" rtl="0" eaLnBrk="1" latinLnBrk="0" hangingPunct="1">
              <a:lnSpc>
                <a:spcPct val="50000"/>
              </a:lnSpc>
              <a:spcBef>
                <a:spcPts val="1000"/>
              </a:spcBef>
              <a:buFont typeface="Arial" panose="020B0604020202020204" pitchFamily="34" charset="0"/>
              <a:buNone/>
              <a:defRPr sz="1000" kern="1200">
                <a:solidFill>
                  <a:srgbClr val="0B2F4E"/>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Sunapee, New Hampshire</a:t>
            </a:r>
          </a:p>
          <a:p>
            <a:r>
              <a:rPr lang="en-US" dirty="0"/>
              <a:t>United States</a:t>
            </a:r>
          </a:p>
        </p:txBody>
      </p:sp>
      <p:sp>
        <p:nvSpPr>
          <p:cNvPr id="9" name="Text Placeholder 25"/>
          <p:cNvSpPr txBox="1">
            <a:spLocks/>
          </p:cNvSpPr>
          <p:nvPr userDrawn="1"/>
        </p:nvSpPr>
        <p:spPr>
          <a:xfrm>
            <a:off x="5635824" y="5132297"/>
            <a:ext cx="1920239" cy="282129"/>
          </a:xfrm>
          <a:prstGeom prst="rect">
            <a:avLst/>
          </a:prstGeom>
        </p:spPr>
        <p:txBody>
          <a:bodyPr wrap="square" lIns="0" tIns="0" rIns="0" bIns="0">
            <a:spAutoFit/>
          </a:bodyPr>
          <a:lstStyle>
            <a:lvl1pPr marL="0" indent="0" algn="l" defTabSz="914319" rtl="0" eaLnBrk="1" latinLnBrk="0" hangingPunct="1">
              <a:lnSpc>
                <a:spcPct val="50000"/>
              </a:lnSpc>
              <a:spcBef>
                <a:spcPts val="1000"/>
              </a:spcBef>
              <a:buFont typeface="Arial" panose="020B0604020202020204" pitchFamily="34" charset="0"/>
              <a:buNone/>
              <a:defRPr sz="1000" kern="1200">
                <a:solidFill>
                  <a:srgbClr val="0B2F4E"/>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aseline="0" dirty="0"/>
              <a:t>mhogan@raponline.org</a:t>
            </a:r>
          </a:p>
          <a:p>
            <a:r>
              <a:rPr lang="en-US" baseline="0" dirty="0"/>
              <a:t>raponline.org</a:t>
            </a:r>
            <a:endParaRPr lang="en-US" dirty="0"/>
          </a:p>
        </p:txBody>
      </p:sp>
    </p:spTree>
    <p:extLst>
      <p:ext uri="{BB962C8B-B14F-4D97-AF65-F5344CB8AC3E}">
        <p14:creationId xmlns:p14="http://schemas.microsoft.com/office/powerpoint/2010/main" val="42933533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hf hdr="0" ftr="0" dt="0"/>
  <p:txStyles>
    <p:titleStyle>
      <a:lvl1pPr algn="l" defTabSz="91431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545136"/>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l" defTabSz="91431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411311" y="6286079"/>
            <a:ext cx="6894801"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518255" y="6286079"/>
            <a:ext cx="1207944"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20576" y="6400800"/>
            <a:ext cx="2534227" cy="153888"/>
          </a:xfrm>
          <a:prstGeom prst="rect">
            <a:avLst/>
          </a:prstGeom>
          <a:noFill/>
        </p:spPr>
        <p:txBody>
          <a:bodyPr wrap="square" lIns="0" tIns="0" rIns="0" bIns="0" rtlCol="0">
            <a:spAutoFit/>
          </a:bodyPr>
          <a:lstStyle/>
          <a:p>
            <a:r>
              <a:rPr lang="en-US" sz="1000">
                <a:solidFill>
                  <a:srgbClr val="6A6A6A"/>
                </a:solidFill>
                <a:latin typeface="Arial" panose="020B0604020202020204" pitchFamily="34" charset="0"/>
                <a:cs typeface="Arial" panose="020B0604020202020204" pitchFamily="34" charset="0"/>
              </a:rPr>
              <a:t>Regulatory Assistance Project (RAP)</a:t>
            </a:r>
            <a:r>
              <a:rPr lang="en-US" sz="1000" baseline="30000">
                <a:solidFill>
                  <a:srgbClr val="6A6A6A"/>
                </a:solidFill>
                <a:latin typeface="Arial" panose="020B0604020202020204" pitchFamily="34" charset="0"/>
                <a:cs typeface="Arial" panose="020B0604020202020204" pitchFamily="34" charset="0"/>
              </a:rPr>
              <a:t>®</a:t>
            </a:r>
            <a:r>
              <a:rPr lang="en-US" sz="1000">
                <a:solidFill>
                  <a:srgbClr val="6A6A6A"/>
                </a:solidFill>
                <a:latin typeface="Arial" panose="020B0604020202020204" pitchFamily="34" charset="0"/>
                <a:cs typeface="Arial" panose="020B0604020202020204" pitchFamily="34" charset="0"/>
              </a:rPr>
              <a:t> </a:t>
            </a:r>
          </a:p>
        </p:txBody>
      </p:sp>
      <p:cxnSp>
        <p:nvCxnSpPr>
          <p:cNvPr id="12" name="Straight Connector 11"/>
          <p:cNvCxnSpPr/>
          <p:nvPr userDrawn="1"/>
        </p:nvCxnSpPr>
        <p:spPr>
          <a:xfrm>
            <a:off x="410416" y="403079"/>
            <a:ext cx="766329" cy="0"/>
          </a:xfrm>
          <a:prstGeom prst="line">
            <a:avLst/>
          </a:prstGeom>
          <a:ln w="28575">
            <a:solidFill>
              <a:srgbClr val="F15A4E"/>
            </a:solidFill>
          </a:ln>
        </p:spPr>
        <p:style>
          <a:lnRef idx="1">
            <a:schemeClr val="accent1"/>
          </a:lnRef>
          <a:fillRef idx="0">
            <a:schemeClr val="accent1"/>
          </a:fillRef>
          <a:effectRef idx="0">
            <a:schemeClr val="accent1"/>
          </a:effectRef>
          <a:fontRef idx="minor">
            <a:schemeClr val="tx1"/>
          </a:fontRef>
        </p:style>
      </p:cxnSp>
      <p:sp>
        <p:nvSpPr>
          <p:cNvPr id="3" name="Title Placeholder 2"/>
          <p:cNvSpPr>
            <a:spLocks noGrp="1"/>
          </p:cNvSpPr>
          <p:nvPr>
            <p:ph type="title"/>
          </p:nvPr>
        </p:nvSpPr>
        <p:spPr>
          <a:xfrm>
            <a:off x="410415" y="685800"/>
            <a:ext cx="8315783" cy="1325563"/>
          </a:xfrm>
          <a:prstGeom prst="rect">
            <a:avLst/>
          </a:prstGeom>
        </p:spPr>
        <p:txBody>
          <a:bodyPr vert="horz" lIns="0" tIns="45720" rIns="91440" bIns="45720" rtlCol="0" anchor="t">
            <a:normAutofit/>
          </a:bodyPr>
          <a:lstStyle/>
          <a:p>
            <a:r>
              <a:rPr lang="en-US" dirty="0"/>
              <a:t>Click to edit Master title style</a:t>
            </a:r>
          </a:p>
        </p:txBody>
      </p:sp>
      <p:sp>
        <p:nvSpPr>
          <p:cNvPr id="10"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lumMod val="50000"/>
                    <a:lumOff val="50000"/>
                  </a:schemeClr>
                </a:solidFill>
                <a:latin typeface="Arial" panose="020B0604020202020204" pitchFamily="34" charset="0"/>
                <a:cs typeface="Arial" panose="020B0604020202020204" pitchFamily="34" charset="0"/>
              </a:defRPr>
            </a:lvl1pPr>
          </a:lstStyle>
          <a:p>
            <a:fld id="{334C938C-6556-4F1B-B842-1F8A1118CFA1}" type="slidenum">
              <a:rPr lang="en-US" smtClean="0"/>
              <a:pPr/>
              <a:t>‹#›</a:t>
            </a:fld>
            <a:endParaRPr lang="en-US" dirty="0"/>
          </a:p>
        </p:txBody>
      </p:sp>
    </p:spTree>
    <p:extLst>
      <p:ext uri="{BB962C8B-B14F-4D97-AF65-F5344CB8AC3E}">
        <p14:creationId xmlns:p14="http://schemas.microsoft.com/office/powerpoint/2010/main" val="12402629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33" r:id="rId15"/>
  </p:sldLayoutIdLst>
  <p:hf hdr="0" ftr="0" dt="0"/>
  <p:txStyles>
    <p:titleStyle>
      <a:lvl1pPr algn="l" defTabSz="914319" rtl="0" eaLnBrk="1" latinLnBrk="0" hangingPunct="1">
        <a:lnSpc>
          <a:spcPct val="90000"/>
        </a:lnSpc>
        <a:spcBef>
          <a:spcPct val="0"/>
        </a:spcBef>
        <a:buNone/>
        <a:defRPr lang="en-US" sz="4200" b="1" kern="4000" spc="-64" baseline="0" smtClean="0">
          <a:solidFill>
            <a:srgbClr val="083050"/>
          </a:solidFill>
          <a:latin typeface="Arial" panose="020B0604020202020204" pitchFamily="34" charset="0"/>
          <a:ea typeface="+mn-ea"/>
          <a:cs typeface="Arial" panose="020B0604020202020204" pitchFamily="34" charset="0"/>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Tree>
    <p:extLst>
      <p:ext uri="{BB962C8B-B14F-4D97-AF65-F5344CB8AC3E}">
        <p14:creationId xmlns:p14="http://schemas.microsoft.com/office/powerpoint/2010/main" val="477090251"/>
      </p:ext>
    </p:extLst>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8305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bg1"/>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dirty="0"/>
          </a:p>
        </p:txBody>
      </p:sp>
    </p:spTree>
    <p:extLst>
      <p:ext uri="{BB962C8B-B14F-4D97-AF65-F5344CB8AC3E}">
        <p14:creationId xmlns:p14="http://schemas.microsoft.com/office/powerpoint/2010/main" val="1203753776"/>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ftr="0" dt="0"/>
  <p:txStyles>
    <p:titleStyle>
      <a:lvl1pPr algn="l" defTabSz="91431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20811" y="215713"/>
            <a:ext cx="8702387" cy="6398559"/>
          </a:xfrm>
          <a:prstGeom prst="rect">
            <a:avLst/>
          </a:prstGeom>
          <a:solidFill>
            <a:srgbClr val="E1F4FD"/>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sp>
        <p:nvSpPr>
          <p:cNvPr id="3"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Tree>
    <p:extLst>
      <p:ext uri="{BB962C8B-B14F-4D97-AF65-F5344CB8AC3E}">
        <p14:creationId xmlns:p14="http://schemas.microsoft.com/office/powerpoint/2010/main" val="7136653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hf hdr="0" ftr="0" dt="0"/>
  <p:txStyles>
    <p:titleStyle>
      <a:lvl1pPr algn="l" defTabSz="91431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20806" y="280915"/>
            <a:ext cx="8702387" cy="6398559"/>
          </a:xfrm>
          <a:prstGeom prst="rect">
            <a:avLst/>
          </a:prstGeom>
          <a:solidFill>
            <a:srgbClr val="E1F4FD"/>
          </a:solidFill>
          <a:ln>
            <a:noFill/>
          </a:ln>
        </p:spPr>
        <p:style>
          <a:lnRef idx="2">
            <a:schemeClr val="accent1">
              <a:shade val="50000"/>
            </a:schemeClr>
          </a:lnRef>
          <a:fillRef idx="1">
            <a:schemeClr val="accent1"/>
          </a:fillRef>
          <a:effectRef idx="0">
            <a:schemeClr val="accent1"/>
          </a:effectRef>
          <a:fontRef idx="minor">
            <a:schemeClr val="lt1"/>
          </a:fontRef>
        </p:style>
        <p:txBody>
          <a:bodyPr lIns="80678" tIns="40339" rIns="80678" bIns="40339" rtlCol="0" anchor="ctr"/>
          <a:lstStyle/>
          <a:p>
            <a:pPr algn="ctr"/>
            <a:endParaRPr lang="en-US" sz="1800"/>
          </a:p>
        </p:txBody>
      </p:sp>
      <p:sp>
        <p:nvSpPr>
          <p:cNvPr id="3" name="Slide Number Placeholder 1"/>
          <p:cNvSpPr>
            <a:spLocks noGrp="1"/>
          </p:cNvSpPr>
          <p:nvPr>
            <p:ph type="sldNum" sz="quarter" idx="4"/>
          </p:nvPr>
        </p:nvSpPr>
        <p:spPr>
          <a:xfrm>
            <a:off x="8455605" y="6322728"/>
            <a:ext cx="361518" cy="230832"/>
          </a:xfrm>
          <a:prstGeom prst="rect">
            <a:avLst/>
          </a:prstGeom>
        </p:spPr>
        <p:txBody>
          <a:bodyPr vert="horz" lIns="80678" tIns="40339" rIns="80678" bIns="40339"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4" name="Text Placeholder 8"/>
          <p:cNvSpPr txBox="1">
            <a:spLocks/>
          </p:cNvSpPr>
          <p:nvPr userDrawn="1"/>
        </p:nvSpPr>
        <p:spPr>
          <a:xfrm>
            <a:off x="1118320" y="5456651"/>
            <a:ext cx="3226668" cy="500137"/>
          </a:xfrm>
          <a:prstGeom prst="rect">
            <a:avLst/>
          </a:prstGeom>
        </p:spPr>
        <p:txBody>
          <a:bodyPr wrap="square" lIns="0" tIns="0" rIns="0" bIns="0">
            <a:spAutoFit/>
          </a:bodyPr>
          <a:lstStyle>
            <a:lvl1pPr marL="0" indent="0" algn="l" defTabSz="914319" rtl="0" eaLnBrk="1" latinLnBrk="0" hangingPunct="1">
              <a:lnSpc>
                <a:spcPts val="1272"/>
              </a:lnSpc>
              <a:spcBef>
                <a:spcPts val="0"/>
              </a:spcBef>
              <a:buFont typeface="Arial" panose="020B0604020202020204" pitchFamily="34" charset="0"/>
              <a:buNone/>
              <a:defRPr sz="900" kern="1200" spc="0" baseline="0">
                <a:solidFill>
                  <a:srgbClr val="083050"/>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Michael Hogan</a:t>
            </a:r>
          </a:p>
          <a:p>
            <a:r>
              <a:rPr lang="en-US" dirty="0"/>
              <a:t>Senior</a:t>
            </a:r>
            <a:r>
              <a:rPr lang="en-US" baseline="0" dirty="0"/>
              <a:t> Advisor</a:t>
            </a:r>
          </a:p>
          <a:p>
            <a:pPr marL="0" marR="0" lvl="0" indent="0" algn="l" defTabSz="914319" rtl="0" eaLnBrk="1" fontAlgn="auto" latinLnBrk="0" hangingPunct="1">
              <a:lnSpc>
                <a:spcPts val="1272"/>
              </a:lnSpc>
              <a:spcBef>
                <a:spcPts val="0"/>
              </a:spcBef>
              <a:spcAft>
                <a:spcPts val="0"/>
              </a:spcAft>
              <a:buClrTx/>
              <a:buSzTx/>
              <a:buFont typeface="Arial" panose="020B0604020202020204" pitchFamily="34" charset="0"/>
              <a:buNone/>
              <a:tabLst/>
              <a:defRPr/>
            </a:pPr>
            <a:r>
              <a:rPr lang="en-US" dirty="0"/>
              <a:t>The Regulatory Assistance Project (RAP)</a:t>
            </a:r>
            <a:r>
              <a:rPr lang="en-US" baseline="30000" dirty="0"/>
              <a:t>®</a:t>
            </a:r>
          </a:p>
        </p:txBody>
      </p:sp>
      <p:sp>
        <p:nvSpPr>
          <p:cNvPr id="6" name="Text Placeholder 8"/>
          <p:cNvSpPr txBox="1">
            <a:spLocks/>
          </p:cNvSpPr>
          <p:nvPr userDrawn="1"/>
        </p:nvSpPr>
        <p:spPr>
          <a:xfrm>
            <a:off x="6718004" y="5439842"/>
            <a:ext cx="1931598" cy="359073"/>
          </a:xfrm>
          <a:prstGeom prst="rect">
            <a:avLst/>
          </a:prstGeom>
        </p:spPr>
        <p:txBody>
          <a:bodyPr wrap="square" lIns="0" tIns="0" rIns="0" bIns="0">
            <a:spAutoFit/>
          </a:bodyPr>
          <a:lstStyle>
            <a:lvl1pPr marL="0" indent="0" algn="l" defTabSz="914319" rtl="0" eaLnBrk="1" latinLnBrk="0" hangingPunct="1">
              <a:lnSpc>
                <a:spcPts val="1363"/>
              </a:lnSpc>
              <a:spcBef>
                <a:spcPts val="0"/>
              </a:spcBef>
              <a:buFont typeface="Arial" panose="020B0604020202020204" pitchFamily="34" charset="0"/>
              <a:buNone/>
              <a:defRPr sz="900" kern="1200" spc="0" baseline="0">
                <a:solidFill>
                  <a:srgbClr val="083050"/>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mhogan@raponline.org</a:t>
            </a:r>
          </a:p>
          <a:p>
            <a:r>
              <a:rPr lang="en-US" dirty="0"/>
              <a:t>raponline.org</a:t>
            </a:r>
          </a:p>
        </p:txBody>
      </p:sp>
      <p:sp>
        <p:nvSpPr>
          <p:cNvPr id="7" name="Text Placeholder 8"/>
          <p:cNvSpPr txBox="1">
            <a:spLocks/>
          </p:cNvSpPr>
          <p:nvPr userDrawn="1"/>
        </p:nvSpPr>
        <p:spPr>
          <a:xfrm>
            <a:off x="4588445" y="5448246"/>
            <a:ext cx="1911069" cy="538609"/>
          </a:xfrm>
          <a:prstGeom prst="rect">
            <a:avLst/>
          </a:prstGeom>
        </p:spPr>
        <p:txBody>
          <a:bodyPr lIns="0" tIns="0" rIns="0" bIns="0">
            <a:spAutoFit/>
          </a:bodyPr>
          <a:lstStyle>
            <a:lvl1pPr marL="0" indent="0" algn="l" defTabSz="914319" rtl="0" eaLnBrk="1" latinLnBrk="0" hangingPunct="1">
              <a:lnSpc>
                <a:spcPts val="1363"/>
              </a:lnSpc>
              <a:spcBef>
                <a:spcPts val="0"/>
              </a:spcBef>
              <a:buFont typeface="Arial" panose="020B0604020202020204" pitchFamily="34" charset="0"/>
              <a:buNone/>
              <a:defRPr sz="900" kern="1200" spc="0" baseline="0">
                <a:solidFill>
                  <a:srgbClr val="083050"/>
                </a:solidFill>
                <a:latin typeface="Arial"/>
                <a:ea typeface="STHeiti" panose="02010600040101010101" pitchFamily="2" charset="-128"/>
                <a:cs typeface="Arial"/>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Rue</a:t>
            </a:r>
            <a:r>
              <a:rPr lang="en-US" baseline="0" dirty="0"/>
              <a:t> de la Science 23</a:t>
            </a:r>
          </a:p>
          <a:p>
            <a:r>
              <a:rPr lang="en-US" baseline="0" dirty="0"/>
              <a:t>B-1040 Brussels</a:t>
            </a:r>
          </a:p>
          <a:p>
            <a:r>
              <a:rPr lang="en-US" baseline="0" dirty="0"/>
              <a:t>Belgium</a:t>
            </a:r>
            <a:endParaRPr lang="en-US" dirty="0"/>
          </a:p>
        </p:txBody>
      </p:sp>
      <p:cxnSp>
        <p:nvCxnSpPr>
          <p:cNvPr id="8" name="Straight Connector 7"/>
          <p:cNvCxnSpPr/>
          <p:nvPr userDrawn="1"/>
        </p:nvCxnSpPr>
        <p:spPr>
          <a:xfrm>
            <a:off x="1125682" y="5332601"/>
            <a:ext cx="3219306"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5332601"/>
            <a:ext cx="1923769"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16140" y="5332601"/>
            <a:ext cx="1923769" cy="0"/>
          </a:xfrm>
          <a:prstGeom prst="line">
            <a:avLst/>
          </a:prstGeom>
          <a:ln>
            <a:solidFill>
              <a:srgbClr val="9BADBB"/>
            </a:solidFill>
          </a:ln>
        </p:spPr>
        <p:style>
          <a:lnRef idx="1">
            <a:schemeClr val="accent1"/>
          </a:lnRef>
          <a:fillRef idx="0">
            <a:schemeClr val="accent1"/>
          </a:fillRef>
          <a:effectRef idx="0">
            <a:schemeClr val="accent1"/>
          </a:effectRef>
          <a:fontRef idx="minor">
            <a:schemeClr val="tx1"/>
          </a:fontRef>
        </p:style>
      </p:cxnSp>
      <p:sp>
        <p:nvSpPr>
          <p:cNvPr id="11" name="Picture Placeholder 12"/>
          <p:cNvSpPr txBox="1">
            <a:spLocks noChangeAspect="1"/>
          </p:cNvSpPr>
          <p:nvPr userDrawn="1"/>
        </p:nvSpPr>
        <p:spPr>
          <a:xfrm>
            <a:off x="431326" y="5345058"/>
            <a:ext cx="565266" cy="548640"/>
          </a:xfrm>
          <a:prstGeom prst="ellipse">
            <a:avLst/>
          </a:prstGeom>
          <a:blipFill>
            <a:blip r:embed="rId4" cstate="email">
              <a:extLst>
                <a:ext uri="{28A0092B-C50C-407E-A947-70E740481C1C}">
                  <a14:useLocalDpi xmlns:a14="http://schemas.microsoft.com/office/drawing/2010/main"/>
                </a:ext>
              </a:extLst>
            </a:blip>
            <a:stretch>
              <a:fillRect/>
            </a:stretch>
          </a:blipFill>
        </p:spPr>
        <p:txBody>
          <a:bodyPr lIns="80678" tIns="40339" rIns="80678" bIns="40339" anchor="ctr"/>
          <a:lstStyle>
            <a:lvl1pPr marL="0" indent="0" algn="l" defTabSz="914319" rtl="0" eaLnBrk="1" latinLnBrk="0" hangingPunct="1">
              <a:lnSpc>
                <a:spcPct val="90000"/>
              </a:lnSpc>
              <a:spcBef>
                <a:spcPts val="1000"/>
              </a:spcBef>
              <a:buFont typeface="Arial" panose="020B0604020202020204" pitchFamily="34" charset="0"/>
              <a:buNone/>
              <a:defRPr sz="1000" kern="1200" baseline="0">
                <a:solidFill>
                  <a:schemeClr val="bg1"/>
                </a:solidFill>
                <a:latin typeface="Arial" panose="020B0604020202020204" pitchFamily="34" charset="0"/>
                <a:ea typeface="+mn-ea"/>
                <a:cs typeface="Arial" panose="020B0604020202020204" pitchFamily="34" charset="0"/>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270711316"/>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ftr="0" dt="0"/>
  <p:txStyles>
    <p:titleStyle>
      <a:lvl1pPr algn="l" defTabSz="91431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30.tiff"/><Relationship Id="rId4" Type="http://schemas.openxmlformats.org/officeDocument/2006/relationships/image" Target="../media/image29.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21 June 2019</a:t>
            </a:r>
          </a:p>
        </p:txBody>
      </p:sp>
      <p:sp>
        <p:nvSpPr>
          <p:cNvPr id="7" name="Text Placeholder 6"/>
          <p:cNvSpPr>
            <a:spLocks noGrp="1"/>
          </p:cNvSpPr>
          <p:nvPr>
            <p:ph type="body" sz="quarter" idx="17"/>
          </p:nvPr>
        </p:nvSpPr>
        <p:spPr>
          <a:xfrm>
            <a:off x="420009" y="4273467"/>
            <a:ext cx="7142250" cy="682238"/>
          </a:xfrm>
        </p:spPr>
        <p:txBody>
          <a:bodyPr/>
          <a:lstStyle/>
          <a:p>
            <a:r>
              <a:rPr lang="en-US" dirty="0"/>
              <a:t>Roundtable discussion</a:t>
            </a:r>
          </a:p>
          <a:p>
            <a:r>
              <a:rPr lang="en-US" dirty="0"/>
              <a:t>NH Energy Efficiency &amp; Sustainable Energy Board</a:t>
            </a:r>
          </a:p>
        </p:txBody>
      </p:sp>
      <p:sp>
        <p:nvSpPr>
          <p:cNvPr id="8" name="Title 25">
            <a:extLst>
              <a:ext uri="{FF2B5EF4-FFF2-40B4-BE49-F238E27FC236}">
                <a16:creationId xmlns:a16="http://schemas.microsoft.com/office/drawing/2014/main" id="{FA5E5730-FA4E-C549-9E7C-4829CB097E71}"/>
              </a:ext>
            </a:extLst>
          </p:cNvPr>
          <p:cNvSpPr>
            <a:spLocks noGrp="1"/>
          </p:cNvSpPr>
          <p:nvPr>
            <p:ph type="title"/>
          </p:nvPr>
        </p:nvSpPr>
        <p:spPr>
          <a:xfrm>
            <a:off x="322730" y="2284937"/>
            <a:ext cx="7353010" cy="1325563"/>
          </a:xfrm>
        </p:spPr>
        <p:txBody>
          <a:bodyPr/>
          <a:lstStyle/>
          <a:p>
            <a:pPr algn="ctr"/>
            <a:r>
              <a:rPr lang="en-US" sz="3600" dirty="0">
                <a:latin typeface="Georgia" pitchFamily="-112" charset="0"/>
                <a:cs typeface="Arial" charset="0"/>
              </a:rPr>
              <a:t>Responsive Demand:</a:t>
            </a:r>
            <a:br>
              <a:rPr lang="en-US" sz="3600" dirty="0">
                <a:latin typeface="Georgia" pitchFamily="-112" charset="0"/>
                <a:cs typeface="Arial" charset="0"/>
              </a:rPr>
            </a:br>
            <a:r>
              <a:rPr lang="en-US" sz="3600" dirty="0">
                <a:latin typeface="Georgia" pitchFamily="-112" charset="0"/>
                <a:cs typeface="Arial" charset="0"/>
              </a:rPr>
              <a:t>Lessons for a low-carbon transformation</a:t>
            </a:r>
            <a:endParaRPr sz="3600" dirty="0">
              <a:latin typeface="Georgia" pitchFamily="-112" charset="0"/>
              <a:cs typeface="Arial" charset="0"/>
            </a:endParaRPr>
          </a:p>
        </p:txBody>
      </p:sp>
    </p:spTree>
    <p:extLst>
      <p:ext uri="{BB962C8B-B14F-4D97-AF65-F5344CB8AC3E}">
        <p14:creationId xmlns:p14="http://schemas.microsoft.com/office/powerpoint/2010/main" val="70075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10</a:t>
            </a:fld>
            <a:endParaRPr lang="en-US"/>
          </a:p>
        </p:txBody>
      </p:sp>
      <p:sp>
        <p:nvSpPr>
          <p:cNvPr id="3" name="Title 2"/>
          <p:cNvSpPr>
            <a:spLocks noGrp="1"/>
          </p:cNvSpPr>
          <p:nvPr>
            <p:ph type="title"/>
          </p:nvPr>
        </p:nvSpPr>
        <p:spPr>
          <a:xfrm>
            <a:off x="410415" y="685801"/>
            <a:ext cx="8315783" cy="811924"/>
          </a:xfrm>
        </p:spPr>
        <p:txBody>
          <a:bodyPr/>
          <a:lstStyle/>
          <a:p>
            <a:r>
              <a:rPr lang="en-US" dirty="0"/>
              <a:t>Flexibility is the scarce resource</a:t>
            </a:r>
          </a:p>
        </p:txBody>
      </p:sp>
      <p:pic>
        <p:nvPicPr>
          <p:cNvPr id="2050" name="Picture 2" descr="Image result for caiso duck curve">
            <a:extLst>
              <a:ext uri="{FF2B5EF4-FFF2-40B4-BE49-F238E27FC236}">
                <a16:creationId xmlns:a16="http://schemas.microsoft.com/office/drawing/2014/main" id="{432A7633-1303-1449-8BCD-D251CB79BF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9793" y="1765737"/>
            <a:ext cx="7089090" cy="44791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54F8AF-FEF3-F64A-9518-72B64F067D67}"/>
              </a:ext>
            </a:extLst>
          </p:cNvPr>
          <p:cNvSpPr txBox="1"/>
          <p:nvPr/>
        </p:nvSpPr>
        <p:spPr>
          <a:xfrm>
            <a:off x="2885090" y="1434661"/>
            <a:ext cx="3799489" cy="276999"/>
          </a:xfrm>
          <a:prstGeom prst="rect">
            <a:avLst/>
          </a:prstGeom>
          <a:ln>
            <a:solidFill>
              <a:schemeClr val="tx1"/>
            </a:solidFill>
          </a:ln>
        </p:spPr>
        <p:txBody>
          <a:bodyPr wrap="square" lIns="0" tIns="0" rIns="0" bIns="0" rtlCol="0">
            <a:spAutoFit/>
          </a:bodyPr>
          <a:lstStyle/>
          <a:p>
            <a:pPr algn="ctr"/>
            <a:r>
              <a:rPr lang="en-US" b="1" dirty="0"/>
              <a:t>The infamous CAISO “Duck Curve”</a:t>
            </a:r>
          </a:p>
        </p:txBody>
      </p:sp>
    </p:spTree>
    <p:extLst>
      <p:ext uri="{BB962C8B-B14F-4D97-AF65-F5344CB8AC3E}">
        <p14:creationId xmlns:p14="http://schemas.microsoft.com/office/powerpoint/2010/main" val="46409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11</a:t>
            </a:fld>
            <a:endParaRPr lang="en-US"/>
          </a:p>
        </p:txBody>
      </p:sp>
      <p:sp>
        <p:nvSpPr>
          <p:cNvPr id="3" name="Title 2"/>
          <p:cNvSpPr>
            <a:spLocks noGrp="1"/>
          </p:cNvSpPr>
          <p:nvPr>
            <p:ph type="title"/>
          </p:nvPr>
        </p:nvSpPr>
        <p:spPr/>
        <p:txBody>
          <a:bodyPr/>
          <a:lstStyle/>
          <a:p>
            <a:r>
              <a:rPr lang="en-US" dirty="0"/>
              <a:t>System flexibility: More valuable than ever</a:t>
            </a:r>
          </a:p>
        </p:txBody>
      </p:sp>
      <p:sp>
        <p:nvSpPr>
          <p:cNvPr id="5" name="TextBox 4">
            <a:extLst>
              <a:ext uri="{FF2B5EF4-FFF2-40B4-BE49-F238E27FC236}">
                <a16:creationId xmlns:a16="http://schemas.microsoft.com/office/drawing/2014/main" id="{91356AFC-94FF-6F4F-9411-6F7E89F9FD36}"/>
              </a:ext>
            </a:extLst>
          </p:cNvPr>
          <p:cNvSpPr txBox="1"/>
          <p:nvPr/>
        </p:nvSpPr>
        <p:spPr>
          <a:xfrm>
            <a:off x="3810000" y="5723470"/>
            <a:ext cx="5452533" cy="369332"/>
          </a:xfrm>
          <a:prstGeom prst="rect">
            <a:avLst/>
          </a:prstGeom>
          <a:noFill/>
        </p:spPr>
        <p:txBody>
          <a:bodyPr wrap="square" rtlCol="0">
            <a:spAutoFit/>
          </a:bodyPr>
          <a:lstStyle/>
          <a:p>
            <a:r>
              <a:rPr lang="en-US" dirty="0"/>
              <a:t>Source: IEA, The Power of Transformation (2014)</a:t>
            </a:r>
          </a:p>
        </p:txBody>
      </p:sp>
      <p:pic>
        <p:nvPicPr>
          <p:cNvPr id="6" name="Picture 5">
            <a:extLst>
              <a:ext uri="{FF2B5EF4-FFF2-40B4-BE49-F238E27FC236}">
                <a16:creationId xmlns:a16="http://schemas.microsoft.com/office/drawing/2014/main" id="{CB4F39A8-4C9F-874D-9E02-E10B7E5CAD6F}"/>
              </a:ext>
            </a:extLst>
          </p:cNvPr>
          <p:cNvPicPr>
            <a:picLocks noChangeAspect="1"/>
          </p:cNvPicPr>
          <p:nvPr/>
        </p:nvPicPr>
        <p:blipFill>
          <a:blip r:embed="rId3"/>
          <a:stretch>
            <a:fillRect/>
          </a:stretch>
        </p:blipFill>
        <p:spPr>
          <a:xfrm>
            <a:off x="126906" y="2018108"/>
            <a:ext cx="8928278" cy="3386904"/>
          </a:xfrm>
          <a:prstGeom prst="rect">
            <a:avLst/>
          </a:prstGeom>
        </p:spPr>
      </p:pic>
      <p:sp>
        <p:nvSpPr>
          <p:cNvPr id="7" name="Title 1">
            <a:extLst>
              <a:ext uri="{FF2B5EF4-FFF2-40B4-BE49-F238E27FC236}">
                <a16:creationId xmlns:a16="http://schemas.microsoft.com/office/drawing/2014/main" id="{DE025CFF-4554-F24C-B1D1-379885BCBC88}"/>
              </a:ext>
            </a:extLst>
          </p:cNvPr>
          <p:cNvSpPr txBox="1">
            <a:spLocks/>
          </p:cNvSpPr>
          <p:nvPr/>
        </p:nvSpPr>
        <p:spPr>
          <a:xfrm>
            <a:off x="2032001" y="2200553"/>
            <a:ext cx="6694197" cy="567437"/>
          </a:xfrm>
          <a:prstGeom prst="rect">
            <a:avLst/>
          </a:prstGeom>
          <a:noFill/>
        </p:spPr>
        <p:txBody>
          <a:bodyPr vert="horz" lIns="0" tIns="45720" rIns="91440" bIns="45720" rtlCol="0" anchor="t">
            <a:noAutofit/>
          </a:bodyPr>
          <a:lstStyle>
            <a:lvl1pPr algn="l" defTabSz="914319" rtl="0" eaLnBrk="1" latinLnBrk="0" hangingPunct="1">
              <a:lnSpc>
                <a:spcPct val="90000"/>
              </a:lnSpc>
              <a:spcBef>
                <a:spcPct val="0"/>
              </a:spcBef>
              <a:buNone/>
              <a:defRPr lang="en-US" sz="4200" b="1" kern="4000" spc="-64" baseline="0">
                <a:solidFill>
                  <a:srgbClr val="083050"/>
                </a:solidFill>
                <a:latin typeface="Arial" panose="020B0604020202020204" pitchFamily="34" charset="0"/>
                <a:ea typeface="+mn-ea"/>
                <a:cs typeface="Arial" panose="020B0604020202020204" pitchFamily="34" charset="0"/>
              </a:defRPr>
            </a:lvl1pPr>
          </a:lstStyle>
          <a:p>
            <a:pPr>
              <a:defRPr/>
            </a:pPr>
            <a:r>
              <a:rPr lang="en-US" sz="2400" dirty="0">
                <a:solidFill>
                  <a:schemeClr val="tx2"/>
                </a:solidFill>
              </a:rPr>
              <a:t>Benefit-cost ratios of different flexibility options</a:t>
            </a:r>
          </a:p>
        </p:txBody>
      </p:sp>
    </p:spTree>
    <p:extLst>
      <p:ext uri="{BB962C8B-B14F-4D97-AF65-F5344CB8AC3E}">
        <p14:creationId xmlns:p14="http://schemas.microsoft.com/office/powerpoint/2010/main" val="1684734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12</a:t>
            </a:fld>
            <a:endParaRPr lang="en-US"/>
          </a:p>
        </p:txBody>
      </p:sp>
      <p:sp>
        <p:nvSpPr>
          <p:cNvPr id="3" name="Title 2"/>
          <p:cNvSpPr>
            <a:spLocks noGrp="1"/>
          </p:cNvSpPr>
          <p:nvPr>
            <p:ph type="title"/>
          </p:nvPr>
        </p:nvSpPr>
        <p:spPr>
          <a:xfrm>
            <a:off x="363117" y="622736"/>
            <a:ext cx="8528633" cy="1325563"/>
          </a:xfrm>
        </p:spPr>
        <p:txBody>
          <a:bodyPr/>
          <a:lstStyle/>
          <a:p>
            <a:r>
              <a:rPr lang="en-US" dirty="0"/>
              <a:t>Controllable load acting as supply</a:t>
            </a:r>
          </a:p>
        </p:txBody>
      </p:sp>
      <p:sp>
        <p:nvSpPr>
          <p:cNvPr id="7" name="TextBox 6">
            <a:extLst>
              <a:ext uri="{FF2B5EF4-FFF2-40B4-BE49-F238E27FC236}">
                <a16:creationId xmlns:a16="http://schemas.microsoft.com/office/drawing/2014/main" id="{034C0F90-3477-9145-A0E7-409D1B25D49D}"/>
              </a:ext>
            </a:extLst>
          </p:cNvPr>
          <p:cNvSpPr txBox="1"/>
          <p:nvPr/>
        </p:nvSpPr>
        <p:spPr>
          <a:xfrm>
            <a:off x="5715860" y="6334260"/>
            <a:ext cx="883575" cy="261610"/>
          </a:xfrm>
          <a:prstGeom prst="rect">
            <a:avLst/>
          </a:prstGeom>
          <a:noFill/>
        </p:spPr>
        <p:txBody>
          <a:bodyPr wrap="none" rtlCol="0">
            <a:spAutoFit/>
          </a:bodyPr>
          <a:lstStyle/>
          <a:p>
            <a:r>
              <a:rPr lang="en-US" sz="1100" dirty="0"/>
              <a:t>Source: PJM</a:t>
            </a:r>
          </a:p>
        </p:txBody>
      </p:sp>
      <p:pic>
        <p:nvPicPr>
          <p:cNvPr id="8" name="Picture 7">
            <a:extLst>
              <a:ext uri="{FF2B5EF4-FFF2-40B4-BE49-F238E27FC236}">
                <a16:creationId xmlns:a16="http://schemas.microsoft.com/office/drawing/2014/main" id="{6E9F9890-0DE6-D449-95BD-76B8B104A386}"/>
              </a:ext>
            </a:extLst>
          </p:cNvPr>
          <p:cNvPicPr>
            <a:picLocks noChangeAspect="1"/>
          </p:cNvPicPr>
          <p:nvPr/>
        </p:nvPicPr>
        <p:blipFill>
          <a:blip r:embed="rId3"/>
          <a:stretch>
            <a:fillRect/>
          </a:stretch>
        </p:blipFill>
        <p:spPr>
          <a:xfrm>
            <a:off x="1702676" y="1339176"/>
            <a:ext cx="6679324" cy="4864774"/>
          </a:xfrm>
          <a:prstGeom prst="rect">
            <a:avLst/>
          </a:prstGeom>
        </p:spPr>
      </p:pic>
      <p:sp>
        <p:nvSpPr>
          <p:cNvPr id="9" name="TextBox 8">
            <a:extLst>
              <a:ext uri="{FF2B5EF4-FFF2-40B4-BE49-F238E27FC236}">
                <a16:creationId xmlns:a16="http://schemas.microsoft.com/office/drawing/2014/main" id="{E815C743-A74A-CC45-ACE3-38B9FC04A0E7}"/>
              </a:ext>
            </a:extLst>
          </p:cNvPr>
          <p:cNvSpPr txBox="1"/>
          <p:nvPr/>
        </p:nvSpPr>
        <p:spPr>
          <a:xfrm>
            <a:off x="283779" y="2459417"/>
            <a:ext cx="1135118" cy="984885"/>
          </a:xfrm>
          <a:prstGeom prst="rect">
            <a:avLst/>
          </a:prstGeom>
          <a:ln>
            <a:solidFill>
              <a:schemeClr val="folHlink"/>
            </a:solidFill>
          </a:ln>
        </p:spPr>
        <p:txBody>
          <a:bodyPr wrap="square" lIns="0" tIns="0" rIns="0" bIns="0" rtlCol="0">
            <a:spAutoFit/>
          </a:bodyPr>
          <a:lstStyle/>
          <a:p>
            <a:pPr algn="ctr"/>
            <a:r>
              <a:rPr lang="en-US" sz="1600" dirty="0">
                <a:solidFill>
                  <a:srgbClr val="FF0000"/>
                </a:solidFill>
              </a:rPr>
              <a:t>PJM frequency regulation signal</a:t>
            </a:r>
          </a:p>
        </p:txBody>
      </p:sp>
      <p:sp>
        <p:nvSpPr>
          <p:cNvPr id="10" name="TextBox 9">
            <a:extLst>
              <a:ext uri="{FF2B5EF4-FFF2-40B4-BE49-F238E27FC236}">
                <a16:creationId xmlns:a16="http://schemas.microsoft.com/office/drawing/2014/main" id="{EDC5E9C5-3714-0C4D-910B-9C72A4C4D16E}"/>
              </a:ext>
            </a:extLst>
          </p:cNvPr>
          <p:cNvSpPr txBox="1"/>
          <p:nvPr/>
        </p:nvSpPr>
        <p:spPr>
          <a:xfrm>
            <a:off x="283779" y="3935947"/>
            <a:ext cx="1135118" cy="1231106"/>
          </a:xfrm>
          <a:prstGeom prst="rect">
            <a:avLst/>
          </a:prstGeom>
          <a:ln>
            <a:solidFill>
              <a:schemeClr val="folHlink"/>
            </a:solidFill>
          </a:ln>
        </p:spPr>
        <p:txBody>
          <a:bodyPr wrap="square" lIns="0" tIns="0" rIns="0" bIns="0" rtlCol="0">
            <a:spAutoFit/>
          </a:bodyPr>
          <a:lstStyle/>
          <a:p>
            <a:pPr algn="ctr"/>
            <a:r>
              <a:rPr lang="en-US" sz="1600" dirty="0">
                <a:solidFill>
                  <a:srgbClr val="0070C0"/>
                </a:solidFill>
              </a:rPr>
              <a:t>Water heater power consumption +/- 2.25kW base point</a:t>
            </a:r>
          </a:p>
        </p:txBody>
      </p:sp>
      <p:sp>
        <p:nvSpPr>
          <p:cNvPr id="11" name="TextBox 10">
            <a:extLst>
              <a:ext uri="{FF2B5EF4-FFF2-40B4-BE49-F238E27FC236}">
                <a16:creationId xmlns:a16="http://schemas.microsoft.com/office/drawing/2014/main" id="{6FA100B1-1517-764C-925C-EF161E62948A}"/>
              </a:ext>
            </a:extLst>
          </p:cNvPr>
          <p:cNvSpPr txBox="1"/>
          <p:nvPr/>
        </p:nvSpPr>
        <p:spPr>
          <a:xfrm>
            <a:off x="725214" y="3531475"/>
            <a:ext cx="331076" cy="276999"/>
          </a:xfrm>
          <a:prstGeom prst="rect">
            <a:avLst/>
          </a:prstGeom>
        </p:spPr>
        <p:txBody>
          <a:bodyPr wrap="square" lIns="0" tIns="0" rIns="0" bIns="0" rtlCol="0">
            <a:spAutoFit/>
          </a:bodyPr>
          <a:lstStyle/>
          <a:p>
            <a:r>
              <a:rPr lang="en-US" dirty="0"/>
              <a:t>vs.</a:t>
            </a:r>
          </a:p>
        </p:txBody>
      </p:sp>
      <p:sp>
        <p:nvSpPr>
          <p:cNvPr id="12" name="TextBox 11">
            <a:extLst>
              <a:ext uri="{FF2B5EF4-FFF2-40B4-BE49-F238E27FC236}">
                <a16:creationId xmlns:a16="http://schemas.microsoft.com/office/drawing/2014/main" id="{A26E17AE-EBD0-1A49-8C10-AF77DD6E9C90}"/>
              </a:ext>
            </a:extLst>
          </p:cNvPr>
          <p:cNvSpPr txBox="1"/>
          <p:nvPr/>
        </p:nvSpPr>
        <p:spPr>
          <a:xfrm>
            <a:off x="325817" y="2044252"/>
            <a:ext cx="1093079" cy="276999"/>
          </a:xfrm>
          <a:prstGeom prst="rect">
            <a:avLst/>
          </a:prstGeom>
        </p:spPr>
        <p:txBody>
          <a:bodyPr wrap="square" lIns="0" tIns="0" rIns="0" bIns="0" rtlCol="0">
            <a:spAutoFit/>
          </a:bodyPr>
          <a:lstStyle/>
          <a:p>
            <a:r>
              <a:rPr lang="en-US" dirty="0"/>
              <a:t>Example:</a:t>
            </a:r>
          </a:p>
        </p:txBody>
      </p:sp>
    </p:spTree>
    <p:extLst>
      <p:ext uri="{BB962C8B-B14F-4D97-AF65-F5344CB8AC3E}">
        <p14:creationId xmlns:p14="http://schemas.microsoft.com/office/powerpoint/2010/main" val="57975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vert="horz" lIns="80678" tIns="40339" rIns="80678" bIns="40339" rtlCol="0" anchor="ctr"/>
          <a:lstStyle/>
          <a:p>
            <a:fld id="{796CB93B-C569-4802-AF22-9A2B7C1E12CA}" type="slidenum">
              <a:rPr lang="en-US" sz="1100" kern="0">
                <a:solidFill>
                  <a:schemeClr val="tx1">
                    <a:lumMod val="50000"/>
                    <a:lumOff val="50000"/>
                  </a:schemeClr>
                </a:solidFill>
              </a:rPr>
              <a:pPr/>
              <a:t>13</a:t>
            </a:fld>
            <a:endParaRPr lang="en-US" sz="1100" kern="0" dirty="0">
              <a:solidFill>
                <a:schemeClr val="tx1">
                  <a:lumMod val="50000"/>
                  <a:lumOff val="50000"/>
                </a:schemeClr>
              </a:solidFill>
            </a:endParaRPr>
          </a:p>
        </p:txBody>
      </p:sp>
      <p:sp>
        <p:nvSpPr>
          <p:cNvPr id="3" name="Text Placeholder 2"/>
          <p:cNvSpPr>
            <a:spLocks noGrp="1"/>
          </p:cNvSpPr>
          <p:nvPr>
            <p:ph type="body" sz="quarter" idx="12"/>
          </p:nvPr>
        </p:nvSpPr>
        <p:spPr>
          <a:xfrm>
            <a:off x="194797" y="1790958"/>
            <a:ext cx="3249861" cy="3281026"/>
          </a:xfrm>
        </p:spPr>
        <p:txBody>
          <a:bodyPr/>
          <a:lstStyle/>
          <a:p>
            <a:r>
              <a:rPr lang="en-US" dirty="0"/>
              <a:t>Moving from a world where we forecast load and schedule generation, to a world where we forecast generation and schedule load</a:t>
            </a:r>
          </a:p>
        </p:txBody>
      </p:sp>
      <p:sp>
        <p:nvSpPr>
          <p:cNvPr id="7" name="Title 6"/>
          <p:cNvSpPr>
            <a:spLocks noGrp="1"/>
          </p:cNvSpPr>
          <p:nvPr>
            <p:ph type="title"/>
          </p:nvPr>
        </p:nvSpPr>
        <p:spPr/>
        <p:txBody>
          <a:bodyPr/>
          <a:lstStyle/>
          <a:p>
            <a:r>
              <a:rPr lang="en-US" dirty="0"/>
              <a:t>New role for responsive demand</a:t>
            </a:r>
          </a:p>
        </p:txBody>
      </p:sp>
      <p:pic>
        <p:nvPicPr>
          <p:cNvPr id="8" name="Picture 1" descr="Roadmap 2050_OMA McKinsey Slides16.jpg">
            <a:extLst>
              <a:ext uri="{FF2B5EF4-FFF2-40B4-BE49-F238E27FC236}">
                <a16:creationId xmlns:a16="http://schemas.microsoft.com/office/drawing/2014/main" id="{C1B25690-3D61-604C-B679-A18A1A9B6F8D}"/>
              </a:ext>
            </a:extLst>
          </p:cNvPr>
          <p:cNvPicPr>
            <a:picLocks noGrp="1" noChangeAspect="1"/>
          </p:cNvPicPr>
          <p:nvPr isPhoto="1"/>
        </p:nvPicPr>
        <p:blipFill>
          <a:blip r:embed="rId3" cstate="email">
            <a:extLst>
              <a:ext uri="{28A0092B-C50C-407E-A947-70E740481C1C}">
                <a14:useLocalDpi xmlns:a14="http://schemas.microsoft.com/office/drawing/2010/main"/>
              </a:ext>
            </a:extLst>
          </a:blip>
          <a:srcRect/>
          <a:stretch>
            <a:fillRect/>
          </a:stretch>
        </p:blipFill>
        <p:spPr bwMode="auto">
          <a:xfrm>
            <a:off x="3389479" y="2011363"/>
            <a:ext cx="5754521" cy="39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7BF2DF5-7303-A740-81B8-B91B2C323C4D}"/>
              </a:ext>
            </a:extLst>
          </p:cNvPr>
          <p:cNvSpPr txBox="1"/>
          <p:nvPr/>
        </p:nvSpPr>
        <p:spPr>
          <a:xfrm>
            <a:off x="4441954" y="1703586"/>
            <a:ext cx="4013651" cy="307777"/>
          </a:xfrm>
          <a:prstGeom prst="rect">
            <a:avLst/>
          </a:prstGeom>
          <a:noFill/>
        </p:spPr>
        <p:txBody>
          <a:bodyPr wrap="square" rtlCol="0">
            <a:spAutoFit/>
          </a:bodyPr>
          <a:lstStyle/>
          <a:p>
            <a:r>
              <a:rPr lang="en-US" sz="1400" i="1" dirty="0">
                <a:solidFill>
                  <a:schemeClr val="accent1"/>
                </a:solidFill>
              </a:rPr>
              <a:t>will now need to shape, not just shave, demand</a:t>
            </a:r>
          </a:p>
        </p:txBody>
      </p:sp>
    </p:spTree>
    <p:extLst>
      <p:ext uri="{BB962C8B-B14F-4D97-AF65-F5344CB8AC3E}">
        <p14:creationId xmlns:p14="http://schemas.microsoft.com/office/powerpoint/2010/main" val="138053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vert="horz" lIns="80678" tIns="40339" rIns="80678" bIns="40339" rtlCol="0" anchor="ctr"/>
          <a:lstStyle/>
          <a:p>
            <a:fld id="{796CB93B-C569-4802-AF22-9A2B7C1E12CA}" type="slidenum">
              <a:rPr lang="en-US" sz="1100" kern="0">
                <a:solidFill>
                  <a:schemeClr val="tx1">
                    <a:lumMod val="50000"/>
                    <a:lumOff val="50000"/>
                  </a:schemeClr>
                </a:solidFill>
              </a:rPr>
              <a:pPr/>
              <a:t>14</a:t>
            </a:fld>
            <a:endParaRPr lang="en-US" sz="1100" kern="0" dirty="0">
              <a:solidFill>
                <a:schemeClr val="tx1">
                  <a:lumMod val="50000"/>
                  <a:lumOff val="50000"/>
                </a:schemeClr>
              </a:solidFill>
            </a:endParaRPr>
          </a:p>
        </p:txBody>
      </p:sp>
      <p:sp>
        <p:nvSpPr>
          <p:cNvPr id="7" name="Title 6"/>
          <p:cNvSpPr>
            <a:spLocks noGrp="1"/>
          </p:cNvSpPr>
          <p:nvPr>
            <p:ph type="title"/>
          </p:nvPr>
        </p:nvSpPr>
        <p:spPr/>
        <p:txBody>
          <a:bodyPr>
            <a:normAutofit/>
          </a:bodyPr>
          <a:lstStyle/>
          <a:p>
            <a:r>
              <a:rPr lang="en-US" sz="4100" dirty="0"/>
              <a:t>New roles for responsive demand</a:t>
            </a:r>
          </a:p>
        </p:txBody>
      </p:sp>
      <p:pic>
        <p:nvPicPr>
          <p:cNvPr id="9" name="Picture 8">
            <a:extLst>
              <a:ext uri="{FF2B5EF4-FFF2-40B4-BE49-F238E27FC236}">
                <a16:creationId xmlns:a16="http://schemas.microsoft.com/office/drawing/2014/main" id="{80E0C1A7-A7A7-F34D-A31A-F7A5198C8AE0}"/>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62000"/>
                    </a14:imgEffect>
                  </a14:imgLayer>
                </a14:imgProps>
              </a:ext>
              <a:ext uri="{28A0092B-C50C-407E-A947-70E740481C1C}">
                <a14:useLocalDpi xmlns:a14="http://schemas.microsoft.com/office/drawing/2010/main"/>
              </a:ext>
            </a:extLst>
          </a:blip>
          <a:stretch>
            <a:fillRect/>
          </a:stretch>
        </p:blipFill>
        <p:spPr>
          <a:xfrm>
            <a:off x="31750" y="1695624"/>
            <a:ext cx="9080500" cy="3911600"/>
          </a:xfrm>
          <a:prstGeom prst="rect">
            <a:avLst/>
          </a:prstGeom>
        </p:spPr>
      </p:pic>
      <p:sp>
        <p:nvSpPr>
          <p:cNvPr id="10" name="TextBox 9">
            <a:extLst>
              <a:ext uri="{FF2B5EF4-FFF2-40B4-BE49-F238E27FC236}">
                <a16:creationId xmlns:a16="http://schemas.microsoft.com/office/drawing/2014/main" id="{50F04E6D-303F-2B46-82DE-4ACFCA0728A5}"/>
              </a:ext>
            </a:extLst>
          </p:cNvPr>
          <p:cNvSpPr txBox="1"/>
          <p:nvPr/>
        </p:nvSpPr>
        <p:spPr>
          <a:xfrm>
            <a:off x="399442" y="5842841"/>
            <a:ext cx="8326756" cy="338554"/>
          </a:xfrm>
          <a:prstGeom prst="rect">
            <a:avLst/>
          </a:prstGeom>
          <a:noFill/>
        </p:spPr>
        <p:txBody>
          <a:bodyPr wrap="square" rtlCol="0">
            <a:spAutoFit/>
          </a:bodyPr>
          <a:lstStyle/>
          <a:p>
            <a:r>
              <a:rPr lang="en-US" sz="1600" dirty="0"/>
              <a:t>Source: “2025 California Demand Response Potential Study,” Lawrence Berkeley Lab (March 2017)</a:t>
            </a:r>
          </a:p>
        </p:txBody>
      </p:sp>
    </p:spTree>
    <p:extLst>
      <p:ext uri="{BB962C8B-B14F-4D97-AF65-F5344CB8AC3E}">
        <p14:creationId xmlns:p14="http://schemas.microsoft.com/office/powerpoint/2010/main" val="182286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3</a:t>
            </a:r>
          </a:p>
        </p:txBody>
      </p:sp>
      <p:sp>
        <p:nvSpPr>
          <p:cNvPr id="4" name="Text Placeholder 3"/>
          <p:cNvSpPr>
            <a:spLocks noGrp="1"/>
          </p:cNvSpPr>
          <p:nvPr>
            <p:ph type="body" sz="quarter" idx="12"/>
          </p:nvPr>
        </p:nvSpPr>
        <p:spPr/>
        <p:txBody>
          <a:bodyPr/>
          <a:lstStyle/>
          <a:p>
            <a:r>
              <a:rPr lang="en-US" dirty="0"/>
              <a:t>The right to play &amp; to be paid for the value delivered</a:t>
            </a:r>
          </a:p>
        </p:txBody>
      </p:sp>
      <p:sp>
        <p:nvSpPr>
          <p:cNvPr id="7" name="Title 6"/>
          <p:cNvSpPr>
            <a:spLocks noGrp="1"/>
          </p:cNvSpPr>
          <p:nvPr>
            <p:ph type="title"/>
          </p:nvPr>
        </p:nvSpPr>
        <p:spPr/>
        <p:txBody>
          <a:bodyPr>
            <a:noAutofit/>
          </a:bodyPr>
          <a:lstStyle/>
          <a:p>
            <a:r>
              <a:rPr lang="en-US" dirty="0"/>
              <a:t>Participation and compensation</a:t>
            </a:r>
          </a:p>
        </p:txBody>
      </p:sp>
    </p:spTree>
    <p:extLst>
      <p:ext uri="{BB962C8B-B14F-4D97-AF65-F5344CB8AC3E}">
        <p14:creationId xmlns:p14="http://schemas.microsoft.com/office/powerpoint/2010/main" val="168092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16</a:t>
            </a:fld>
            <a:endParaRPr lang="en-US"/>
          </a:p>
        </p:txBody>
      </p:sp>
      <p:sp>
        <p:nvSpPr>
          <p:cNvPr id="3" name="Title 2"/>
          <p:cNvSpPr>
            <a:spLocks noGrp="1"/>
          </p:cNvSpPr>
          <p:nvPr>
            <p:ph type="title"/>
          </p:nvPr>
        </p:nvSpPr>
        <p:spPr/>
        <p:txBody>
          <a:bodyPr/>
          <a:lstStyle/>
          <a:p>
            <a:r>
              <a:rPr lang="en-US" dirty="0"/>
              <a:t>Demand response in PJM’s RPM</a:t>
            </a:r>
          </a:p>
        </p:txBody>
      </p:sp>
      <p:sp>
        <p:nvSpPr>
          <p:cNvPr id="91" name="TextBox 90">
            <a:extLst>
              <a:ext uri="{FF2B5EF4-FFF2-40B4-BE49-F238E27FC236}">
                <a16:creationId xmlns:a16="http://schemas.microsoft.com/office/drawing/2014/main" id="{21F99573-59C6-0B43-82E4-DFA30ED4D770}"/>
              </a:ext>
            </a:extLst>
          </p:cNvPr>
          <p:cNvSpPr txBox="1"/>
          <p:nvPr/>
        </p:nvSpPr>
        <p:spPr>
          <a:xfrm>
            <a:off x="2895600" y="6322728"/>
            <a:ext cx="5560005" cy="215444"/>
          </a:xfrm>
          <a:prstGeom prst="rect">
            <a:avLst/>
          </a:prstGeom>
        </p:spPr>
        <p:txBody>
          <a:bodyPr wrap="square" lIns="0" tIns="0" rIns="0" bIns="0" rtlCol="0">
            <a:spAutoFit/>
          </a:bodyPr>
          <a:lstStyle/>
          <a:p>
            <a:r>
              <a:rPr lang="en-US" sz="1400" dirty="0"/>
              <a:t>Source: PJM Demand Response Strategy (June 2017)</a:t>
            </a:r>
          </a:p>
        </p:txBody>
      </p:sp>
      <p:pic>
        <p:nvPicPr>
          <p:cNvPr id="92" name="Picture 91">
            <a:extLst>
              <a:ext uri="{FF2B5EF4-FFF2-40B4-BE49-F238E27FC236}">
                <a16:creationId xmlns:a16="http://schemas.microsoft.com/office/drawing/2014/main" id="{7CA993ED-5999-E74B-AAE4-DAABE82C3EF1}"/>
              </a:ext>
            </a:extLst>
          </p:cNvPr>
          <p:cNvPicPr>
            <a:picLocks noChangeAspect="1"/>
          </p:cNvPicPr>
          <p:nvPr/>
        </p:nvPicPr>
        <p:blipFill>
          <a:blip r:embed="rId3"/>
          <a:stretch>
            <a:fillRect/>
          </a:stretch>
        </p:blipFill>
        <p:spPr>
          <a:xfrm>
            <a:off x="355601" y="1342333"/>
            <a:ext cx="8449733" cy="4879007"/>
          </a:xfrm>
          <a:prstGeom prst="rect">
            <a:avLst/>
          </a:prstGeom>
        </p:spPr>
      </p:pic>
    </p:spTree>
    <p:extLst>
      <p:ext uri="{BB962C8B-B14F-4D97-AF65-F5344CB8AC3E}">
        <p14:creationId xmlns:p14="http://schemas.microsoft.com/office/powerpoint/2010/main" val="9723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17</a:t>
            </a:fld>
            <a:endParaRPr lang="en-US"/>
          </a:p>
        </p:txBody>
      </p:sp>
      <p:sp>
        <p:nvSpPr>
          <p:cNvPr id="3" name="Title 2"/>
          <p:cNvSpPr>
            <a:spLocks noGrp="1"/>
          </p:cNvSpPr>
          <p:nvPr>
            <p:ph type="title"/>
          </p:nvPr>
        </p:nvSpPr>
        <p:spPr/>
        <p:txBody>
          <a:bodyPr>
            <a:normAutofit/>
          </a:bodyPr>
          <a:lstStyle/>
          <a:p>
            <a:r>
              <a:rPr lang="en-US" sz="4100" dirty="0"/>
              <a:t>Diversity of value…lack of access</a:t>
            </a:r>
          </a:p>
        </p:txBody>
      </p:sp>
      <p:pic>
        <p:nvPicPr>
          <p:cNvPr id="7" name="Picture 6">
            <a:extLst>
              <a:ext uri="{FF2B5EF4-FFF2-40B4-BE49-F238E27FC236}">
                <a16:creationId xmlns:a16="http://schemas.microsoft.com/office/drawing/2014/main" id="{118AFE33-AC9F-BE41-A611-88DD4317C7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3319" y="1333991"/>
            <a:ext cx="6536724" cy="4844742"/>
          </a:xfrm>
          <a:prstGeom prst="rect">
            <a:avLst/>
          </a:prstGeom>
        </p:spPr>
      </p:pic>
      <p:sp>
        <p:nvSpPr>
          <p:cNvPr id="8" name="Rectangle 7">
            <a:extLst>
              <a:ext uri="{FF2B5EF4-FFF2-40B4-BE49-F238E27FC236}">
                <a16:creationId xmlns:a16="http://schemas.microsoft.com/office/drawing/2014/main" id="{B9B89680-61C4-E944-8F0F-BFD8C5CC3A5A}"/>
              </a:ext>
            </a:extLst>
          </p:cNvPr>
          <p:cNvSpPr/>
          <p:nvPr/>
        </p:nvSpPr>
        <p:spPr>
          <a:xfrm>
            <a:off x="2137719" y="2011363"/>
            <a:ext cx="5523470" cy="954259"/>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E57BF4-7077-1E4E-92BB-AB0E98CB2492}"/>
              </a:ext>
            </a:extLst>
          </p:cNvPr>
          <p:cNvSpPr/>
          <p:nvPr/>
        </p:nvSpPr>
        <p:spPr>
          <a:xfrm>
            <a:off x="2137719" y="3453714"/>
            <a:ext cx="5523470" cy="2650524"/>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B9A9F3-6979-1849-BD3D-E8388D66980C}"/>
              </a:ext>
            </a:extLst>
          </p:cNvPr>
          <p:cNvSpPr/>
          <p:nvPr/>
        </p:nvSpPr>
        <p:spPr>
          <a:xfrm>
            <a:off x="2154192" y="3052119"/>
            <a:ext cx="5523470" cy="300683"/>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43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18</a:t>
            </a:fld>
            <a:endParaRPr lang="en-US"/>
          </a:p>
        </p:txBody>
      </p:sp>
      <p:sp>
        <p:nvSpPr>
          <p:cNvPr id="3" name="Title 2"/>
          <p:cNvSpPr>
            <a:spLocks noGrp="1"/>
          </p:cNvSpPr>
          <p:nvPr>
            <p:ph type="title"/>
          </p:nvPr>
        </p:nvSpPr>
        <p:spPr/>
        <p:txBody>
          <a:bodyPr>
            <a:normAutofit/>
          </a:bodyPr>
          <a:lstStyle/>
          <a:p>
            <a:r>
              <a:rPr lang="en-US" sz="3600" dirty="0"/>
              <a:t>Capital-intensive ≠ capacity-intensive</a:t>
            </a:r>
          </a:p>
        </p:txBody>
      </p:sp>
      <p:sp>
        <p:nvSpPr>
          <p:cNvPr id="5" name="Rectangle 4">
            <a:extLst>
              <a:ext uri="{FF2B5EF4-FFF2-40B4-BE49-F238E27FC236}">
                <a16:creationId xmlns:a16="http://schemas.microsoft.com/office/drawing/2014/main" id="{3140B6A5-365D-D043-AA8C-BB1589E88634}"/>
              </a:ext>
            </a:extLst>
          </p:cNvPr>
          <p:cNvSpPr/>
          <p:nvPr/>
        </p:nvSpPr>
        <p:spPr>
          <a:xfrm>
            <a:off x="1100667" y="1540933"/>
            <a:ext cx="648546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AF27E8A-9863-FD4C-8AE7-523080A2A0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667" y="1329305"/>
            <a:ext cx="8043333" cy="4865145"/>
          </a:xfrm>
          <a:prstGeom prst="rect">
            <a:avLst/>
          </a:prstGeom>
        </p:spPr>
      </p:pic>
    </p:spTree>
    <p:extLst>
      <p:ext uri="{BB962C8B-B14F-4D97-AF65-F5344CB8AC3E}">
        <p14:creationId xmlns:p14="http://schemas.microsoft.com/office/powerpoint/2010/main" val="221439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19</a:t>
            </a:fld>
            <a:endParaRPr lang="en-US"/>
          </a:p>
        </p:txBody>
      </p:sp>
      <p:sp>
        <p:nvSpPr>
          <p:cNvPr id="3" name="Title 2"/>
          <p:cNvSpPr>
            <a:spLocks noGrp="1"/>
          </p:cNvSpPr>
          <p:nvPr>
            <p:ph type="title"/>
          </p:nvPr>
        </p:nvSpPr>
        <p:spPr/>
        <p:txBody>
          <a:bodyPr>
            <a:normAutofit/>
          </a:bodyPr>
          <a:lstStyle/>
          <a:p>
            <a:r>
              <a:rPr lang="en-US" sz="3600" dirty="0"/>
              <a:t>Dispatchable demand response</a:t>
            </a:r>
          </a:p>
        </p:txBody>
      </p:sp>
      <p:sp>
        <p:nvSpPr>
          <p:cNvPr id="5" name="Rectangle 4">
            <a:extLst>
              <a:ext uri="{FF2B5EF4-FFF2-40B4-BE49-F238E27FC236}">
                <a16:creationId xmlns:a16="http://schemas.microsoft.com/office/drawing/2014/main" id="{3140B6A5-365D-D043-AA8C-BB1589E88634}"/>
              </a:ext>
            </a:extLst>
          </p:cNvPr>
          <p:cNvSpPr/>
          <p:nvPr/>
        </p:nvSpPr>
        <p:spPr>
          <a:xfrm>
            <a:off x="1100667" y="1540933"/>
            <a:ext cx="648546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271176E-2D71-8C4D-9436-52B1FBF8B33F}"/>
              </a:ext>
            </a:extLst>
          </p:cNvPr>
          <p:cNvPicPr>
            <a:picLocks noChangeAspect="1"/>
          </p:cNvPicPr>
          <p:nvPr/>
        </p:nvPicPr>
        <p:blipFill>
          <a:blip r:embed="rId3"/>
          <a:stretch>
            <a:fillRect/>
          </a:stretch>
        </p:blipFill>
        <p:spPr>
          <a:xfrm>
            <a:off x="1100667" y="1258005"/>
            <a:ext cx="6873766" cy="5017425"/>
          </a:xfrm>
          <a:prstGeom prst="rect">
            <a:avLst/>
          </a:prstGeom>
        </p:spPr>
      </p:pic>
      <p:sp>
        <p:nvSpPr>
          <p:cNvPr id="7" name="TextBox 6">
            <a:extLst>
              <a:ext uri="{FF2B5EF4-FFF2-40B4-BE49-F238E27FC236}">
                <a16:creationId xmlns:a16="http://schemas.microsoft.com/office/drawing/2014/main" id="{7D6012F8-7E93-3D43-AED1-5E820E9E868B}"/>
              </a:ext>
            </a:extLst>
          </p:cNvPr>
          <p:cNvSpPr txBox="1"/>
          <p:nvPr/>
        </p:nvSpPr>
        <p:spPr>
          <a:xfrm>
            <a:off x="3318933" y="6322728"/>
            <a:ext cx="5136672" cy="215444"/>
          </a:xfrm>
          <a:prstGeom prst="rect">
            <a:avLst/>
          </a:prstGeom>
        </p:spPr>
        <p:txBody>
          <a:bodyPr wrap="square" lIns="0" tIns="0" rIns="0" bIns="0" rtlCol="0">
            <a:spAutoFit/>
          </a:bodyPr>
          <a:lstStyle/>
          <a:p>
            <a:r>
              <a:rPr lang="en-US" sz="1400" dirty="0"/>
              <a:t>Source: PJM and </a:t>
            </a:r>
            <a:r>
              <a:rPr lang="en-US" sz="1400" dirty="0" err="1"/>
              <a:t>Enbala</a:t>
            </a:r>
            <a:endParaRPr lang="en-US" sz="1400" dirty="0"/>
          </a:p>
        </p:txBody>
      </p:sp>
    </p:spTree>
    <p:extLst>
      <p:ext uri="{BB962C8B-B14F-4D97-AF65-F5344CB8AC3E}">
        <p14:creationId xmlns:p14="http://schemas.microsoft.com/office/powerpoint/2010/main" val="105640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10415" y="1417189"/>
            <a:ext cx="8332975" cy="4144245"/>
          </a:xfrm>
        </p:spPr>
        <p:txBody>
          <a:bodyPr wrap="square" lIns="0" tIns="40339" rIns="0" bIns="40339" anchor="t">
            <a:spAutoFit/>
          </a:bodyPr>
          <a:lstStyle/>
          <a:p>
            <a:r>
              <a:rPr lang="en-US" dirty="0"/>
              <a:t>Direction of travel best understood in context of market fundamentals</a:t>
            </a:r>
          </a:p>
          <a:p>
            <a:r>
              <a:rPr lang="en-US" dirty="0"/>
              <a:t>Role of responsive demand undergoing fundamental transformation</a:t>
            </a:r>
          </a:p>
          <a:p>
            <a:r>
              <a:rPr lang="en-US" dirty="0"/>
              <a:t>Success depends on who can play and how they’re compensated</a:t>
            </a:r>
          </a:p>
          <a:p>
            <a:r>
              <a:rPr lang="en-US" dirty="0"/>
              <a:t>Technology, retail tariff design &amp; consumer education are key enablers…or barriers</a:t>
            </a:r>
          </a:p>
        </p:txBody>
      </p:sp>
      <p:sp>
        <p:nvSpPr>
          <p:cNvPr id="2" name="Slide Number Placeholder 1"/>
          <p:cNvSpPr>
            <a:spLocks noGrp="1"/>
          </p:cNvSpPr>
          <p:nvPr>
            <p:ph type="sldNum" sz="quarter" idx="4"/>
          </p:nvPr>
        </p:nvSpPr>
        <p:spPr/>
        <p:txBody>
          <a:bodyPr vert="horz" lIns="80678" tIns="40339" rIns="80678" bIns="40339" rtlCol="0" anchor="ctr"/>
          <a:lstStyle/>
          <a:p>
            <a:fld id="{796CB93B-C569-4802-AF22-9A2B7C1E12CA}" type="slidenum">
              <a:rPr lang="en-US" sz="1100" kern="0">
                <a:solidFill>
                  <a:schemeClr val="tx1">
                    <a:lumMod val="50000"/>
                    <a:lumOff val="50000"/>
                  </a:schemeClr>
                </a:solidFill>
              </a:rPr>
              <a:pPr/>
              <a:t>2</a:t>
            </a:fld>
            <a:endParaRPr lang="en-US" sz="1100" kern="0" dirty="0">
              <a:solidFill>
                <a:schemeClr val="tx1">
                  <a:lumMod val="50000"/>
                  <a:lumOff val="50000"/>
                </a:schemeClr>
              </a:solidFill>
            </a:endParaRPr>
          </a:p>
        </p:txBody>
      </p:sp>
      <p:sp>
        <p:nvSpPr>
          <p:cNvPr id="7" name="Title 6"/>
          <p:cNvSpPr>
            <a:spLocks noGrp="1"/>
          </p:cNvSpPr>
          <p:nvPr>
            <p:ph type="title"/>
          </p:nvPr>
        </p:nvSpPr>
        <p:spPr>
          <a:xfrm>
            <a:off x="410415" y="685800"/>
            <a:ext cx="8315783" cy="841751"/>
          </a:xfrm>
        </p:spPr>
        <p:txBody>
          <a:bodyPr>
            <a:normAutofit/>
          </a:bodyPr>
          <a:lstStyle/>
          <a:p>
            <a:r>
              <a:rPr lang="en-US" sz="3600" dirty="0"/>
              <a:t>Key points:</a:t>
            </a:r>
          </a:p>
        </p:txBody>
      </p:sp>
    </p:spTree>
    <p:extLst>
      <p:ext uri="{BB962C8B-B14F-4D97-AF65-F5344CB8AC3E}">
        <p14:creationId xmlns:p14="http://schemas.microsoft.com/office/powerpoint/2010/main" val="318021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20</a:t>
            </a:fld>
            <a:endParaRPr lang="en-US"/>
          </a:p>
        </p:txBody>
      </p:sp>
      <p:sp>
        <p:nvSpPr>
          <p:cNvPr id="3" name="Title 2"/>
          <p:cNvSpPr>
            <a:spLocks noGrp="1"/>
          </p:cNvSpPr>
          <p:nvPr>
            <p:ph type="title"/>
          </p:nvPr>
        </p:nvSpPr>
        <p:spPr/>
        <p:txBody>
          <a:bodyPr>
            <a:normAutofit/>
          </a:bodyPr>
          <a:lstStyle/>
          <a:p>
            <a:r>
              <a:rPr lang="en-US" sz="3600" dirty="0"/>
              <a:t>Price-responsive DR: the next frontier</a:t>
            </a:r>
          </a:p>
        </p:txBody>
      </p:sp>
      <p:sp>
        <p:nvSpPr>
          <p:cNvPr id="6" name="TextBox 5">
            <a:extLst>
              <a:ext uri="{FF2B5EF4-FFF2-40B4-BE49-F238E27FC236}">
                <a16:creationId xmlns:a16="http://schemas.microsoft.com/office/drawing/2014/main" id="{622B71FD-307F-FE4B-BAB3-3999176567C8}"/>
              </a:ext>
            </a:extLst>
          </p:cNvPr>
          <p:cNvSpPr txBox="1"/>
          <p:nvPr/>
        </p:nvSpPr>
        <p:spPr>
          <a:xfrm>
            <a:off x="2895600" y="6322728"/>
            <a:ext cx="5560005" cy="215444"/>
          </a:xfrm>
          <a:prstGeom prst="rect">
            <a:avLst/>
          </a:prstGeom>
        </p:spPr>
        <p:txBody>
          <a:bodyPr wrap="square" lIns="0" tIns="0" rIns="0" bIns="0" rtlCol="0">
            <a:spAutoFit/>
          </a:bodyPr>
          <a:lstStyle/>
          <a:p>
            <a:r>
              <a:rPr lang="en-US" sz="1400" dirty="0"/>
              <a:t>Source: ERCOT Demand Side Working Group (2017 report)</a:t>
            </a:r>
          </a:p>
        </p:txBody>
      </p:sp>
      <p:pic>
        <p:nvPicPr>
          <p:cNvPr id="7" name="Picture 6">
            <a:extLst>
              <a:ext uri="{FF2B5EF4-FFF2-40B4-BE49-F238E27FC236}">
                <a16:creationId xmlns:a16="http://schemas.microsoft.com/office/drawing/2014/main" id="{7BBCE427-BF30-0D48-8F42-516B274AF7FD}"/>
              </a:ext>
            </a:extLst>
          </p:cNvPr>
          <p:cNvPicPr>
            <a:picLocks noChangeAspect="1"/>
          </p:cNvPicPr>
          <p:nvPr/>
        </p:nvPicPr>
        <p:blipFill>
          <a:blip r:embed="rId3"/>
          <a:stretch>
            <a:fillRect/>
          </a:stretch>
        </p:blipFill>
        <p:spPr>
          <a:xfrm>
            <a:off x="1838372" y="1527512"/>
            <a:ext cx="6995422" cy="4171829"/>
          </a:xfrm>
          <a:prstGeom prst="rect">
            <a:avLst/>
          </a:prstGeom>
        </p:spPr>
      </p:pic>
      <p:sp>
        <p:nvSpPr>
          <p:cNvPr id="8" name="TextBox 7">
            <a:extLst>
              <a:ext uri="{FF2B5EF4-FFF2-40B4-BE49-F238E27FC236}">
                <a16:creationId xmlns:a16="http://schemas.microsoft.com/office/drawing/2014/main" id="{8C9801F9-101F-C147-BDDE-299F2BA75CB7}"/>
              </a:ext>
            </a:extLst>
          </p:cNvPr>
          <p:cNvSpPr txBox="1"/>
          <p:nvPr/>
        </p:nvSpPr>
        <p:spPr>
          <a:xfrm>
            <a:off x="299545" y="2219857"/>
            <a:ext cx="1513488" cy="2492990"/>
          </a:xfrm>
          <a:prstGeom prst="rect">
            <a:avLst/>
          </a:prstGeom>
          <a:ln>
            <a:solidFill>
              <a:schemeClr val="folHlink"/>
            </a:solidFill>
          </a:ln>
        </p:spPr>
        <p:txBody>
          <a:bodyPr wrap="square" lIns="0" tIns="0" rIns="0" bIns="0" rtlCol="0">
            <a:spAutoFit/>
          </a:bodyPr>
          <a:lstStyle/>
          <a:p>
            <a:pPr algn="ctr"/>
            <a:r>
              <a:rPr lang="en-US" b="1" dirty="0"/>
              <a:t>Example: ERCOT Real Time Pricing pilot – 14,700 customers, $500-600/MWh price – 5% reduction or shift in demand </a:t>
            </a:r>
          </a:p>
        </p:txBody>
      </p:sp>
    </p:spTree>
    <p:extLst>
      <p:ext uri="{BB962C8B-B14F-4D97-AF65-F5344CB8AC3E}">
        <p14:creationId xmlns:p14="http://schemas.microsoft.com/office/powerpoint/2010/main" val="669654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21</a:t>
            </a:fld>
            <a:endParaRPr lang="en-US"/>
          </a:p>
        </p:txBody>
      </p:sp>
      <p:sp>
        <p:nvSpPr>
          <p:cNvPr id="3" name="Title 2"/>
          <p:cNvSpPr>
            <a:spLocks noGrp="1"/>
          </p:cNvSpPr>
          <p:nvPr>
            <p:ph type="title"/>
          </p:nvPr>
        </p:nvSpPr>
        <p:spPr>
          <a:xfrm>
            <a:off x="346841" y="622736"/>
            <a:ext cx="8470282" cy="1325563"/>
          </a:xfrm>
        </p:spPr>
        <p:txBody>
          <a:bodyPr>
            <a:normAutofit/>
          </a:bodyPr>
          <a:lstStyle/>
          <a:p>
            <a:r>
              <a:rPr lang="en-US" sz="3600" dirty="0"/>
              <a:t>Innovation: 3</a:t>
            </a:r>
            <a:r>
              <a:rPr lang="en-US" sz="3600" baseline="30000" dirty="0"/>
              <a:t>rd</a:t>
            </a:r>
            <a:r>
              <a:rPr lang="en-US" sz="3600" dirty="0"/>
              <a:t> party access is essential</a:t>
            </a:r>
          </a:p>
        </p:txBody>
      </p:sp>
      <p:sp>
        <p:nvSpPr>
          <p:cNvPr id="5" name="Rectangle 4">
            <a:extLst>
              <a:ext uri="{FF2B5EF4-FFF2-40B4-BE49-F238E27FC236}">
                <a16:creationId xmlns:a16="http://schemas.microsoft.com/office/drawing/2014/main" id="{3140B6A5-365D-D043-AA8C-BB1589E88634}"/>
              </a:ext>
            </a:extLst>
          </p:cNvPr>
          <p:cNvSpPr/>
          <p:nvPr/>
        </p:nvSpPr>
        <p:spPr>
          <a:xfrm>
            <a:off x="1100667" y="1540933"/>
            <a:ext cx="648546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2A0F92B-2DA4-774D-81C9-7B0B5B3FE224}"/>
              </a:ext>
            </a:extLst>
          </p:cNvPr>
          <p:cNvPicPr>
            <a:picLocks noChangeAspect="1"/>
          </p:cNvPicPr>
          <p:nvPr/>
        </p:nvPicPr>
        <p:blipFill>
          <a:blip r:embed="rId3"/>
          <a:stretch>
            <a:fillRect/>
          </a:stretch>
        </p:blipFill>
        <p:spPr>
          <a:xfrm>
            <a:off x="3313386" y="2290950"/>
            <a:ext cx="5638800" cy="2222500"/>
          </a:xfrm>
          <a:prstGeom prst="rect">
            <a:avLst/>
          </a:prstGeom>
        </p:spPr>
      </p:pic>
      <p:pic>
        <p:nvPicPr>
          <p:cNvPr id="7" name="Picture 6">
            <a:extLst>
              <a:ext uri="{FF2B5EF4-FFF2-40B4-BE49-F238E27FC236}">
                <a16:creationId xmlns:a16="http://schemas.microsoft.com/office/drawing/2014/main" id="{FDC5EF33-F665-8149-997F-EF98EA3275B7}"/>
              </a:ext>
            </a:extLst>
          </p:cNvPr>
          <p:cNvPicPr>
            <a:picLocks noChangeAspect="1"/>
          </p:cNvPicPr>
          <p:nvPr/>
        </p:nvPicPr>
        <p:blipFill>
          <a:blip r:embed="rId4"/>
          <a:stretch>
            <a:fillRect/>
          </a:stretch>
        </p:blipFill>
        <p:spPr>
          <a:xfrm>
            <a:off x="487636" y="4393764"/>
            <a:ext cx="5651500" cy="1854200"/>
          </a:xfrm>
          <a:prstGeom prst="rect">
            <a:avLst/>
          </a:prstGeom>
        </p:spPr>
      </p:pic>
      <p:pic>
        <p:nvPicPr>
          <p:cNvPr id="8" name="Picture 7">
            <a:extLst>
              <a:ext uri="{FF2B5EF4-FFF2-40B4-BE49-F238E27FC236}">
                <a16:creationId xmlns:a16="http://schemas.microsoft.com/office/drawing/2014/main" id="{806F24EC-B874-7143-8752-8B14D69E8D39}"/>
              </a:ext>
            </a:extLst>
          </p:cNvPr>
          <p:cNvPicPr>
            <a:picLocks noChangeAspect="1"/>
          </p:cNvPicPr>
          <p:nvPr/>
        </p:nvPicPr>
        <p:blipFill>
          <a:blip r:embed="rId5"/>
          <a:stretch>
            <a:fillRect/>
          </a:stretch>
        </p:blipFill>
        <p:spPr>
          <a:xfrm>
            <a:off x="665436" y="1361518"/>
            <a:ext cx="5295900" cy="1143000"/>
          </a:xfrm>
          <a:prstGeom prst="rect">
            <a:avLst/>
          </a:prstGeom>
        </p:spPr>
      </p:pic>
    </p:spTree>
    <p:extLst>
      <p:ext uri="{BB962C8B-B14F-4D97-AF65-F5344CB8AC3E}">
        <p14:creationId xmlns:p14="http://schemas.microsoft.com/office/powerpoint/2010/main" val="2352716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10415" y="1789726"/>
            <a:ext cx="8332975" cy="3401477"/>
          </a:xfrm>
        </p:spPr>
        <p:txBody>
          <a:bodyPr wrap="square" lIns="0" tIns="40339" rIns="0" bIns="40339" anchor="t">
            <a:spAutoFit/>
          </a:bodyPr>
          <a:lstStyle/>
          <a:p>
            <a:r>
              <a:rPr lang="en-US" dirty="0"/>
              <a:t>Retail tariff design matters…a </a:t>
            </a:r>
            <a:r>
              <a:rPr lang="en-US" i="1" dirty="0"/>
              <a:t>lot</a:t>
            </a:r>
            <a:endParaRPr lang="en-US" dirty="0"/>
          </a:p>
          <a:p>
            <a:r>
              <a:rPr lang="en-US" dirty="0"/>
              <a:t>Consumer education is critical</a:t>
            </a:r>
          </a:p>
          <a:p>
            <a:r>
              <a:rPr lang="en-US" dirty="0"/>
              <a:t>Distribution-level “grid constraint engines”</a:t>
            </a:r>
          </a:p>
          <a:p>
            <a:r>
              <a:rPr lang="en-US" dirty="0"/>
              <a:t>Optimize (eliminate?) TSO/DSO interface</a:t>
            </a:r>
          </a:p>
          <a:p>
            <a:r>
              <a:rPr lang="en-US" dirty="0"/>
              <a:t>I[T/D]SO?</a:t>
            </a:r>
          </a:p>
          <a:p>
            <a:r>
              <a:rPr lang="en-US" dirty="0"/>
              <a:t>Others?</a:t>
            </a:r>
          </a:p>
        </p:txBody>
      </p:sp>
      <p:sp>
        <p:nvSpPr>
          <p:cNvPr id="2" name="Slide Number Placeholder 1"/>
          <p:cNvSpPr>
            <a:spLocks noGrp="1"/>
          </p:cNvSpPr>
          <p:nvPr>
            <p:ph type="sldNum" sz="quarter" idx="4"/>
          </p:nvPr>
        </p:nvSpPr>
        <p:spPr/>
        <p:txBody>
          <a:bodyPr vert="horz" lIns="80678" tIns="40339" rIns="80678" bIns="40339" rtlCol="0" anchor="ctr"/>
          <a:lstStyle/>
          <a:p>
            <a:fld id="{796CB93B-C569-4802-AF22-9A2B7C1E12CA}" type="slidenum">
              <a:rPr lang="en-US" sz="1100" kern="0">
                <a:solidFill>
                  <a:schemeClr val="tx1">
                    <a:lumMod val="50000"/>
                    <a:lumOff val="50000"/>
                  </a:schemeClr>
                </a:solidFill>
              </a:rPr>
              <a:pPr/>
              <a:t>22</a:t>
            </a:fld>
            <a:endParaRPr lang="en-US" sz="1100" kern="0" dirty="0">
              <a:solidFill>
                <a:schemeClr val="tx1">
                  <a:lumMod val="50000"/>
                  <a:lumOff val="50000"/>
                </a:schemeClr>
              </a:solidFill>
            </a:endParaRPr>
          </a:p>
        </p:txBody>
      </p:sp>
      <p:sp>
        <p:nvSpPr>
          <p:cNvPr id="7" name="Title 6"/>
          <p:cNvSpPr>
            <a:spLocks noGrp="1"/>
          </p:cNvSpPr>
          <p:nvPr>
            <p:ph type="title"/>
          </p:nvPr>
        </p:nvSpPr>
        <p:spPr>
          <a:xfrm>
            <a:off x="410415" y="685800"/>
            <a:ext cx="8315783" cy="841751"/>
          </a:xfrm>
        </p:spPr>
        <p:txBody>
          <a:bodyPr>
            <a:normAutofit/>
          </a:bodyPr>
          <a:lstStyle/>
          <a:p>
            <a:r>
              <a:rPr lang="en-US" sz="3600" dirty="0"/>
              <a:t>Other considerations:</a:t>
            </a:r>
          </a:p>
        </p:txBody>
      </p:sp>
    </p:spTree>
    <p:extLst>
      <p:ext uri="{BB962C8B-B14F-4D97-AF65-F5344CB8AC3E}">
        <p14:creationId xmlns:p14="http://schemas.microsoft.com/office/powerpoint/2010/main" val="206886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79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1</a:t>
            </a:r>
          </a:p>
        </p:txBody>
      </p:sp>
      <p:sp>
        <p:nvSpPr>
          <p:cNvPr id="4" name="Text Placeholder 3"/>
          <p:cNvSpPr>
            <a:spLocks noGrp="1"/>
          </p:cNvSpPr>
          <p:nvPr>
            <p:ph type="body" sz="quarter" idx="12"/>
          </p:nvPr>
        </p:nvSpPr>
        <p:spPr/>
        <p:txBody>
          <a:bodyPr/>
          <a:lstStyle/>
          <a:p>
            <a:r>
              <a:rPr lang="en-US" dirty="0"/>
              <a:t>What are we talking about?</a:t>
            </a:r>
          </a:p>
        </p:txBody>
      </p:sp>
      <p:sp>
        <p:nvSpPr>
          <p:cNvPr id="7" name="Title 6"/>
          <p:cNvSpPr>
            <a:spLocks noGrp="1"/>
          </p:cNvSpPr>
          <p:nvPr>
            <p:ph type="title"/>
          </p:nvPr>
        </p:nvSpPr>
        <p:spPr/>
        <p:txBody>
          <a:bodyPr>
            <a:noAutofit/>
          </a:bodyPr>
          <a:lstStyle/>
          <a:p>
            <a:r>
              <a:rPr lang="en-US" dirty="0"/>
              <a:t>Context</a:t>
            </a:r>
          </a:p>
        </p:txBody>
      </p:sp>
    </p:spTree>
    <p:extLst>
      <p:ext uri="{BB962C8B-B14F-4D97-AF65-F5344CB8AC3E}">
        <p14:creationId xmlns:p14="http://schemas.microsoft.com/office/powerpoint/2010/main" val="188345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43362" y="6330684"/>
            <a:ext cx="5806958" cy="466187"/>
          </a:xfrm>
        </p:spPr>
        <p:txBody>
          <a:bodyPr/>
          <a:lstStyle/>
          <a:p>
            <a:r>
              <a:rPr lang="en-US" sz="1400" dirty="0">
                <a:solidFill>
                  <a:schemeClr val="tx1"/>
                </a:solidFill>
              </a:rPr>
              <a:t>Source: W. Hogan, Harvard University, Kennedy School of Government</a:t>
            </a:r>
            <a:r>
              <a:rPr lang="en-US" dirty="0">
                <a:solidFill>
                  <a:schemeClr val="tx1"/>
                </a:solidFill>
              </a:rPr>
              <a:t>.</a:t>
            </a:r>
          </a:p>
        </p:txBody>
      </p:sp>
      <p:sp>
        <p:nvSpPr>
          <p:cNvPr id="3" name="Slide Number Placeholder 2"/>
          <p:cNvSpPr>
            <a:spLocks noGrp="1"/>
          </p:cNvSpPr>
          <p:nvPr>
            <p:ph type="sldNum" sz="quarter" idx="4"/>
          </p:nvPr>
        </p:nvSpPr>
        <p:spPr/>
        <p:txBody>
          <a:bodyPr vert="horz" lIns="80678" tIns="40339" rIns="80678" bIns="40339" rtlCol="0" anchor="ctr"/>
          <a:lstStyle/>
          <a:p>
            <a:fld id="{796CB93B-C569-4802-AF22-9A2B7C1E12CA}" type="slidenum">
              <a:rPr lang="en-US" sz="1100" kern="0">
                <a:solidFill>
                  <a:schemeClr val="tx1">
                    <a:lumMod val="50000"/>
                    <a:lumOff val="50000"/>
                  </a:schemeClr>
                </a:solidFill>
              </a:rPr>
              <a:pPr/>
              <a:t>4</a:t>
            </a:fld>
            <a:endParaRPr lang="en-US" sz="1100" kern="0" dirty="0">
              <a:solidFill>
                <a:schemeClr val="tx1">
                  <a:lumMod val="50000"/>
                  <a:lumOff val="50000"/>
                </a:schemeClr>
              </a:solidFill>
            </a:endParaRPr>
          </a:p>
        </p:txBody>
      </p:sp>
      <p:sp>
        <p:nvSpPr>
          <p:cNvPr id="6" name="Title 5"/>
          <p:cNvSpPr>
            <a:spLocks noGrp="1"/>
          </p:cNvSpPr>
          <p:nvPr>
            <p:ph type="title"/>
          </p:nvPr>
        </p:nvSpPr>
        <p:spPr>
          <a:xfrm>
            <a:off x="410415" y="685801"/>
            <a:ext cx="8315783" cy="748862"/>
          </a:xfrm>
        </p:spPr>
        <p:txBody>
          <a:bodyPr/>
          <a:lstStyle/>
          <a:p>
            <a:r>
              <a:rPr lang="en-US" dirty="0"/>
              <a:t>Reliability, objectively</a:t>
            </a:r>
          </a:p>
        </p:txBody>
      </p:sp>
      <p:cxnSp>
        <p:nvCxnSpPr>
          <p:cNvPr id="14" name="Straight Connector 13">
            <a:extLst>
              <a:ext uri="{FF2B5EF4-FFF2-40B4-BE49-F238E27FC236}">
                <a16:creationId xmlns:a16="http://schemas.microsoft.com/office/drawing/2014/main" id="{7CC89C1C-47C3-2B4B-B395-15D5782026AB}"/>
              </a:ext>
            </a:extLst>
          </p:cNvPr>
          <p:cNvCxnSpPr>
            <a:cxnSpLocks/>
          </p:cNvCxnSpPr>
          <p:nvPr/>
        </p:nvCxnSpPr>
        <p:spPr>
          <a:xfrm>
            <a:off x="2485704" y="2993118"/>
            <a:ext cx="0" cy="2507204"/>
          </a:xfrm>
          <a:prstGeom prst="line">
            <a:avLst/>
          </a:prstGeom>
          <a:ln w="254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5561C1-3A53-0848-8ED7-9DAAA143C4C5}"/>
              </a:ext>
            </a:extLst>
          </p:cNvPr>
          <p:cNvCxnSpPr>
            <a:cxnSpLocks/>
          </p:cNvCxnSpPr>
          <p:nvPr/>
        </p:nvCxnSpPr>
        <p:spPr>
          <a:xfrm>
            <a:off x="4876647" y="3543740"/>
            <a:ext cx="0" cy="1955410"/>
          </a:xfrm>
          <a:prstGeom prst="line">
            <a:avLst/>
          </a:prstGeom>
          <a:ln w="254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B69D5C-F5EE-A44F-93EC-2E2504CBFFC4}"/>
              </a:ext>
            </a:extLst>
          </p:cNvPr>
          <p:cNvCxnSpPr>
            <a:cxnSpLocks/>
          </p:cNvCxnSpPr>
          <p:nvPr/>
        </p:nvCxnSpPr>
        <p:spPr>
          <a:xfrm flipH="1">
            <a:off x="1634351" y="5407951"/>
            <a:ext cx="6898985"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8E60469-D295-9548-A65B-2AC7170C8A35}"/>
              </a:ext>
            </a:extLst>
          </p:cNvPr>
          <p:cNvSpPr txBox="1"/>
          <p:nvPr/>
        </p:nvSpPr>
        <p:spPr>
          <a:xfrm rot="16200000">
            <a:off x="-914410" y="3594551"/>
            <a:ext cx="3547241" cy="276999"/>
          </a:xfrm>
          <a:prstGeom prst="rect">
            <a:avLst/>
          </a:prstGeom>
        </p:spPr>
        <p:txBody>
          <a:bodyPr wrap="square" lIns="0" tIns="0" rIns="0" bIns="0" rtlCol="0">
            <a:spAutoFit/>
          </a:bodyPr>
          <a:lstStyle/>
          <a:p>
            <a:r>
              <a:rPr lang="en-US" b="1" dirty="0"/>
              <a:t>Average value of lost load ($/MWh)</a:t>
            </a:r>
          </a:p>
        </p:txBody>
      </p:sp>
      <p:sp>
        <p:nvSpPr>
          <p:cNvPr id="23" name="TextBox 22">
            <a:extLst>
              <a:ext uri="{FF2B5EF4-FFF2-40B4-BE49-F238E27FC236}">
                <a16:creationId xmlns:a16="http://schemas.microsoft.com/office/drawing/2014/main" id="{083B9971-2CBD-9A49-A2DE-3AEA6753F372}"/>
              </a:ext>
            </a:extLst>
          </p:cNvPr>
          <p:cNvSpPr txBox="1"/>
          <p:nvPr/>
        </p:nvSpPr>
        <p:spPr>
          <a:xfrm>
            <a:off x="2240148" y="5807462"/>
            <a:ext cx="5159720" cy="276999"/>
          </a:xfrm>
          <a:prstGeom prst="rect">
            <a:avLst/>
          </a:prstGeom>
        </p:spPr>
        <p:txBody>
          <a:bodyPr wrap="square" lIns="0" tIns="0" rIns="0" bIns="0" rtlCol="0">
            <a:spAutoFit/>
          </a:bodyPr>
          <a:lstStyle/>
          <a:p>
            <a:r>
              <a:rPr lang="en-US" b="1" dirty="0"/>
              <a:t>Annual duration of firm load curtailment (hours/year)</a:t>
            </a:r>
          </a:p>
        </p:txBody>
      </p:sp>
      <p:sp>
        <p:nvSpPr>
          <p:cNvPr id="24" name="TextBox 23">
            <a:extLst>
              <a:ext uri="{FF2B5EF4-FFF2-40B4-BE49-F238E27FC236}">
                <a16:creationId xmlns:a16="http://schemas.microsoft.com/office/drawing/2014/main" id="{919AD09D-C5CC-644E-9481-BBB430518967}"/>
              </a:ext>
            </a:extLst>
          </p:cNvPr>
          <p:cNvSpPr txBox="1"/>
          <p:nvPr/>
        </p:nvSpPr>
        <p:spPr>
          <a:xfrm>
            <a:off x="2207173" y="2162864"/>
            <a:ext cx="2506717" cy="307777"/>
          </a:xfrm>
          <a:prstGeom prst="rect">
            <a:avLst/>
          </a:prstGeom>
        </p:spPr>
        <p:txBody>
          <a:bodyPr wrap="square" lIns="0" tIns="0" rIns="0" bIns="0" rtlCol="0">
            <a:spAutoFit/>
          </a:bodyPr>
          <a:lstStyle/>
          <a:p>
            <a:r>
              <a:rPr lang="en-US" sz="2000" b="1" dirty="0"/>
              <a:t>One event in ten years</a:t>
            </a:r>
          </a:p>
        </p:txBody>
      </p:sp>
      <p:sp>
        <p:nvSpPr>
          <p:cNvPr id="25" name="TextBox 24">
            <a:extLst>
              <a:ext uri="{FF2B5EF4-FFF2-40B4-BE49-F238E27FC236}">
                <a16:creationId xmlns:a16="http://schemas.microsoft.com/office/drawing/2014/main" id="{0902356E-A1EE-224E-BDDE-C581C10FB170}"/>
              </a:ext>
            </a:extLst>
          </p:cNvPr>
          <p:cNvSpPr txBox="1"/>
          <p:nvPr/>
        </p:nvSpPr>
        <p:spPr>
          <a:xfrm>
            <a:off x="2950792" y="2723898"/>
            <a:ext cx="2506717" cy="307777"/>
          </a:xfrm>
          <a:prstGeom prst="rect">
            <a:avLst/>
          </a:prstGeom>
        </p:spPr>
        <p:txBody>
          <a:bodyPr wrap="square" lIns="0" tIns="0" rIns="0" bIns="0" rtlCol="0">
            <a:spAutoFit/>
          </a:bodyPr>
          <a:lstStyle/>
          <a:p>
            <a:r>
              <a:rPr lang="en-US" sz="2000" b="1" dirty="0"/>
              <a:t>24 hours in ten years</a:t>
            </a:r>
          </a:p>
        </p:txBody>
      </p:sp>
      <p:sp>
        <p:nvSpPr>
          <p:cNvPr id="26" name="TextBox 25">
            <a:extLst>
              <a:ext uri="{FF2B5EF4-FFF2-40B4-BE49-F238E27FC236}">
                <a16:creationId xmlns:a16="http://schemas.microsoft.com/office/drawing/2014/main" id="{8790C669-587B-C54D-8712-AAF4003DF8A8}"/>
              </a:ext>
            </a:extLst>
          </p:cNvPr>
          <p:cNvSpPr txBox="1"/>
          <p:nvPr/>
        </p:nvSpPr>
        <p:spPr>
          <a:xfrm>
            <a:off x="5333156" y="3260525"/>
            <a:ext cx="2506717" cy="307777"/>
          </a:xfrm>
          <a:prstGeom prst="rect">
            <a:avLst/>
          </a:prstGeom>
        </p:spPr>
        <p:txBody>
          <a:bodyPr wrap="square" lIns="0" tIns="0" rIns="0" bIns="0" rtlCol="0">
            <a:spAutoFit/>
          </a:bodyPr>
          <a:lstStyle/>
          <a:p>
            <a:r>
              <a:rPr lang="en-US" sz="2000" b="1" dirty="0"/>
              <a:t>Optimal?</a:t>
            </a:r>
          </a:p>
        </p:txBody>
      </p:sp>
      <p:cxnSp>
        <p:nvCxnSpPr>
          <p:cNvPr id="28" name="Straight Arrow Connector 27">
            <a:extLst>
              <a:ext uri="{FF2B5EF4-FFF2-40B4-BE49-F238E27FC236}">
                <a16:creationId xmlns:a16="http://schemas.microsoft.com/office/drawing/2014/main" id="{25F40575-AB48-424D-BEDD-13624FE5A449}"/>
              </a:ext>
            </a:extLst>
          </p:cNvPr>
          <p:cNvCxnSpPr>
            <a:cxnSpLocks/>
          </p:cNvCxnSpPr>
          <p:nvPr/>
        </p:nvCxnSpPr>
        <p:spPr>
          <a:xfrm flipH="1">
            <a:off x="1813033" y="2317541"/>
            <a:ext cx="331076" cy="20039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4A90D40-23AF-BE4B-A2A9-10D46CDB659E}"/>
              </a:ext>
            </a:extLst>
          </p:cNvPr>
          <p:cNvCxnSpPr>
            <a:cxnSpLocks/>
          </p:cNvCxnSpPr>
          <p:nvPr/>
        </p:nvCxnSpPr>
        <p:spPr>
          <a:xfrm flipV="1">
            <a:off x="1814483" y="2162864"/>
            <a:ext cx="0" cy="3312275"/>
          </a:xfrm>
          <a:prstGeom prst="straightConnector1">
            <a:avLst/>
          </a:prstGeom>
          <a:ln w="25400">
            <a:solidFill>
              <a:schemeClr val="tx1">
                <a:lumMod val="85000"/>
                <a:lumOff val="1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2C463AE-4DF3-3345-9FEB-3AF4A755498C}"/>
              </a:ext>
            </a:extLst>
          </p:cNvPr>
          <p:cNvCxnSpPr>
            <a:cxnSpLocks/>
          </p:cNvCxnSpPr>
          <p:nvPr/>
        </p:nvCxnSpPr>
        <p:spPr>
          <a:xfrm flipH="1">
            <a:off x="2539813" y="2895610"/>
            <a:ext cx="331076" cy="20039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9F41D4B-383F-7443-AE1E-98853CDA42B1}"/>
              </a:ext>
            </a:extLst>
          </p:cNvPr>
          <p:cNvCxnSpPr>
            <a:cxnSpLocks/>
          </p:cNvCxnSpPr>
          <p:nvPr/>
        </p:nvCxnSpPr>
        <p:spPr>
          <a:xfrm flipH="1">
            <a:off x="4944289" y="3478941"/>
            <a:ext cx="331076" cy="20039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C7F3D17-75C2-694C-989F-D78A2A2ECAC6}"/>
              </a:ext>
            </a:extLst>
          </p:cNvPr>
          <p:cNvSpPr txBox="1"/>
          <p:nvPr/>
        </p:nvSpPr>
        <p:spPr>
          <a:xfrm>
            <a:off x="6311385" y="4418355"/>
            <a:ext cx="2506717" cy="307777"/>
          </a:xfrm>
          <a:prstGeom prst="rect">
            <a:avLst/>
          </a:prstGeom>
        </p:spPr>
        <p:txBody>
          <a:bodyPr wrap="square" lIns="0" tIns="0" rIns="0" bIns="0" rtlCol="0">
            <a:spAutoFit/>
          </a:bodyPr>
          <a:lstStyle/>
          <a:p>
            <a:r>
              <a:rPr lang="en-US" sz="2000" b="1" dirty="0"/>
              <a:t>Price cap</a:t>
            </a:r>
          </a:p>
        </p:txBody>
      </p:sp>
      <p:cxnSp>
        <p:nvCxnSpPr>
          <p:cNvPr id="38" name="Straight Arrow Connector 37">
            <a:extLst>
              <a:ext uri="{FF2B5EF4-FFF2-40B4-BE49-F238E27FC236}">
                <a16:creationId xmlns:a16="http://schemas.microsoft.com/office/drawing/2014/main" id="{DEA6C9DE-89CA-2047-9128-E3DADD7CC768}"/>
              </a:ext>
            </a:extLst>
          </p:cNvPr>
          <p:cNvCxnSpPr>
            <a:cxnSpLocks/>
          </p:cNvCxnSpPr>
          <p:nvPr/>
        </p:nvCxnSpPr>
        <p:spPr>
          <a:xfrm flipH="1">
            <a:off x="5604465" y="4691893"/>
            <a:ext cx="655469" cy="686944"/>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2FEDD50-2D7B-344E-8E7E-D6AB5655A9A6}"/>
              </a:ext>
            </a:extLst>
          </p:cNvPr>
          <p:cNvSpPr txBox="1"/>
          <p:nvPr/>
        </p:nvSpPr>
        <p:spPr>
          <a:xfrm>
            <a:off x="2240147" y="1465709"/>
            <a:ext cx="4671841" cy="276999"/>
          </a:xfrm>
          <a:prstGeom prst="rect">
            <a:avLst/>
          </a:prstGeom>
          <a:ln>
            <a:solidFill>
              <a:schemeClr val="tx1">
                <a:lumMod val="85000"/>
                <a:lumOff val="15000"/>
              </a:schemeClr>
            </a:solidFill>
          </a:ln>
        </p:spPr>
        <p:txBody>
          <a:bodyPr wrap="square" lIns="0" tIns="0" rIns="0" bIns="0" rtlCol="0">
            <a:spAutoFit/>
          </a:bodyPr>
          <a:lstStyle/>
          <a:p>
            <a:pPr algn="ctr"/>
            <a:r>
              <a:rPr lang="en-US" b="1" dirty="0"/>
              <a:t>Imputed Average Value of Lost Load</a:t>
            </a:r>
          </a:p>
        </p:txBody>
      </p:sp>
      <p:graphicFrame>
        <p:nvGraphicFramePr>
          <p:cNvPr id="27" name="Chart 26">
            <a:extLst>
              <a:ext uri="{FF2B5EF4-FFF2-40B4-BE49-F238E27FC236}">
                <a16:creationId xmlns:a16="http://schemas.microsoft.com/office/drawing/2014/main" id="{AC699FB1-18BF-B946-A5AA-5B618265D385}"/>
              </a:ext>
            </a:extLst>
          </p:cNvPr>
          <p:cNvGraphicFramePr>
            <a:graphicFrameLocks/>
          </p:cNvGraphicFramePr>
          <p:nvPr>
            <p:extLst>
              <p:ext uri="{D42A27DB-BD31-4B8C-83A1-F6EECF244321}">
                <p14:modId xmlns:p14="http://schemas.microsoft.com/office/powerpoint/2010/main" val="2191027611"/>
              </p:ext>
            </p:extLst>
          </p:nvPr>
        </p:nvGraphicFramePr>
        <p:xfrm>
          <a:off x="1210964" y="1957743"/>
          <a:ext cx="6988738" cy="3825921"/>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467ADD55-CAA4-0A48-8C3A-812AFB27628E}"/>
              </a:ext>
            </a:extLst>
          </p:cNvPr>
          <p:cNvSpPr txBox="1"/>
          <p:nvPr/>
        </p:nvSpPr>
        <p:spPr>
          <a:xfrm>
            <a:off x="2194837" y="6058718"/>
            <a:ext cx="5159720" cy="215444"/>
          </a:xfrm>
          <a:prstGeom prst="rect">
            <a:avLst/>
          </a:prstGeom>
        </p:spPr>
        <p:txBody>
          <a:bodyPr wrap="square" lIns="0" tIns="0" rIns="0" bIns="0" rtlCol="0">
            <a:spAutoFit/>
          </a:bodyPr>
          <a:lstStyle/>
          <a:p>
            <a:pPr algn="ctr"/>
            <a:r>
              <a:rPr lang="en-US" sz="1400" i="1" dirty="0"/>
              <a:t>(Assumes new-build CT as marginal capacity @ $106,000/MW-</a:t>
            </a:r>
            <a:r>
              <a:rPr lang="en-US" sz="1400" i="1" dirty="0" err="1"/>
              <a:t>yr</a:t>
            </a:r>
            <a:r>
              <a:rPr lang="en-US" sz="1400" i="1" dirty="0"/>
              <a:t>)</a:t>
            </a:r>
          </a:p>
        </p:txBody>
      </p:sp>
    </p:spTree>
    <p:extLst>
      <p:ext uri="{BB962C8B-B14F-4D97-AF65-F5344CB8AC3E}">
        <p14:creationId xmlns:p14="http://schemas.microsoft.com/office/powerpoint/2010/main" val="150573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vert="horz" lIns="80678" tIns="40339" rIns="80678" bIns="40339" rtlCol="0" anchor="ctr"/>
          <a:lstStyle/>
          <a:p>
            <a:fld id="{796CB93B-C569-4802-AF22-9A2B7C1E12CA}" type="slidenum">
              <a:rPr lang="en-US" sz="1100" kern="0">
                <a:solidFill>
                  <a:schemeClr val="tx1">
                    <a:lumMod val="50000"/>
                    <a:lumOff val="50000"/>
                  </a:schemeClr>
                </a:solidFill>
              </a:rPr>
              <a:pPr/>
              <a:t>5</a:t>
            </a:fld>
            <a:endParaRPr lang="en-US" sz="1100" kern="0" dirty="0">
              <a:solidFill>
                <a:schemeClr val="tx1">
                  <a:lumMod val="50000"/>
                  <a:lumOff val="50000"/>
                </a:schemeClr>
              </a:solidFill>
            </a:endParaRPr>
          </a:p>
        </p:txBody>
      </p:sp>
      <p:sp>
        <p:nvSpPr>
          <p:cNvPr id="3" name="Text Placeholder 2"/>
          <p:cNvSpPr>
            <a:spLocks noGrp="1"/>
          </p:cNvSpPr>
          <p:nvPr>
            <p:ph type="body" sz="quarter" idx="12"/>
          </p:nvPr>
        </p:nvSpPr>
        <p:spPr>
          <a:xfrm>
            <a:off x="407738" y="1508928"/>
            <a:ext cx="3351461" cy="4228978"/>
          </a:xfrm>
        </p:spPr>
        <p:txBody>
          <a:bodyPr/>
          <a:lstStyle/>
          <a:p>
            <a:r>
              <a:rPr lang="en-US" dirty="0"/>
              <a:t>“Demand response”: Exploiting the fact the </a:t>
            </a:r>
            <a:r>
              <a:rPr lang="en-US" dirty="0" err="1"/>
              <a:t>VoLL</a:t>
            </a:r>
            <a:r>
              <a:rPr lang="en-US" dirty="0"/>
              <a:t>* for a given end use is often far less than what it costs to ensure (and far more than the price we’re charging to ensure it)</a:t>
            </a:r>
          </a:p>
        </p:txBody>
      </p:sp>
      <p:sp>
        <p:nvSpPr>
          <p:cNvPr id="7" name="Title 6"/>
          <p:cNvSpPr>
            <a:spLocks noGrp="1"/>
          </p:cNvSpPr>
          <p:nvPr>
            <p:ph type="title"/>
          </p:nvPr>
        </p:nvSpPr>
        <p:spPr>
          <a:xfrm>
            <a:off x="410415" y="685801"/>
            <a:ext cx="8315783" cy="874986"/>
          </a:xfrm>
        </p:spPr>
        <p:txBody>
          <a:bodyPr/>
          <a:lstStyle/>
          <a:p>
            <a:r>
              <a:rPr lang="en-US" dirty="0"/>
              <a:t>New role for responsive demand</a:t>
            </a:r>
          </a:p>
        </p:txBody>
      </p:sp>
      <p:pic>
        <p:nvPicPr>
          <p:cNvPr id="6" name="Picture 5">
            <a:extLst>
              <a:ext uri="{FF2B5EF4-FFF2-40B4-BE49-F238E27FC236}">
                <a16:creationId xmlns:a16="http://schemas.microsoft.com/office/drawing/2014/main" id="{49BEC1E2-CF30-7E4D-B05D-B92ACAFAB2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1920" y="2333297"/>
            <a:ext cx="4353685" cy="2523633"/>
          </a:xfrm>
          <a:prstGeom prst="rect">
            <a:avLst/>
          </a:prstGeom>
        </p:spPr>
      </p:pic>
      <p:sp>
        <p:nvSpPr>
          <p:cNvPr id="9" name="Oval 8">
            <a:extLst>
              <a:ext uri="{FF2B5EF4-FFF2-40B4-BE49-F238E27FC236}">
                <a16:creationId xmlns:a16="http://schemas.microsoft.com/office/drawing/2014/main" id="{E5278389-6D51-9448-8E04-183D6F60862A}"/>
              </a:ext>
            </a:extLst>
          </p:cNvPr>
          <p:cNvSpPr/>
          <p:nvPr/>
        </p:nvSpPr>
        <p:spPr>
          <a:xfrm rot="19068033">
            <a:off x="7010785" y="3895104"/>
            <a:ext cx="455979" cy="322272"/>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A474513-A8F4-EF43-A240-739EC593E749}"/>
              </a:ext>
            </a:extLst>
          </p:cNvPr>
          <p:cNvSpPr txBox="1"/>
          <p:nvPr/>
        </p:nvSpPr>
        <p:spPr>
          <a:xfrm>
            <a:off x="506839" y="5709847"/>
            <a:ext cx="7685184" cy="276999"/>
          </a:xfrm>
          <a:prstGeom prst="rect">
            <a:avLst/>
          </a:prstGeom>
        </p:spPr>
        <p:txBody>
          <a:bodyPr wrap="square" lIns="0" tIns="0" rIns="0" bIns="0" rtlCol="0">
            <a:spAutoFit/>
          </a:bodyPr>
          <a:lstStyle/>
          <a:p>
            <a:r>
              <a:rPr lang="en-US" dirty="0"/>
              <a:t>*Value of lost load: the value lost when electricity for a given end use is curtailed.</a:t>
            </a:r>
          </a:p>
        </p:txBody>
      </p:sp>
      <p:sp>
        <p:nvSpPr>
          <p:cNvPr id="10" name="TextBox 9">
            <a:extLst>
              <a:ext uri="{FF2B5EF4-FFF2-40B4-BE49-F238E27FC236}">
                <a16:creationId xmlns:a16="http://schemas.microsoft.com/office/drawing/2014/main" id="{793CEB64-5EA0-E846-9725-0C928A855745}"/>
              </a:ext>
            </a:extLst>
          </p:cNvPr>
          <p:cNvSpPr txBox="1"/>
          <p:nvPr/>
        </p:nvSpPr>
        <p:spPr>
          <a:xfrm>
            <a:off x="7490857" y="3963907"/>
            <a:ext cx="2693096" cy="138499"/>
          </a:xfrm>
          <a:prstGeom prst="rect">
            <a:avLst/>
          </a:prstGeom>
        </p:spPr>
        <p:txBody>
          <a:bodyPr wrap="square" lIns="0" tIns="0" rIns="0" bIns="0" rtlCol="0">
            <a:spAutoFit/>
          </a:bodyPr>
          <a:lstStyle/>
          <a:p>
            <a:r>
              <a:rPr lang="en-US" sz="900" b="1" dirty="0">
                <a:solidFill>
                  <a:srgbClr val="C00000"/>
                </a:solidFill>
              </a:rPr>
              <a:t>Specific </a:t>
            </a:r>
            <a:r>
              <a:rPr lang="en-US" sz="900" b="1" dirty="0" err="1">
                <a:solidFill>
                  <a:srgbClr val="C00000"/>
                </a:solidFill>
              </a:rPr>
              <a:t>VoLL</a:t>
            </a:r>
            <a:endParaRPr lang="en-US" sz="900" b="1" dirty="0">
              <a:solidFill>
                <a:srgbClr val="C00000"/>
              </a:solidFill>
            </a:endParaRPr>
          </a:p>
        </p:txBody>
      </p:sp>
      <p:sp>
        <p:nvSpPr>
          <p:cNvPr id="11" name="TextBox 10">
            <a:extLst>
              <a:ext uri="{FF2B5EF4-FFF2-40B4-BE49-F238E27FC236}">
                <a16:creationId xmlns:a16="http://schemas.microsoft.com/office/drawing/2014/main" id="{F93CDB22-C266-CC40-8D05-483101B8D931}"/>
              </a:ext>
            </a:extLst>
          </p:cNvPr>
          <p:cNvSpPr txBox="1"/>
          <p:nvPr/>
        </p:nvSpPr>
        <p:spPr>
          <a:xfrm>
            <a:off x="506839" y="5976668"/>
            <a:ext cx="7685184" cy="276999"/>
          </a:xfrm>
          <a:prstGeom prst="rect">
            <a:avLst/>
          </a:prstGeom>
        </p:spPr>
        <p:txBody>
          <a:bodyPr wrap="square" lIns="0" tIns="0" rIns="0" bIns="0" rtlCol="0">
            <a:spAutoFit/>
          </a:bodyPr>
          <a:lstStyle/>
          <a:p>
            <a:r>
              <a:rPr lang="en-US" dirty="0"/>
              <a:t>**Maybe we should start looking at “</a:t>
            </a:r>
            <a:r>
              <a:rPr lang="en-US" dirty="0" err="1"/>
              <a:t>VoSL</a:t>
            </a:r>
            <a:r>
              <a:rPr lang="en-US" dirty="0"/>
              <a:t>” – Value of Shifting Load.</a:t>
            </a:r>
          </a:p>
        </p:txBody>
      </p:sp>
    </p:spTree>
    <p:extLst>
      <p:ext uri="{BB962C8B-B14F-4D97-AF65-F5344CB8AC3E}">
        <p14:creationId xmlns:p14="http://schemas.microsoft.com/office/powerpoint/2010/main" val="16750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000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575276-E00D-7D4D-946E-885792BE8353}"/>
              </a:ext>
            </a:extLst>
          </p:cNvPr>
          <p:cNvSpPr>
            <a:spLocks noGrp="1"/>
          </p:cNvSpPr>
          <p:nvPr>
            <p:ph type="sldNum" sz="quarter" idx="4"/>
          </p:nvPr>
        </p:nvSpPr>
        <p:spPr/>
        <p:txBody>
          <a:bodyPr/>
          <a:lstStyle/>
          <a:p>
            <a:fld id="{796CB93B-C569-4802-AF22-9A2B7C1E12CA}" type="slidenum">
              <a:rPr lang="en-US" smtClean="0"/>
              <a:pPr/>
              <a:t>6</a:t>
            </a:fld>
            <a:endParaRPr lang="en-US"/>
          </a:p>
        </p:txBody>
      </p:sp>
      <p:sp>
        <p:nvSpPr>
          <p:cNvPr id="3" name="Title 2">
            <a:extLst>
              <a:ext uri="{FF2B5EF4-FFF2-40B4-BE49-F238E27FC236}">
                <a16:creationId xmlns:a16="http://schemas.microsoft.com/office/drawing/2014/main" id="{CFDE1136-96C2-7047-BA08-D215BB932AF0}"/>
              </a:ext>
            </a:extLst>
          </p:cNvPr>
          <p:cNvSpPr>
            <a:spLocks noGrp="1"/>
          </p:cNvSpPr>
          <p:nvPr>
            <p:ph type="title"/>
          </p:nvPr>
        </p:nvSpPr>
        <p:spPr/>
        <p:txBody>
          <a:bodyPr/>
          <a:lstStyle/>
          <a:p>
            <a:r>
              <a:rPr lang="en-US" dirty="0"/>
              <a:t>The real supply curve:</a:t>
            </a:r>
          </a:p>
        </p:txBody>
      </p:sp>
      <p:pic>
        <p:nvPicPr>
          <p:cNvPr id="17" name="Picture 16">
            <a:extLst>
              <a:ext uri="{FF2B5EF4-FFF2-40B4-BE49-F238E27FC236}">
                <a16:creationId xmlns:a16="http://schemas.microsoft.com/office/drawing/2014/main" id="{6C1EC21A-878A-F548-9B6A-356A0F87ED16}"/>
              </a:ext>
            </a:extLst>
          </p:cNvPr>
          <p:cNvPicPr>
            <a:picLocks noChangeAspect="1"/>
          </p:cNvPicPr>
          <p:nvPr/>
        </p:nvPicPr>
        <p:blipFill>
          <a:blip r:embed="rId2"/>
          <a:stretch>
            <a:fillRect/>
          </a:stretch>
        </p:blipFill>
        <p:spPr>
          <a:xfrm>
            <a:off x="965200" y="1508760"/>
            <a:ext cx="7213600" cy="4343400"/>
          </a:xfrm>
          <a:prstGeom prst="rect">
            <a:avLst/>
          </a:prstGeom>
        </p:spPr>
      </p:pic>
      <p:sp>
        <p:nvSpPr>
          <p:cNvPr id="19" name="TextBox 18">
            <a:extLst>
              <a:ext uri="{FF2B5EF4-FFF2-40B4-BE49-F238E27FC236}">
                <a16:creationId xmlns:a16="http://schemas.microsoft.com/office/drawing/2014/main" id="{0ABEBC82-D74A-E44F-B540-A43A10B22691}"/>
              </a:ext>
            </a:extLst>
          </p:cNvPr>
          <p:cNvSpPr txBox="1"/>
          <p:nvPr/>
        </p:nvSpPr>
        <p:spPr>
          <a:xfrm>
            <a:off x="1931670" y="5520690"/>
            <a:ext cx="1554480" cy="184666"/>
          </a:xfrm>
          <a:prstGeom prst="rect">
            <a:avLst/>
          </a:prstGeom>
          <a:solidFill>
            <a:schemeClr val="bg1"/>
          </a:solidFill>
        </p:spPr>
        <p:txBody>
          <a:bodyPr wrap="square" lIns="0" tIns="0" rIns="0" bIns="0" rtlCol="0">
            <a:spAutoFit/>
          </a:bodyPr>
          <a:lstStyle/>
          <a:p>
            <a:r>
              <a:rPr lang="en-US" sz="1200" b="1" dirty="0"/>
              <a:t>Generation merit order</a:t>
            </a:r>
          </a:p>
        </p:txBody>
      </p:sp>
      <p:sp>
        <p:nvSpPr>
          <p:cNvPr id="20" name="TextBox 19">
            <a:extLst>
              <a:ext uri="{FF2B5EF4-FFF2-40B4-BE49-F238E27FC236}">
                <a16:creationId xmlns:a16="http://schemas.microsoft.com/office/drawing/2014/main" id="{F36FFBB6-B063-5343-B7B6-EF0F1A5E8C45}"/>
              </a:ext>
            </a:extLst>
          </p:cNvPr>
          <p:cNvSpPr txBox="1"/>
          <p:nvPr/>
        </p:nvSpPr>
        <p:spPr>
          <a:xfrm>
            <a:off x="3867150" y="5520690"/>
            <a:ext cx="1554480" cy="184666"/>
          </a:xfrm>
          <a:prstGeom prst="rect">
            <a:avLst/>
          </a:prstGeom>
          <a:solidFill>
            <a:schemeClr val="bg1"/>
          </a:solidFill>
        </p:spPr>
        <p:txBody>
          <a:bodyPr wrap="square" lIns="0" tIns="0" rIns="0" bIns="0" rtlCol="0">
            <a:spAutoFit/>
          </a:bodyPr>
          <a:lstStyle/>
          <a:p>
            <a:r>
              <a:rPr lang="en-US" sz="1200" b="1" dirty="0"/>
              <a:t>Emergency gen &amp; other</a:t>
            </a:r>
          </a:p>
        </p:txBody>
      </p:sp>
      <p:sp>
        <p:nvSpPr>
          <p:cNvPr id="21" name="TextBox 20">
            <a:extLst>
              <a:ext uri="{FF2B5EF4-FFF2-40B4-BE49-F238E27FC236}">
                <a16:creationId xmlns:a16="http://schemas.microsoft.com/office/drawing/2014/main" id="{841F9E7C-6910-DD42-800A-AE07614067CD}"/>
              </a:ext>
            </a:extLst>
          </p:cNvPr>
          <p:cNvSpPr txBox="1"/>
          <p:nvPr/>
        </p:nvSpPr>
        <p:spPr>
          <a:xfrm>
            <a:off x="5930694" y="5520690"/>
            <a:ext cx="2013155" cy="184666"/>
          </a:xfrm>
          <a:prstGeom prst="rect">
            <a:avLst/>
          </a:prstGeom>
          <a:solidFill>
            <a:schemeClr val="bg1"/>
          </a:solidFill>
        </p:spPr>
        <p:txBody>
          <a:bodyPr wrap="square" lIns="0" tIns="0" rIns="0" bIns="0" rtlCol="0">
            <a:spAutoFit/>
          </a:bodyPr>
          <a:lstStyle/>
          <a:p>
            <a:r>
              <a:rPr lang="en-US" sz="1200" b="1" dirty="0"/>
              <a:t>Drawdown of required reserves</a:t>
            </a:r>
          </a:p>
        </p:txBody>
      </p:sp>
    </p:spTree>
    <p:extLst>
      <p:ext uri="{BB962C8B-B14F-4D97-AF65-F5344CB8AC3E}">
        <p14:creationId xmlns:p14="http://schemas.microsoft.com/office/powerpoint/2010/main" val="422611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404784" y="1524001"/>
            <a:ext cx="8327044" cy="1073334"/>
          </a:xfrm>
        </p:spPr>
        <p:txBody>
          <a:bodyPr/>
          <a:lstStyle/>
          <a:p>
            <a:r>
              <a:rPr lang="en-US" i="1" dirty="0"/>
              <a:t>We’re talking about a fundamental change in the nature of the supply mix</a:t>
            </a:r>
            <a:r>
              <a:rPr lang="en-US" dirty="0"/>
              <a:t> </a:t>
            </a:r>
          </a:p>
          <a:p>
            <a:r>
              <a:rPr lang="en-US" dirty="0"/>
              <a:t> </a:t>
            </a:r>
          </a:p>
          <a:p>
            <a:endParaRPr lang="en-US" dirty="0"/>
          </a:p>
        </p:txBody>
      </p:sp>
      <p:sp>
        <p:nvSpPr>
          <p:cNvPr id="6" name="Slide Number Placeholder 4"/>
          <p:cNvSpPr>
            <a:spLocks noGrp="1"/>
          </p:cNvSpPr>
          <p:nvPr>
            <p:ph type="sldNum" sz="quarter" idx="4"/>
          </p:nvPr>
        </p:nvSpPr>
        <p:spPr>
          <a:xfrm>
            <a:off x="8455605" y="6322728"/>
            <a:ext cx="361518" cy="23083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006FC50-3D9C-A844-94E8-6A053D56C40D}" type="slidenum">
              <a:rPr kumimoji="0" lang="en-US" sz="1100" b="0" i="0" u="none" strike="noStrike" kern="0" cap="none" spc="0" normalizeH="0" baseline="0" noProof="0" smtClean="0">
                <a:ln>
                  <a:noFill/>
                </a:ln>
                <a:solidFill>
                  <a:schemeClr val="tx1">
                    <a:lumMod val="50000"/>
                    <a:lumOff val="50000"/>
                  </a:scheme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100" b="0" i="0" u="none" strike="noStrike" kern="0" cap="none" spc="0" normalizeH="0" baseline="0" noProof="0" dirty="0">
              <a:ln>
                <a:noFill/>
              </a:ln>
              <a:solidFill>
                <a:schemeClr val="tx1">
                  <a:lumMod val="50000"/>
                  <a:lumOff val="50000"/>
                </a:schemeClr>
              </a:solidFill>
              <a:effectLst/>
              <a:uLnTx/>
              <a:uFillTx/>
            </a:endParaRPr>
          </a:p>
        </p:txBody>
      </p:sp>
      <p:sp>
        <p:nvSpPr>
          <p:cNvPr id="3" name="Text Placeholder 2"/>
          <p:cNvSpPr>
            <a:spLocks noGrp="1"/>
          </p:cNvSpPr>
          <p:nvPr>
            <p:ph type="body" sz="quarter" idx="13"/>
          </p:nvPr>
        </p:nvSpPr>
        <p:spPr>
          <a:xfrm>
            <a:off x="416907" y="3054534"/>
            <a:ext cx="8309291" cy="518399"/>
          </a:xfrm>
        </p:spPr>
        <p:txBody>
          <a:bodyPr/>
          <a:lstStyle/>
          <a:p>
            <a:r>
              <a:rPr lang="en-US" dirty="0"/>
              <a:t>Can we really afford to continue to build a power system and charge customers based on the assumption that they are happy to pay $35,000-$250,000/MWh for the luxury of </a:t>
            </a:r>
            <a:r>
              <a:rPr lang="en-US" b="1" i="1" dirty="0"/>
              <a:t>no one </a:t>
            </a:r>
            <a:r>
              <a:rPr lang="en-US" dirty="0"/>
              <a:t>shifting their flexible loads by a few hours? </a:t>
            </a:r>
          </a:p>
        </p:txBody>
      </p:sp>
      <p:sp>
        <p:nvSpPr>
          <p:cNvPr id="7" name="Title 6"/>
          <p:cNvSpPr>
            <a:spLocks noGrp="1"/>
          </p:cNvSpPr>
          <p:nvPr>
            <p:ph type="title"/>
          </p:nvPr>
        </p:nvSpPr>
        <p:spPr>
          <a:xfrm>
            <a:off x="410415" y="685801"/>
            <a:ext cx="8315783" cy="723900"/>
          </a:xfrm>
        </p:spPr>
        <p:txBody>
          <a:bodyPr>
            <a:normAutofit/>
          </a:bodyPr>
          <a:lstStyle/>
          <a:p>
            <a:r>
              <a:rPr lang="en-US" sz="3600" dirty="0"/>
              <a:t>Is there a different way to look at this?</a:t>
            </a:r>
          </a:p>
        </p:txBody>
      </p:sp>
    </p:spTree>
    <p:extLst>
      <p:ext uri="{BB962C8B-B14F-4D97-AF65-F5344CB8AC3E}">
        <p14:creationId xmlns:p14="http://schemas.microsoft.com/office/powerpoint/2010/main" val="155604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2</a:t>
            </a:r>
          </a:p>
        </p:txBody>
      </p:sp>
      <p:sp>
        <p:nvSpPr>
          <p:cNvPr id="4" name="Text Placeholder 3"/>
          <p:cNvSpPr>
            <a:spLocks noGrp="1"/>
          </p:cNvSpPr>
          <p:nvPr>
            <p:ph type="body" sz="quarter" idx="12"/>
          </p:nvPr>
        </p:nvSpPr>
        <p:spPr/>
        <p:txBody>
          <a:bodyPr/>
          <a:lstStyle/>
          <a:p>
            <a:r>
              <a:rPr lang="en-US" dirty="0"/>
              <a:t>From limited-use capacity to everyday energy</a:t>
            </a:r>
          </a:p>
        </p:txBody>
      </p:sp>
      <p:sp>
        <p:nvSpPr>
          <p:cNvPr id="7" name="Title 6"/>
          <p:cNvSpPr>
            <a:spLocks noGrp="1"/>
          </p:cNvSpPr>
          <p:nvPr>
            <p:ph type="title"/>
          </p:nvPr>
        </p:nvSpPr>
        <p:spPr/>
        <p:txBody>
          <a:bodyPr>
            <a:noAutofit/>
          </a:bodyPr>
          <a:lstStyle/>
          <a:p>
            <a:r>
              <a:rPr lang="en-US" dirty="0"/>
              <a:t>The changing role of demand response</a:t>
            </a:r>
          </a:p>
        </p:txBody>
      </p:sp>
    </p:spTree>
    <p:extLst>
      <p:ext uri="{BB962C8B-B14F-4D97-AF65-F5344CB8AC3E}">
        <p14:creationId xmlns:p14="http://schemas.microsoft.com/office/powerpoint/2010/main" val="353660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96CB93B-C569-4802-AF22-9A2B7C1E12CA}" type="slidenum">
              <a:rPr lang="en-US" smtClean="0"/>
              <a:pPr/>
              <a:t>9</a:t>
            </a:fld>
            <a:endParaRPr lang="en-US"/>
          </a:p>
        </p:txBody>
      </p:sp>
      <p:sp>
        <p:nvSpPr>
          <p:cNvPr id="3" name="Title 2"/>
          <p:cNvSpPr>
            <a:spLocks noGrp="1"/>
          </p:cNvSpPr>
          <p:nvPr>
            <p:ph type="title"/>
          </p:nvPr>
        </p:nvSpPr>
        <p:spPr>
          <a:xfrm>
            <a:off x="410415" y="685801"/>
            <a:ext cx="8315783" cy="811924"/>
          </a:xfrm>
        </p:spPr>
        <p:txBody>
          <a:bodyPr/>
          <a:lstStyle/>
          <a:p>
            <a:r>
              <a:rPr lang="en-US" dirty="0"/>
              <a:t>DR as limited capacity resource</a:t>
            </a:r>
          </a:p>
        </p:txBody>
      </p:sp>
      <p:sp>
        <p:nvSpPr>
          <p:cNvPr id="4" name="TextBox 3">
            <a:extLst>
              <a:ext uri="{FF2B5EF4-FFF2-40B4-BE49-F238E27FC236}">
                <a16:creationId xmlns:a16="http://schemas.microsoft.com/office/drawing/2014/main" id="{C054F8AF-FEF3-F64A-9518-72B64F067D67}"/>
              </a:ext>
            </a:extLst>
          </p:cNvPr>
          <p:cNvSpPr txBox="1"/>
          <p:nvPr/>
        </p:nvSpPr>
        <p:spPr>
          <a:xfrm>
            <a:off x="2668561" y="1453720"/>
            <a:ext cx="3799489" cy="276999"/>
          </a:xfrm>
          <a:prstGeom prst="rect">
            <a:avLst/>
          </a:prstGeom>
          <a:ln>
            <a:solidFill>
              <a:schemeClr val="tx1"/>
            </a:solidFill>
          </a:ln>
        </p:spPr>
        <p:txBody>
          <a:bodyPr wrap="square" lIns="0" tIns="0" rIns="0" bIns="0" rtlCol="0">
            <a:spAutoFit/>
          </a:bodyPr>
          <a:lstStyle/>
          <a:p>
            <a:pPr algn="ctr"/>
            <a:r>
              <a:rPr lang="en-US" b="1" dirty="0"/>
              <a:t>Traditional Demand Response</a:t>
            </a:r>
          </a:p>
        </p:txBody>
      </p:sp>
      <p:pic>
        <p:nvPicPr>
          <p:cNvPr id="5" name="Picture 4">
            <a:extLst>
              <a:ext uri="{FF2B5EF4-FFF2-40B4-BE49-F238E27FC236}">
                <a16:creationId xmlns:a16="http://schemas.microsoft.com/office/drawing/2014/main" id="{C917193D-85C4-644A-953C-2F4D650D2E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7000"/>
                    </a14:imgEffect>
                  </a14:imgLayer>
                </a14:imgProps>
              </a:ext>
            </a:extLst>
          </a:blip>
          <a:stretch>
            <a:fillRect/>
          </a:stretch>
        </p:blipFill>
        <p:spPr>
          <a:xfrm>
            <a:off x="1558204" y="1963715"/>
            <a:ext cx="6027591" cy="3974851"/>
          </a:xfrm>
          <a:prstGeom prst="rect">
            <a:avLst/>
          </a:prstGeom>
        </p:spPr>
      </p:pic>
    </p:spTree>
    <p:extLst>
      <p:ext uri="{BB962C8B-B14F-4D97-AF65-F5344CB8AC3E}">
        <p14:creationId xmlns:p14="http://schemas.microsoft.com/office/powerpoint/2010/main" val="2881203137"/>
      </p:ext>
    </p:extLst>
  </p:cSld>
  <p:clrMapOvr>
    <a:masterClrMapping/>
  </p:clrMapOvr>
</p:sld>
</file>

<file path=ppt/theme/theme1.xml><?xml version="1.0" encoding="utf-8"?>
<a:theme xmlns:a="http://schemas.openxmlformats.org/drawingml/2006/main" name="Cover Slides">
  <a:themeElements>
    <a:clrScheme name="Custom 2">
      <a:dk1>
        <a:sysClr val="windowText" lastClr="000000"/>
      </a:dk1>
      <a:lt1>
        <a:sysClr val="window" lastClr="FFFFFF"/>
      </a:lt1>
      <a:dk2>
        <a:srgbClr val="44546A"/>
      </a:dk2>
      <a:lt2>
        <a:srgbClr val="E7E6E6"/>
      </a:lt2>
      <a:accent1>
        <a:srgbClr val="21BDBE"/>
      </a:accent1>
      <a:accent2>
        <a:srgbClr val="F2B516"/>
      </a:accent2>
      <a:accent3>
        <a:srgbClr val="5FBB46"/>
      </a:accent3>
      <a:accent4>
        <a:srgbClr val="165C99"/>
      </a:accent4>
      <a:accent5>
        <a:srgbClr val="F15B4F"/>
      </a:accent5>
      <a:accent6>
        <a:srgbClr val="083050"/>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gan-mike-rap-template-sample-2017" id="{ABC23563-8670-E846-B15A-8DE3CA946482}" vid="{FEA9F3C9-DB33-2B43-896F-4F7BD9751CED}"/>
    </a:ext>
  </a:extLst>
</a:theme>
</file>

<file path=ppt/theme/theme10.xml><?xml version="1.0" encoding="utf-8"?>
<a:theme xmlns:a="http://schemas.openxmlformats.org/drawingml/2006/main" name="US_Personalized About RAP">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gan-mike-rap-template-sample-2017" id="{ABC23563-8670-E846-B15A-8DE3CA946482}" vid="{DAAC327E-5A24-9C43-BB01-EBA375A5C7D7}"/>
    </a:ext>
  </a:extLst>
</a:theme>
</file>

<file path=ppt/theme/theme11.xml><?xml version="1.0" encoding="utf-8"?>
<a:theme xmlns:a="http://schemas.openxmlformats.org/drawingml/2006/main" name="1_US_Personalized About RAP">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gan-mike-rap-template-sample-2017" id="{ABC23563-8670-E846-B15A-8DE3CA946482}" vid="{DAAC327E-5A24-9C43-BB01-EBA375A5C7D7}"/>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ed Cover Slides">
  <a:themeElements>
    <a:clrScheme name="Custom 2">
      <a:dk1>
        <a:sysClr val="windowText" lastClr="000000"/>
      </a:dk1>
      <a:lt1>
        <a:sysClr val="window" lastClr="FFFFFF"/>
      </a:lt1>
      <a:dk2>
        <a:srgbClr val="44546A"/>
      </a:dk2>
      <a:lt2>
        <a:srgbClr val="E7E6E6"/>
      </a:lt2>
      <a:accent1>
        <a:srgbClr val="21BDBE"/>
      </a:accent1>
      <a:accent2>
        <a:srgbClr val="F2B516"/>
      </a:accent2>
      <a:accent3>
        <a:srgbClr val="5FBB46"/>
      </a:accent3>
      <a:accent4>
        <a:srgbClr val="165C99"/>
      </a:accent4>
      <a:accent5>
        <a:srgbClr val="F15B4F"/>
      </a:accent5>
      <a:accent6>
        <a:srgbClr val="083050"/>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gan-mike-rap-template-sample-2017" id="{ABC23563-8670-E846-B15A-8DE3CA946482}" vid="{20A3535C-9B04-4A40-A1B6-932031B252C8}"/>
    </a:ext>
  </a:extLst>
</a:theme>
</file>

<file path=ppt/theme/theme3.xml><?xml version="1.0" encoding="utf-8"?>
<a:theme xmlns:a="http://schemas.openxmlformats.org/drawingml/2006/main" name="US_Personalized Cover Slides">
  <a:themeElements>
    <a:clrScheme name="Custom 2">
      <a:dk1>
        <a:sysClr val="windowText" lastClr="000000"/>
      </a:dk1>
      <a:lt1>
        <a:sysClr val="window" lastClr="FFFFFF"/>
      </a:lt1>
      <a:dk2>
        <a:srgbClr val="44546A"/>
      </a:dk2>
      <a:lt2>
        <a:srgbClr val="E7E6E6"/>
      </a:lt2>
      <a:accent1>
        <a:srgbClr val="21BDBE"/>
      </a:accent1>
      <a:accent2>
        <a:srgbClr val="F2B516"/>
      </a:accent2>
      <a:accent3>
        <a:srgbClr val="5FBB46"/>
      </a:accent3>
      <a:accent4>
        <a:srgbClr val="165C99"/>
      </a:accent4>
      <a:accent5>
        <a:srgbClr val="F15B4F"/>
      </a:accent5>
      <a:accent6>
        <a:srgbClr val="083050"/>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gan-mike-rap-template-sample-2017" id="{ABC23563-8670-E846-B15A-8DE3CA946482}" vid="{C41C9EC2-F23B-EA49-A493-F913B9B3FAB3}"/>
    </a:ext>
  </a:extLst>
</a:theme>
</file>

<file path=ppt/theme/theme4.xml><?xml version="1.0" encoding="utf-8"?>
<a:theme xmlns:a="http://schemas.openxmlformats.org/drawingml/2006/main" name="Section Break Slides">
  <a:themeElements>
    <a:clrScheme name="Custom 2">
      <a:dk1>
        <a:sysClr val="windowText" lastClr="000000"/>
      </a:dk1>
      <a:lt1>
        <a:sysClr val="window" lastClr="FFFFFF"/>
      </a:lt1>
      <a:dk2>
        <a:srgbClr val="44546A"/>
      </a:dk2>
      <a:lt2>
        <a:srgbClr val="E7E6E6"/>
      </a:lt2>
      <a:accent1>
        <a:srgbClr val="21BDBE"/>
      </a:accent1>
      <a:accent2>
        <a:srgbClr val="F2B516"/>
      </a:accent2>
      <a:accent3>
        <a:srgbClr val="5FBB46"/>
      </a:accent3>
      <a:accent4>
        <a:srgbClr val="165C99"/>
      </a:accent4>
      <a:accent5>
        <a:srgbClr val="F15B4F"/>
      </a:accent5>
      <a:accent6>
        <a:srgbClr val="083050"/>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gan-mike-rap-template-sample-2017" id="{ABC23563-8670-E846-B15A-8DE3CA946482}" vid="{11B97AC5-C2A5-EB40-A742-48F5ADAC8ADA}"/>
    </a:ext>
  </a:extLst>
</a:theme>
</file>

<file path=ppt/theme/theme5.xml><?xml version="1.0" encoding="utf-8"?>
<a:theme xmlns:a="http://schemas.openxmlformats.org/drawingml/2006/main" name="Body Slides">
  <a:themeElements>
    <a:clrScheme name="Custom 2">
      <a:dk1>
        <a:sysClr val="windowText" lastClr="000000"/>
      </a:dk1>
      <a:lt1>
        <a:sysClr val="window" lastClr="FFFFFF"/>
      </a:lt1>
      <a:dk2>
        <a:srgbClr val="44546A"/>
      </a:dk2>
      <a:lt2>
        <a:srgbClr val="E7E6E6"/>
      </a:lt2>
      <a:accent1>
        <a:srgbClr val="21BDBE"/>
      </a:accent1>
      <a:accent2>
        <a:srgbClr val="F2B516"/>
      </a:accent2>
      <a:accent3>
        <a:srgbClr val="5FBB46"/>
      </a:accent3>
      <a:accent4>
        <a:srgbClr val="165C99"/>
      </a:accent4>
      <a:accent5>
        <a:srgbClr val="F15B4F"/>
      </a:accent5>
      <a:accent6>
        <a:srgbClr val="083050"/>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defRPr b="1" dirty="0" smtClean="0"/>
        </a:defPPr>
      </a:lstStyle>
    </a:txDef>
  </a:objectDefaults>
  <a:extraClrSchemeLst/>
  <a:extLst>
    <a:ext uri="{05A4C25C-085E-4340-85A3-A5531E510DB2}">
      <thm15:themeFamily xmlns:thm15="http://schemas.microsoft.com/office/thememl/2012/main" name="hogan-mike-rap-template-sample-2017" id="{ABC23563-8670-E846-B15A-8DE3CA946482}" vid="{A3B4B94F-12F6-0E42-B2CC-36F6F627EEC8}"/>
    </a:ext>
  </a:extLst>
</a:theme>
</file>

<file path=ppt/theme/theme6.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gan-mike-rap-template-sample-2017" id="{ABC23563-8670-E846-B15A-8DE3CA946482}" vid="{F036D766-3803-1144-A86C-578B535777EE}"/>
    </a:ext>
  </a:extLst>
</a:theme>
</file>

<file path=ppt/theme/theme7.xml><?xml version="1.0" encoding="utf-8"?>
<a:theme xmlns:a="http://schemas.openxmlformats.org/drawingml/2006/main" name="Impact Slide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gan-mike-rap-template-sample-2017" id="{ABC23563-8670-E846-B15A-8DE3CA946482}" vid="{657D7ACA-AF8F-DA46-95EB-9FB1C148335B}"/>
    </a:ext>
  </a:extLst>
</a:theme>
</file>

<file path=ppt/theme/theme8.xml><?xml version="1.0" encoding="utf-8"?>
<a:theme xmlns:a="http://schemas.openxmlformats.org/drawingml/2006/main" name="About RAP ">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gan-mike-rap-template-sample-2017" id="{ABC23563-8670-E846-B15A-8DE3CA946482}" vid="{738BB913-FCC3-6E4E-B5BD-B58CE6AFB56C}"/>
    </a:ext>
  </a:extLst>
</a:theme>
</file>

<file path=ppt/theme/theme9.xml><?xml version="1.0" encoding="utf-8"?>
<a:theme xmlns:a="http://schemas.openxmlformats.org/drawingml/2006/main" name="Personalized About RAP">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gan-mike-rap-template-sample-2017" id="{ABC23563-8670-E846-B15A-8DE3CA946482}" vid="{96D3B288-9C1E-AE45-92D9-257EFCEAFF0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c8aa5-a169-48ff-8814-5f7d69716b40">
      <Value>47</Value>
    </TaxCatchAll>
    <l64fcf1da9ac4c5482e935154d3b167d xmlns="b8dc8aa5-a169-48ff-8814-5f7d69716b40">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df4b1a3b-19fc-41dc-b149-4a7a35d55fde</TermId>
        </TermInfo>
      </Terms>
    </l64fcf1da9ac4c5482e935154d3b167d>
    <h78a37d1695d4d2c9ed90c454afa8dda xmlns="b8dc8aa5-a169-48ff-8814-5f7d69716b40">
      <Terms xmlns="http://schemas.microsoft.com/office/infopath/2007/PartnerControls"/>
    </h78a37d1695d4d2c9ed90c454afa8dda>
    <Content_x0020_Author xmlns="b8dc8aa5-a169-48ff-8814-5f7d69716b40">
      <UserInfo>
        <DisplayName/>
        <AccountId xsi:nil="true"/>
        <AccountType/>
      </UserInfo>
    </Content_x0020_Author>
    <kf469aca49094485b7feea446e49b366 xmlns="b8dc8aa5-a169-48ff-8814-5f7d69716b40">
      <Terms xmlns="http://schemas.microsoft.com/office/infopath/2007/PartnerControls"/>
    </kf469aca49094485b7feea446e49b366>
    <o075a68547114315b395dbb1f441fc67 xmlns="b8dc8aa5-a169-48ff-8814-5f7d69716b40">
      <Terms xmlns="http://schemas.microsoft.com/office/infopath/2007/PartnerControls"/>
    </o075a68547114315b395dbb1f441fc67>
    <Document_x0020_Status xmlns="b8dc8aa5-a169-48ff-8814-5f7d69716b40">Draft</Document_x0020_Status>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RAP Internal Documents" ma:contentTypeID="0x0101003A88EADD394739488D168D6330661816009C2024B544AF564ABBF38C76ABD3BD38" ma:contentTypeVersion="24" ma:contentTypeDescription="" ma:contentTypeScope="" ma:versionID="868be2e4d268ee6236dc4770f3c8d2f8">
  <xsd:schema xmlns:xsd="http://www.w3.org/2001/XMLSchema" xmlns:xs="http://www.w3.org/2001/XMLSchema" xmlns:p="http://schemas.microsoft.com/office/2006/metadata/properties" xmlns:ns1="http://schemas.microsoft.com/sharepoint/v3" xmlns:ns2="b8dc8aa5-a169-48ff-8814-5f7d69716b40" xmlns:ns3="68d3091e-be25-43c1-8fa9-a7f313ed0d25" targetNamespace="http://schemas.microsoft.com/office/2006/metadata/properties" ma:root="true" ma:fieldsID="59b69dcaff245a3ca62146913c7feda2" ns1:_="" ns2:_="" ns3:_="">
    <xsd:import namespace="http://schemas.microsoft.com/sharepoint/v3"/>
    <xsd:import namespace="b8dc8aa5-a169-48ff-8814-5f7d69716b40"/>
    <xsd:import namespace="68d3091e-be25-43c1-8fa9-a7f313ed0d25"/>
    <xsd:element name="properties">
      <xsd:complexType>
        <xsd:sequence>
          <xsd:element name="documentManagement">
            <xsd:complexType>
              <xsd:all>
                <xsd:element ref="ns2:Content_x0020_Author" minOccurs="0"/>
                <xsd:element ref="ns2:Document_x0020_Status" minOccurs="0"/>
                <xsd:element ref="ns2:TaxCatchAllLabel" minOccurs="0"/>
                <xsd:element ref="ns2:l64fcf1da9ac4c5482e935154d3b167d" minOccurs="0"/>
                <xsd:element ref="ns2:o075a68547114315b395dbb1f441fc67" minOccurs="0"/>
                <xsd:element ref="ns2:h78a37d1695d4d2c9ed90c454afa8dda" minOccurs="0"/>
                <xsd:element ref="ns2:kf469aca49094485b7feea446e49b366" minOccurs="0"/>
                <xsd:element ref="ns2:TaxCatchAll" minOccurs="0"/>
                <xsd:element ref="ns2:SharedWithUsers" minOccurs="0"/>
                <xsd:element ref="ns2:SharingHintHash" minOccurs="0"/>
                <xsd:element ref="ns1:PublishingStartDate" minOccurs="0"/>
                <xsd:element ref="ns1:PublishingExpirationDate"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dc8aa5-a169-48ff-8814-5f7d69716b40" elementFormDefault="qualified">
    <xsd:import namespace="http://schemas.microsoft.com/office/2006/documentManagement/types"/>
    <xsd:import namespace="http://schemas.microsoft.com/office/infopath/2007/PartnerControls"/>
    <xsd:element name="Content_x0020_Author" ma:index="2" nillable="true" ma:displayName="Content Author" ma:list="UserInfo" ma:SharePointGroup="0" ma:internalName="Content_x0020_Auth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Status" ma:index="7" nillable="true" ma:displayName="Document Status" ma:default="Draft" ma:format="Dropdown" ma:internalName="Document_x0020_Status">
      <xsd:simpleType>
        <xsd:restriction base="dms:Choice">
          <xsd:enumeration value="Draft"/>
          <xsd:enumeration value="Final"/>
        </xsd:restriction>
      </xsd:simpleType>
    </xsd:element>
    <xsd:element name="TaxCatchAllLabel" ma:index="8" nillable="true" ma:displayName="Taxonomy Catch All Column1" ma:hidden="true" ma:list="{fd7044e7-12fe-4ee8-8100-005ba5623bfd}" ma:internalName="TaxCatchAllLabel" ma:readOnly="true" ma:showField="CatchAllDataLabel" ma:web="b8dc8aa5-a169-48ff-8814-5f7d69716b40">
      <xsd:complexType>
        <xsd:complexContent>
          <xsd:extension base="dms:MultiChoiceLookup">
            <xsd:sequence>
              <xsd:element name="Value" type="dms:Lookup" maxOccurs="unbounded" minOccurs="0" nillable="true"/>
            </xsd:sequence>
          </xsd:extension>
        </xsd:complexContent>
      </xsd:complexType>
    </xsd:element>
    <xsd:element name="l64fcf1da9ac4c5482e935154d3b167d" ma:index="10" nillable="true" ma:taxonomy="true" ma:internalName="l64fcf1da9ac4c5482e935154d3b167d" ma:taxonomyFieldName="Navigation_x0020_Term" ma:displayName="Navigation Term" ma:default="1222;#NG and Climate Change Policy|95c49ca4-b993-4b4c-9bc0-469c125f9907" ma:fieldId="{564fcf1d-a9ac-4c54-82e9-35154d3b167d}" ma:taxonomyMulti="true" ma:sspId="cd695392-cbb7-4a88-8a60-0ee82d411b6c" ma:termSetId="00008931-7c49-4f81-a619-15d06c2ec723" ma:anchorId="00000000-0000-0000-0000-000000000000" ma:open="false" ma:isKeyword="false">
      <xsd:complexType>
        <xsd:sequence>
          <xsd:element ref="pc:Terms" minOccurs="0" maxOccurs="1"/>
        </xsd:sequence>
      </xsd:complexType>
    </xsd:element>
    <xsd:element name="o075a68547114315b395dbb1f441fc67" ma:index="12" nillable="true" ma:taxonomy="true" ma:internalName="o075a68547114315b395dbb1f441fc67" ma:taxonomyFieldName="Topic" ma:displayName="Topics" ma:default="" ma:fieldId="{8075a685-4711-4315-b395-dbb1f441fc67}" ma:taxonomyMulti="true" ma:sspId="cd695392-cbb7-4a88-8a60-0ee82d411b6c" ma:termSetId="afccca45-29f8-47bb-8a31-ddac0641db2c" ma:anchorId="00000000-0000-0000-0000-000000000000" ma:open="false" ma:isKeyword="false">
      <xsd:complexType>
        <xsd:sequence>
          <xsd:element ref="pc:Terms" minOccurs="0" maxOccurs="1"/>
        </xsd:sequence>
      </xsd:complexType>
    </xsd:element>
    <xsd:element name="h78a37d1695d4d2c9ed90c454afa8dda" ma:index="16" nillable="true" ma:taxonomy="true" ma:internalName="h78a37d1695d4d2c9ed90c454afa8dda" ma:taxonomyFieldName="Document_x0020_Type" ma:displayName="Document Type" ma:default="" ma:fieldId="{178a37d1-695d-4d2c-9ed9-0c454afa8dda}" ma:sspId="cd695392-cbb7-4a88-8a60-0ee82d411b6c" ma:termSetId="2baf1a32-1014-41fd-9f06-737b378d09fd" ma:anchorId="00000000-0000-0000-0000-000000000000" ma:open="false" ma:isKeyword="false">
      <xsd:complexType>
        <xsd:sequence>
          <xsd:element ref="pc:Terms" minOccurs="0" maxOccurs="1"/>
        </xsd:sequence>
      </xsd:complexType>
    </xsd:element>
    <xsd:element name="kf469aca49094485b7feea446e49b366" ma:index="17" nillable="true" ma:taxonomy="true" ma:internalName="kf469aca49094485b7feea446e49b366" ma:taxonomyFieldName="RAP_x0020_Location" ma:displayName="RAP Location" ma:default="" ma:fieldId="{4f469aca-4909-4485-b7fe-ea446e49b366}" ma:taxonomyMulti="true" ma:sspId="cd695392-cbb7-4a88-8a60-0ee82d411b6c" ma:termSetId="b9990ba0-eabd-4f2b-a2c9-8253d2fa07b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fd7044e7-12fe-4ee8-8100-005ba5623bfd}" ma:internalName="TaxCatchAll" ma:showField="CatchAllData" ma:web="b8dc8aa5-a169-48ff-8814-5f7d69716b4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1" nillable="true" ma:displayName="Sharing Hint Hash" ma:description="" ma:internalName="SharingHintHash" ma:readOnly="true">
      <xsd:simpleType>
        <xsd:restriction base="dms:Text"/>
      </xsd:simpleType>
    </xsd:element>
    <xsd:element name="SharedWithDetails" ma:index="24" nillable="true" ma:displayName="Shared With Details" ma:description="" ma:internalName="SharedWithDetails" ma:readOnly="true">
      <xsd:simpleType>
        <xsd:restriction base="dms:Note">
          <xsd:maxLength value="255"/>
        </xsd:restriction>
      </xsd:simpleType>
    </xsd:element>
    <xsd:element name="LastSharedByUser" ma:index="25" nillable="true" ma:displayName="Last Shared By User" ma:description="" ma:internalName="LastSharedByUser" ma:readOnly="true">
      <xsd:simpleType>
        <xsd:restriction base="dms:Note">
          <xsd:maxLength value="255"/>
        </xsd:restriction>
      </xsd:simpleType>
    </xsd:element>
    <xsd:element name="LastSharedByTime" ma:index="2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8d3091e-be25-43c1-8fa9-a7f313ed0d25"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734222-EE30-426E-894A-9F1C744A0762}">
  <ds:schemaRefs>
    <ds:schemaRef ds:uri="http://schemas.microsoft.com/sharepoint/v3/contenttype/forms"/>
  </ds:schemaRefs>
</ds:datastoreItem>
</file>

<file path=customXml/itemProps2.xml><?xml version="1.0" encoding="utf-8"?>
<ds:datastoreItem xmlns:ds="http://schemas.openxmlformats.org/officeDocument/2006/customXml" ds:itemID="{EA08D495-C7E0-4A38-82AA-3C0291B46432}">
  <ds:schemaRefs>
    <ds:schemaRef ds:uri="http://purl.org/dc/elements/1.1/"/>
    <ds:schemaRef ds:uri="http://www.w3.org/XML/1998/namespace"/>
    <ds:schemaRef ds:uri="http://schemas.microsoft.com/sharepoint/v3"/>
    <ds:schemaRef ds:uri="b8dc8aa5-a169-48ff-8814-5f7d69716b40"/>
    <ds:schemaRef ds:uri="http://purl.org/dc/term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68d3091e-be25-43c1-8fa9-a7f313ed0d25"/>
    <ds:schemaRef ds:uri="http://purl.org/dc/dcmitype/"/>
  </ds:schemaRefs>
</ds:datastoreItem>
</file>

<file path=customXml/itemProps3.xml><?xml version="1.0" encoding="utf-8"?>
<ds:datastoreItem xmlns:ds="http://schemas.openxmlformats.org/officeDocument/2006/customXml" ds:itemID="{A6A0571D-AF3A-4C3F-BB2A-ABB85546B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dc8aa5-a169-48ff-8814-5f7d69716b40"/>
    <ds:schemaRef ds:uri="68d3091e-be25-43c1-8fa9-a7f313ed0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Cover Slides</Template>
  <TotalTime>55375</TotalTime>
  <Words>2210</Words>
  <Application>Microsoft Office PowerPoint</Application>
  <PresentationFormat>On-screen Show (4:3)</PresentationFormat>
  <Paragraphs>195</Paragraphs>
  <Slides>23</Slides>
  <Notes>22</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23</vt:i4>
      </vt:variant>
    </vt:vector>
  </HeadingPairs>
  <TitlesOfParts>
    <vt:vector size="41" baseType="lpstr">
      <vt:lpstr>Arial</vt:lpstr>
      <vt:lpstr>Calibri</vt:lpstr>
      <vt:lpstr>Georgia</vt:lpstr>
      <vt:lpstr>Heiti SC Light</vt:lpstr>
      <vt:lpstr>Heiti SC Medium</vt:lpstr>
      <vt:lpstr>STHeiti</vt:lpstr>
      <vt:lpstr>Wingdings</vt:lpstr>
      <vt:lpstr>Cover Slides</vt:lpstr>
      <vt:lpstr>Personalized Cover Slides</vt:lpstr>
      <vt:lpstr>US_Personalized Cover Slides</vt:lpstr>
      <vt:lpstr>Section Break Slides</vt:lpstr>
      <vt:lpstr>Body Slides</vt:lpstr>
      <vt:lpstr>Blank Slide</vt:lpstr>
      <vt:lpstr>Impact Slides</vt:lpstr>
      <vt:lpstr>About RAP </vt:lpstr>
      <vt:lpstr>Personalized About RAP</vt:lpstr>
      <vt:lpstr>US_Personalized About RAP</vt:lpstr>
      <vt:lpstr>1_US_Personalized About RAP</vt:lpstr>
      <vt:lpstr>Responsive Demand: Lessons for a low-carbon transformation</vt:lpstr>
      <vt:lpstr>Key points:</vt:lpstr>
      <vt:lpstr>Context</vt:lpstr>
      <vt:lpstr>Reliability, objectively</vt:lpstr>
      <vt:lpstr>New role for responsive demand</vt:lpstr>
      <vt:lpstr>The real supply curve:</vt:lpstr>
      <vt:lpstr>Is there a different way to look at this?</vt:lpstr>
      <vt:lpstr>The changing role of demand response</vt:lpstr>
      <vt:lpstr>DR as limited capacity resource</vt:lpstr>
      <vt:lpstr>Flexibility is the scarce resource</vt:lpstr>
      <vt:lpstr>System flexibility: More valuable than ever</vt:lpstr>
      <vt:lpstr>Controllable load acting as supply</vt:lpstr>
      <vt:lpstr>New role for responsive demand</vt:lpstr>
      <vt:lpstr>New roles for responsive demand</vt:lpstr>
      <vt:lpstr>Participation and compensation</vt:lpstr>
      <vt:lpstr>Demand response in PJM’s RPM</vt:lpstr>
      <vt:lpstr>Diversity of value…lack of access</vt:lpstr>
      <vt:lpstr>Capital-intensive ≠ capacity-intensive</vt:lpstr>
      <vt:lpstr>Dispatchable demand response</vt:lpstr>
      <vt:lpstr>Price-responsive DR: the next frontier</vt:lpstr>
      <vt:lpstr>Innovation: 3rd party access is essential</vt:lpstr>
      <vt:lpstr>Other considerations: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Trends for 2018: Pricing &amp; flexibility implications of renewables surpassing parity</dc:title>
  <dc:creator>Mike Hogan</dc:creator>
  <cp:lastModifiedBy>Cramton, Karen</cp:lastModifiedBy>
  <cp:revision>176</cp:revision>
  <cp:lastPrinted>2018-09-05T22:26:52Z</cp:lastPrinted>
  <dcterms:created xsi:type="dcterms:W3CDTF">2018-01-29T00:19:55Z</dcterms:created>
  <dcterms:modified xsi:type="dcterms:W3CDTF">2019-06-21T16:56:12Z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0x0101003A88EADD394739488D168D6330661816009C2024B544AF564ABBF38C76ABD3BD38</vt:lpwstr>
  </property>
  <property fmtid="{D5CDD505-2E9C-101B-9397-08002B2CF9AE}" pid="3" name="Navigation Term">
    <vt:lpwstr>47;#Communications|df4b1a3b-19fc-41dc-b149-4a7a35d55fde</vt:lpwstr>
  </property>
  <property fmtid="{D5CDD505-2E9C-101B-9397-08002B2CF9AE}" pid="4" name="m59841eafb2942339a5261151a433186">
    <vt:lpwstr/>
  </property>
  <property fmtid="{D5CDD505-2E9C-101B-9397-08002B2CF9AE}" pid="5" name="Topic">
    <vt:lpwstr/>
  </property>
  <property fmtid="{D5CDD505-2E9C-101B-9397-08002B2CF9AE}" pid="6" name="Document Type">
    <vt:lpwstr/>
  </property>
  <property fmtid="{D5CDD505-2E9C-101B-9397-08002B2CF9AE}" pid="7" name="RAP Location">
    <vt:lpwstr/>
  </property>
  <property fmtid="{D5CDD505-2E9C-101B-9397-08002B2CF9AE}" pid="8" name="RAP Authors">
    <vt:lpwstr/>
  </property>
</Properties>
</file>