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2" r:id="rId3"/>
    <p:sldId id="294" r:id="rId4"/>
    <p:sldId id="304" r:id="rId5"/>
    <p:sldId id="295" r:id="rId6"/>
    <p:sldId id="303" r:id="rId7"/>
    <p:sldId id="285" r:id="rId8"/>
    <p:sldId id="287" r:id="rId9"/>
    <p:sldId id="305" r:id="rId10"/>
    <p:sldId id="296" r:id="rId11"/>
    <p:sldId id="288" r:id="rId12"/>
    <p:sldId id="307" r:id="rId13"/>
    <p:sldId id="297" r:id="rId14"/>
    <p:sldId id="290" r:id="rId15"/>
    <p:sldId id="286" r:id="rId16"/>
    <p:sldId id="306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5" autoAdjust="0"/>
    <p:restoredTop sz="78648" autoAdjust="0"/>
  </p:normalViewPr>
  <p:slideViewPr>
    <p:cSldViewPr>
      <p:cViewPr>
        <p:scale>
          <a:sx n="100" d="100"/>
          <a:sy n="100" d="100"/>
        </p:scale>
        <p:origin x="138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.D.Buckley\Desktop\Eversource%20Rate%20and%20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.D.Buckley\Desktop\Eversource%20Rate%20and%20E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Eversource Electric Rates Per kWh (Residential)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60449884585"/>
          <c:y val="0.18779724120388036"/>
          <c:w val="0.78704008287966398"/>
          <c:h val="0.7772102165643392"/>
        </c:manualLayout>
      </c:layout>
      <c:bar3DChart>
        <c:barDir val="col"/>
        <c:grouping val="stacked"/>
        <c:varyColors val="0"/>
        <c:ser>
          <c:idx val="0"/>
          <c:order val="0"/>
          <c:tx>
            <c:v>50%= Energy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customer'!$B$32</c:f>
              <c:numCache>
                <c:formatCode>"$"#,##0.00</c:formatCode>
                <c:ptCount val="1"/>
                <c:pt idx="0">
                  <c:v>9.9850000000000008E-2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4-49FE-93E7-02FBC057D84B}"/>
            </c:ext>
          </c:extLst>
        </c:ser>
        <c:ser>
          <c:idx val="1"/>
          <c:order val="1"/>
          <c:tx>
            <c:v>30%= Distribution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customer'!$B$33</c:f>
              <c:numCache>
                <c:formatCode>"$"#,##0.00</c:formatCode>
                <c:ptCount val="1"/>
                <c:pt idx="0">
                  <c:v>6.093307692307693E-2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4-49FE-93E7-02FBC057D84B}"/>
            </c:ext>
          </c:extLst>
        </c:ser>
        <c:ser>
          <c:idx val="2"/>
          <c:order val="2"/>
          <c:tx>
            <c:v>10%= Transmission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customer'!$B$34</c:f>
              <c:numCache>
                <c:formatCode>"$"#,##0.00</c:formatCode>
                <c:ptCount val="1"/>
                <c:pt idx="0">
                  <c:v>2.0389999999999998E-2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74-49FE-93E7-02FBC057D84B}"/>
            </c:ext>
          </c:extLst>
        </c:ser>
        <c:ser>
          <c:idx val="3"/>
          <c:order val="3"/>
          <c:tx>
            <c:v>7%= Stranded Cost Recovery Charge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customer'!$B$35</c:f>
              <c:numCache>
                <c:formatCode>"$"#,##0.00</c:formatCode>
                <c:ptCount val="1"/>
                <c:pt idx="0">
                  <c:v>1.3979999999999999E-2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74-49FE-93E7-02FBC057D84B}"/>
            </c:ext>
          </c:extLst>
        </c:ser>
        <c:ser>
          <c:idx val="4"/>
          <c:order val="4"/>
          <c:tx>
            <c:v>2%= EE SBC Funding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customer'!$B$36</c:f>
              <c:numCache>
                <c:formatCode>"$"#,##0.00</c:formatCode>
                <c:ptCount val="1"/>
                <c:pt idx="0">
                  <c:v>4.3600000000000002E-3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4-49FE-93E7-02FBC057D84B}"/>
            </c:ext>
          </c:extLst>
        </c:ser>
        <c:ser>
          <c:idx val="5"/>
          <c:order val="5"/>
          <c:tx>
            <c:v>1%= EAP SBC Funding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residential customer'!$B$37</c:f>
              <c:numCache>
                <c:formatCode>"$"#,##0.00</c:formatCode>
                <c:ptCount val="1"/>
                <c:pt idx="0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74-49FE-93E7-02FBC057D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822680"/>
        <c:axId val="462821368"/>
        <c:axId val="0"/>
      </c:bar3DChart>
      <c:catAx>
        <c:axId val="46282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821368"/>
        <c:crosses val="autoZero"/>
        <c:auto val="1"/>
        <c:lblAlgn val="ctr"/>
        <c:lblOffset val="100"/>
        <c:noMultiLvlLbl val="0"/>
      </c:catAx>
      <c:valAx>
        <c:axId val="46282136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2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82691863200586"/>
          <c:y val="0.18090395088279165"/>
          <c:w val="0.3001730813679942"/>
          <c:h val="0.715921236717656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Eversource Electric Rates Per kWh </a:t>
            </a:r>
          </a:p>
          <a:p>
            <a:pPr>
              <a:defRPr/>
            </a:pPr>
            <a:r>
              <a:rPr lang="en-US"/>
              <a:t>(Small Commercial)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21912193861673"/>
          <c:y val="0.18738450001442128"/>
          <c:w val="0.78727826806884038"/>
          <c:h val="0.77769986444002193"/>
        </c:manualLayout>
      </c:layout>
      <c:bar3DChart>
        <c:barDir val="col"/>
        <c:grouping val="stacked"/>
        <c:varyColors val="0"/>
        <c:ser>
          <c:idx val="0"/>
          <c:order val="0"/>
          <c:tx>
            <c:v>55%= Energy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Customer'!$G$12</c:f>
              <c:numCache>
                <c:formatCode>"$"#,##0.00</c:formatCode>
                <c:ptCount val="1"/>
                <c:pt idx="0">
                  <c:v>9.984999999999998E-2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C-4D3B-B80F-2A3E592B141B}"/>
            </c:ext>
          </c:extLst>
        </c:ser>
        <c:ser>
          <c:idx val="1"/>
          <c:order val="1"/>
          <c:tx>
            <c:v>30%= Distribution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Customer'!$G$13</c:f>
              <c:numCache>
                <c:formatCode>"$"#,##0.00</c:formatCode>
                <c:ptCount val="1"/>
                <c:pt idx="0">
                  <c:v>5.4713333333333329E-2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C-4D3B-B80F-2A3E592B141B}"/>
            </c:ext>
          </c:extLst>
        </c:ser>
        <c:ser>
          <c:idx val="2"/>
          <c:order val="2"/>
          <c:tx>
            <c:v>6%= Transmission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Customer'!$G$14</c:f>
              <c:numCache>
                <c:formatCode>"$"#,##0.00</c:formatCode>
                <c:ptCount val="1"/>
                <c:pt idx="0">
                  <c:v>1.1099999999999999E-2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C-4D3B-B80F-2A3E592B141B}"/>
            </c:ext>
          </c:extLst>
        </c:ser>
        <c:ser>
          <c:idx val="3"/>
          <c:order val="3"/>
          <c:tx>
            <c:v>6%= Stranded Cost Recovery Charge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Customer'!$G$15</c:f>
              <c:numCache>
                <c:formatCode>"$"#,##0.00</c:formatCode>
                <c:ptCount val="1"/>
                <c:pt idx="0">
                  <c:v>1.069E-2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7C-4D3B-B80F-2A3E592B141B}"/>
            </c:ext>
          </c:extLst>
        </c:ser>
        <c:ser>
          <c:idx val="4"/>
          <c:order val="4"/>
          <c:tx>
            <c:v>2.4%= EE SBC Funding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Customer'!$G$16</c:f>
              <c:numCache>
                <c:formatCode>"$"#,##0.00</c:formatCode>
                <c:ptCount val="1"/>
                <c:pt idx="0">
                  <c:v>4.3600000000000002E-3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C-4D3B-B80F-2A3E592B141B}"/>
            </c:ext>
          </c:extLst>
        </c:ser>
        <c:ser>
          <c:idx val="5"/>
          <c:order val="5"/>
          <c:tx>
            <c:v>1%= EAP SBC Funding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'Average GS Customer'!$G$17</c:f>
              <c:numCache>
                <c:formatCode>"$"#,##0.00</c:formatCode>
                <c:ptCount val="1"/>
                <c:pt idx="0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7C-4D3B-B80F-2A3E592B1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380744"/>
        <c:axId val="380381728"/>
        <c:axId val="0"/>
      </c:bar3DChart>
      <c:catAx>
        <c:axId val="380380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381728"/>
        <c:crosses val="autoZero"/>
        <c:auto val="1"/>
        <c:lblAlgn val="ctr"/>
        <c:lblOffset val="100"/>
        <c:noMultiLvlLbl val="0"/>
      </c:catAx>
      <c:valAx>
        <c:axId val="38038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38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11732342182064"/>
          <c:y val="0.19554048051685846"/>
          <c:w val="0.30288267657817941"/>
          <c:h val="0.70425312220587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F82C-6FE5-470B-984C-BEA7526927E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95FD-A72F-466D-B912-25CF5893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95FD-A72F-466D-B912-25CF5893B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95FD-A72F-466D-B912-25CF5893B7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3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7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3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3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7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ca.nh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.nh.gov/Regulatory/Docketbk/2017/17-136/LETTERS-MEMOS-TARIFFS/17-136_2018-09-14_EVERSOURCE_UPDATED_EE_PLA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.nh.gov/Regulatory/Orders/1973-1997orders/1991orders.pdf" TargetMode="External"/><Relationship Id="rId2" Type="http://schemas.openxmlformats.org/officeDocument/2006/relationships/hyperlink" Target="https://www.puc.nh.gov/Regulatory/Orders/1973-1997orders/1992orde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c.state.nh.us/regulatory/Orders/2016orders/25932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373" y="1376166"/>
            <a:ext cx="7457499" cy="1829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New Hampshire</a:t>
            </a:r>
            <a:br>
              <a:rPr lang="en-US" sz="3600" dirty="0" smtClean="0"/>
            </a:br>
            <a:r>
              <a:rPr lang="en-US" sz="3600" dirty="0" smtClean="0"/>
              <a:t>Statewide Energy Efficiency Plan </a:t>
            </a:r>
            <a:br>
              <a:rPr lang="en-US" sz="3600" dirty="0" smtClean="0"/>
            </a:br>
            <a:r>
              <a:rPr lang="en-US" sz="3600" dirty="0" smtClean="0"/>
              <a:t>2020 Update and Beyond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5867400"/>
            <a:ext cx="8382000" cy="74250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May 17, 2019</a:t>
            </a:r>
          </a:p>
        </p:txBody>
      </p:sp>
      <p:sp>
        <p:nvSpPr>
          <p:cNvPr id="4" name="AutoShape 2" descr="Image result for nh state seal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0341"/>
            <a:ext cx="1216024" cy="118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27841" y="3957145"/>
            <a:ext cx="8382000" cy="9144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chemeClr val="tx1"/>
                </a:solidFill>
              </a:rPr>
              <a:t>New Hampshire Office of the Consumer Advocate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EESE Board Update</a:t>
            </a:r>
          </a:p>
        </p:txBody>
      </p:sp>
    </p:spTree>
    <p:extLst>
      <p:ext uri="{BB962C8B-B14F-4D97-AF65-F5344CB8AC3E}">
        <p14:creationId xmlns:p14="http://schemas.microsoft.com/office/powerpoint/2010/main" val="3048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Performance Incentives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381000" y="1401651"/>
            <a:ext cx="8077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2019 Settlement required performance incentive to incorporate a </a:t>
            </a:r>
            <a:r>
              <a:rPr lang="en-US" dirty="0" smtClean="0">
                <a:solidFill>
                  <a:srgbClr val="FF0000"/>
                </a:solidFill>
              </a:rPr>
              <a:t>demand metric </a:t>
            </a:r>
            <a:r>
              <a:rPr lang="en-US" dirty="0" smtClean="0"/>
              <a:t>and study metrics to address </a:t>
            </a:r>
            <a:r>
              <a:rPr lang="en-US" dirty="0" smtClean="0">
                <a:solidFill>
                  <a:srgbClr val="FF0000"/>
                </a:solidFill>
              </a:rPr>
              <a:t>income eligible participation</a:t>
            </a:r>
            <a:r>
              <a:rPr lang="en-US" dirty="0" smtClean="0"/>
              <a:t> barriers/disincentives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Group recruited technical assistance of ACEEE’s Martin Kushler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Framework </a:t>
            </a:r>
            <a:r>
              <a:rPr lang="en-US" dirty="0" smtClean="0"/>
              <a:t>of several metrics </a:t>
            </a:r>
            <a:r>
              <a:rPr lang="en-US" dirty="0" smtClean="0"/>
              <a:t>(QPIs) appears </a:t>
            </a:r>
            <a:r>
              <a:rPr lang="en-US" dirty="0" smtClean="0"/>
              <a:t>to have growing support, but many details remain to be resolved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latest compromise draft allocates </a:t>
            </a:r>
            <a:r>
              <a:rPr lang="en-US" dirty="0" smtClean="0"/>
              <a:t>performance incentive pool according </a:t>
            </a:r>
            <a:r>
              <a:rPr lang="en-US" dirty="0" smtClean="0"/>
              <a:t>to these metrics: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35% = Lifetime Savings (kWh)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10% = Annual Savings (kWh)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12% = Summer Peak Savings (kW)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8%   = Winter Peak Savings (kW)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35% = Value ($ Resource Benefits (-) Utility Costs)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0282"/>
            <a:ext cx="2057400" cy="1885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4189933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r>
              <a:rPr lang="en-US" sz="1400" dirty="0">
                <a:latin typeface="Lucida Sans Unicode" panose="020B0602030504020204" pitchFamily="34" charset="0"/>
              </a:rPr>
              <a:t>“I’m a rat, show me some cheese.” </a:t>
            </a:r>
          </a:p>
          <a:p>
            <a:r>
              <a:rPr lang="en-US" sz="1400" dirty="0" smtClean="0">
                <a:latin typeface="Lucida Sans Unicode" panose="020B0602030504020204" pitchFamily="34" charset="0"/>
              </a:rPr>
              <a:t>		-</a:t>
            </a:r>
            <a:r>
              <a:rPr lang="en-US" sz="1400" dirty="0">
                <a:latin typeface="Lucida Sans Unicode" panose="020B0602030504020204" pitchFamily="34" charset="0"/>
              </a:rPr>
              <a:t>John Rowe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60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Energy Optimization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381000" y="1401651"/>
            <a:ext cx="807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Consultant developing a report based on research and interviews to provide information relating to: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Current NH treatment of potential Energy Optimization measures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Trends in other Northeast states in accounting for unregulated fuel savings during a fuel switch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Measure characterization, including for various measures the: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Energy savings by fuel type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Energy cost savings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installed cost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Phase one deliverable complete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Summary of other states pending…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953000"/>
            <a:ext cx="4343400" cy="18999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848600" y="4587017"/>
            <a:ext cx="310635" cy="9139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13152" y="4262178"/>
            <a:ext cx="247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Latent Ratepayer Value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Energy </a:t>
            </a:r>
            <a:r>
              <a:rPr lang="en-US" sz="2700" dirty="0" smtClean="0"/>
              <a:t>Optimization (Cont’d)</a:t>
            </a:r>
            <a:endParaRPr lang="en-US" sz="2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50" y="3780153"/>
            <a:ext cx="5843100" cy="30778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3451124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1600" dirty="0" smtClean="0"/>
              <a:t>NY DPS 2019 Heat Pump Net Energy Bill Savings Analysis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901"/>
            <a:ext cx="8543925" cy="1152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28600" y="1575369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1600" dirty="0" smtClean="0"/>
              <a:t>VT Analysis of Energy Optimization Rate Impacts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-304800" y="3360383"/>
            <a:ext cx="3352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Bills</a:t>
            </a:r>
            <a:r>
              <a:rPr lang="en-US" sz="1600" dirty="0" smtClean="0"/>
              <a:t> </a:t>
            </a:r>
            <a:r>
              <a:rPr lang="en-US" sz="1600" u="sng" dirty="0" smtClean="0"/>
              <a:t>and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rates</a:t>
            </a:r>
            <a:r>
              <a:rPr lang="en-US" sz="1600" dirty="0" smtClean="0"/>
              <a:t> can go down, but we have to get it right by: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Limiting demand growth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Encouraging demand flexibility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Limiting cost shift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13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Energy Optimization (Cont’d)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" y="1595935"/>
            <a:ext cx="9067800" cy="2621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33400" y="12988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1600" dirty="0" smtClean="0"/>
              <a:t>MA 2021 Benefit Cost Table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17738"/>
            <a:ext cx="9372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Worth noting: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Only about half (2,800) of air source heat pumps (ASHPs) treated as fuel switching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When partial displacement of existing fuel, rebates cover 30-50% of cost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Propane fuel switches far more cost effective than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2020 Update and Beyond: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Potential Study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7924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Potential studies show regulators and program administrators the </a:t>
            </a:r>
            <a:r>
              <a:rPr lang="en-US" dirty="0" smtClean="0">
                <a:solidFill>
                  <a:srgbClr val="FF0000"/>
                </a:solidFill>
              </a:rPr>
              <a:t>best place to invest ratepayer dollars </a:t>
            </a:r>
            <a:r>
              <a:rPr lang="en-US" dirty="0" smtClean="0"/>
              <a:t>and inform high level targets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Last potential study in 2009, markets and baselines changed </a:t>
            </a:r>
            <a:r>
              <a:rPr lang="en-US" dirty="0" smtClean="0">
                <a:solidFill>
                  <a:srgbClr val="FF0000"/>
                </a:solidFill>
              </a:rPr>
              <a:t>significantly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Forthcoming potential study will place significant emphasis on studying </a:t>
            </a:r>
            <a:r>
              <a:rPr lang="en-US" dirty="0" smtClean="0">
                <a:solidFill>
                  <a:srgbClr val="FF0000"/>
                </a:solidFill>
              </a:rPr>
              <a:t>baselines</a:t>
            </a:r>
            <a:r>
              <a:rPr lang="en-US" dirty="0" smtClean="0"/>
              <a:t> associated with existing building stock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May be impacted by forthcoming </a:t>
            </a:r>
            <a:r>
              <a:rPr lang="en-US" dirty="0" smtClean="0">
                <a:solidFill>
                  <a:srgbClr val="FF0000"/>
                </a:solidFill>
              </a:rPr>
              <a:t>benefit cost working group recommendations</a:t>
            </a:r>
            <a:r>
              <a:rPr lang="en-US" dirty="0" smtClean="0"/>
              <a:t> (energy optimization, cost benefit screening)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RFP released and </a:t>
            </a:r>
            <a:r>
              <a:rPr lang="en-US" dirty="0" smtClean="0">
                <a:solidFill>
                  <a:srgbClr val="FF0000"/>
                </a:solidFill>
              </a:rPr>
              <a:t>4 proposals </a:t>
            </a:r>
            <a:r>
              <a:rPr lang="en-US" dirty="0" smtClean="0"/>
              <a:t>pending evaluation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Should take about a year to complete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375087"/>
            <a:ext cx="1892852" cy="24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2020 Update and Beyond: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EESE Board EERS Committee Consultant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09550" y="1447800"/>
            <a:ext cx="89344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2018 and 2019 Settlement allocated SBC dollars to a consultant to help EESE Board, EERS Committee, and other stakeholders participate meaningfully in the PA’s planning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Consultant funding solidifies EESE Board’s role in program planning process, brings closer to what US DOE’s SEE Action Network identifies as “</a:t>
            </a:r>
            <a:r>
              <a:rPr lang="en-US" dirty="0" smtClean="0">
                <a:solidFill>
                  <a:srgbClr val="FF0000"/>
                </a:solidFill>
              </a:rPr>
              <a:t>enhanced stakeholder board</a:t>
            </a:r>
            <a:r>
              <a:rPr lang="en-US" dirty="0" smtClean="0"/>
              <a:t>”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MA, RI, CT all have similar board consultant who works with stakeholders and PAs to help ensure optimal program strategies and measure mix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EESE </a:t>
            </a:r>
            <a:r>
              <a:rPr lang="en-US" dirty="0"/>
              <a:t>Board EERS Committee worked with PUC Staff to craft </a:t>
            </a:r>
            <a:r>
              <a:rPr lang="en-US" dirty="0" smtClean="0"/>
              <a:t>RFP and received two proposals, which are pending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937256"/>
            <a:ext cx="2500312" cy="18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2020 Update and Beyond:</a:t>
            </a:r>
            <a:br>
              <a:rPr lang="en-US" sz="3600" dirty="0"/>
            </a:br>
            <a:r>
              <a:rPr lang="en-US" sz="2800" dirty="0"/>
              <a:t>Timeline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3200400"/>
            <a:ext cx="8229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5908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21623" y="209826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Stakeholder Consultant Chosen</a:t>
            </a:r>
            <a:endParaRPr lang="en-US" sz="11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32004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4900" y="3886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NSPM Report and Energy Optimization  Study filed with Commission</a:t>
            </a:r>
            <a:endParaRPr lang="en-US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2560394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16623" y="1926574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EERS Committee Stakeholder </a:t>
            </a:r>
            <a:r>
              <a:rPr lang="en-US" sz="1400" dirty="0" smtClean="0"/>
              <a:t>Planning Process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576045" y="3211834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0496" y="3842938"/>
            <a:ext cx="230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Utilities submit draft plan to EERS Committee for input/review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229600" y="3231429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6588" y="3841029"/>
            <a:ext cx="192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NH PUC Docket Process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29400" y="2581835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6045" y="1912149"/>
            <a:ext cx="210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Utilities file draft plan with Commission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-221623" y="326084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Soon…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287494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July/Aug 2019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6359" y="323990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Oct ’19- Feb ‘20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872023" y="2862217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April 1, </a:t>
            </a:r>
            <a:r>
              <a:rPr lang="en-US" sz="1400" dirty="0" smtClean="0"/>
              <a:t>2020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011280" y="325797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July </a:t>
            </a:r>
            <a:r>
              <a:rPr lang="en-US" sz="1400" dirty="0"/>
              <a:t>1, </a:t>
            </a:r>
            <a:r>
              <a:rPr lang="en-US" sz="1400" dirty="0" smtClean="0"/>
              <a:t>2020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76116" y="2806442"/>
            <a:ext cx="16678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Aug-Dec 2020 </a:t>
            </a:r>
            <a:br>
              <a:rPr lang="en-US" sz="1400" dirty="0" smtClean="0"/>
            </a:b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0276" y="5943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Potential Study Ongoing</a:t>
            </a:r>
            <a:endParaRPr lang="en-US" sz="11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1600" y="50292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3000" y="50292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71600" y="5638800"/>
            <a:ext cx="3581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5638800"/>
            <a:ext cx="0" cy="304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62076" y="1389283"/>
            <a:ext cx="320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2020 Update Filing and Review Sep-Dec 2019</a:t>
            </a:r>
            <a:endParaRPr lang="en-US" sz="11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916359" y="1926574"/>
            <a:ext cx="0" cy="12923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43251" y="1066803"/>
            <a:ext cx="2819400" cy="18297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smtClean="0"/>
              <a:t>Discussion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57302" y="4156272"/>
            <a:ext cx="65913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/>
              <a:t>New Hampshire Office of the Consumer Advocate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21 South Fruit Street Suite 18, Concord, NH 03301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hlinkClick r:id="rId2"/>
              </a:rPr>
              <a:t>www.OCA.NH.Gov</a:t>
            </a:r>
            <a:r>
              <a:rPr lang="en-US" sz="20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7940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22400"/>
            <a:ext cx="7239000" cy="4749800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Historical Context and SBC</a:t>
            </a:r>
            <a:endParaRPr lang="en-US" sz="2400" dirty="0" smtClean="0"/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Update on 2019 Plan Commitments</a:t>
            </a:r>
          </a:p>
          <a:p>
            <a:pPr marL="880110" lvl="1" indent="-514350"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700" dirty="0" smtClean="0"/>
              <a:t>Bill and Rate Impact Analysis</a:t>
            </a:r>
            <a:endParaRPr lang="en-US" sz="1700" dirty="0" smtClean="0"/>
          </a:p>
          <a:p>
            <a:pPr marL="880110" lvl="1" indent="-514350"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700" dirty="0" smtClean="0"/>
              <a:t>Active Demand Reduction Pilot</a:t>
            </a:r>
            <a:endParaRPr lang="en-US" sz="1700" dirty="0" smtClean="0"/>
          </a:p>
          <a:p>
            <a:pPr marL="880110" lvl="1" indent="-514350"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700" dirty="0" smtClean="0"/>
              <a:t>Cost-Effectiveness Screening</a:t>
            </a:r>
          </a:p>
          <a:p>
            <a:pPr marL="880110" lvl="1" indent="-514350"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700" dirty="0" smtClean="0"/>
              <a:t>Performance Incentives</a:t>
            </a:r>
          </a:p>
          <a:p>
            <a:pPr marL="880110" lvl="1" indent="-514350"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700" dirty="0" smtClean="0"/>
              <a:t>Energy Optimization</a:t>
            </a:r>
            <a:endParaRPr lang="en-US" sz="1700" dirty="0" smtClean="0"/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2020 </a:t>
            </a:r>
            <a:r>
              <a:rPr lang="en-US" sz="2400" dirty="0" smtClean="0"/>
              <a:t>Update and Beyond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Potential Study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EESE Board EERS Committee Stakeholder Consultant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/>
              <a:t>Timeline</a:t>
            </a:r>
            <a:endParaRPr lang="en-US" sz="2000" dirty="0" smtClean="0"/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 smtClean="0"/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9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2019 Energy Efficiency Plan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Presentation Outline</a:t>
            </a:r>
            <a:endParaRPr lang="en-US" sz="24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82" y="3581399"/>
            <a:ext cx="2508987" cy="3235165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31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Historical Context and SBC: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Building Upon Decades of Success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847164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Funded </a:t>
            </a:r>
            <a:r>
              <a:rPr lang="en-US" dirty="0" smtClean="0"/>
              <a:t>by System Benefits Charge, FCM, and non-rebated RGGI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Investments undergo rigorous EM&amp;V to ensure net benefit under Total Resource Cost </a:t>
            </a:r>
            <a:r>
              <a:rPr lang="en-US" dirty="0" smtClean="0"/>
              <a:t>Test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2019 Budgets of $47 million Electric, $10 million Gas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algn="ctr"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3200400"/>
            <a:ext cx="8229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5908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19395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Early 1990s: </a:t>
            </a:r>
            <a:r>
              <a:rPr lang="en-US" sz="1100" dirty="0" smtClean="0"/>
              <a:t>Commission approves first C&amp;LM Plans</a:t>
            </a:r>
            <a:endParaRPr lang="en-US" sz="11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32004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4900" y="384102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Late 1990s: </a:t>
            </a:r>
            <a:br>
              <a:rPr lang="en-US" sz="1400" dirty="0" smtClean="0"/>
            </a:br>
            <a:r>
              <a:rPr lang="en-US" sz="1100" dirty="0" smtClean="0"/>
              <a:t>NH Restructures, EE programs nearly eliminated</a:t>
            </a:r>
            <a:endParaRPr lang="en-US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5908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8900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Early 2000s: </a:t>
            </a:r>
            <a:br>
              <a:rPr lang="en-US" sz="1400" dirty="0" smtClean="0"/>
            </a:br>
            <a:r>
              <a:rPr lang="en-US" sz="1100" dirty="0" smtClean="0"/>
              <a:t>SBC-funded “CORE” EE Programs established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05400" y="3200400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7150" y="3841029"/>
            <a:ext cx="26098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August 2016: </a:t>
            </a:r>
            <a:br>
              <a:rPr lang="en-US" sz="1400" dirty="0" smtClean="0"/>
            </a:br>
            <a:r>
              <a:rPr lang="en-US" sz="1100" dirty="0" smtClean="0"/>
              <a:t>EERS significantly increases savings targets, embraces all cost-effective EE as long term goal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229600" y="3231429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6588" y="3841029"/>
            <a:ext cx="19274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December 2018: </a:t>
            </a:r>
            <a:br>
              <a:rPr lang="en-US" sz="1400" dirty="0" smtClean="0"/>
            </a:br>
            <a:r>
              <a:rPr lang="en-US" sz="1100" dirty="0" smtClean="0"/>
              <a:t>Settlement and working groups provide insight into 2020 and beyond</a:t>
            </a:r>
            <a:endParaRPr lang="en-US" sz="11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29400" y="2581835"/>
            <a:ext cx="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6045" y="1912149"/>
            <a:ext cx="21067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Late 2017: </a:t>
            </a:r>
            <a:br>
              <a:rPr lang="en-US" sz="1400" dirty="0" smtClean="0"/>
            </a:br>
            <a:r>
              <a:rPr lang="en-US" sz="1100" dirty="0" smtClean="0"/>
              <a:t>2018-20 Plan</a:t>
            </a:r>
            <a:r>
              <a:rPr lang="en-US" sz="1400" dirty="0"/>
              <a:t> </a:t>
            </a:r>
            <a:r>
              <a:rPr lang="en-US" sz="1100" dirty="0" smtClean="0"/>
              <a:t>Settlement establishes working groups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51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Historical Context and SBC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SBC and Customer Rates</a:t>
            </a:r>
            <a:endParaRPr lang="en-US" sz="27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678327"/>
              </p:ext>
            </p:extLst>
          </p:nvPr>
        </p:nvGraphicFramePr>
        <p:xfrm>
          <a:off x="0" y="1666875"/>
          <a:ext cx="4252913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70732"/>
              </p:ext>
            </p:extLst>
          </p:nvPr>
        </p:nvGraphicFramePr>
        <p:xfrm>
          <a:off x="4800600" y="1666875"/>
          <a:ext cx="4257675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1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Historical Context and SBC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SBC Then and Now</a:t>
            </a:r>
            <a:endParaRPr lang="en-US" sz="27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59824"/>
              </p:ext>
            </p:extLst>
          </p:nvPr>
        </p:nvGraphicFramePr>
        <p:xfrm>
          <a:off x="2286000" y="3474720"/>
          <a:ext cx="6680965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269">
                  <a:extLst>
                    <a:ext uri="{9D8B030D-6E8A-4147-A177-3AD203B41FA5}">
                      <a16:colId xmlns:a16="http://schemas.microsoft.com/office/drawing/2014/main" val="2441493627"/>
                    </a:ext>
                  </a:extLst>
                </a:gridCol>
                <a:gridCol w="1252681">
                  <a:extLst>
                    <a:ext uri="{9D8B030D-6E8A-4147-A177-3AD203B41FA5}">
                      <a16:colId xmlns:a16="http://schemas.microsoft.com/office/drawing/2014/main" val="2849058832"/>
                    </a:ext>
                  </a:extLst>
                </a:gridCol>
                <a:gridCol w="1312333">
                  <a:extLst>
                    <a:ext uri="{9D8B030D-6E8A-4147-A177-3AD203B41FA5}">
                      <a16:colId xmlns:a16="http://schemas.microsoft.com/office/drawing/2014/main" val="2932901703"/>
                    </a:ext>
                  </a:extLst>
                </a:gridCol>
                <a:gridCol w="1252682">
                  <a:extLst>
                    <a:ext uri="{9D8B030D-6E8A-4147-A177-3AD203B41FA5}">
                      <a16:colId xmlns:a16="http://schemas.microsoft.com/office/drawing/2014/main" val="2622661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2018-20 Plan &amp;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2019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Eversource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7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659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89001"/>
              </p:ext>
            </p:extLst>
          </p:nvPr>
        </p:nvGraphicFramePr>
        <p:xfrm>
          <a:off x="4053840" y="4953000"/>
          <a:ext cx="49086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2700125876"/>
                    </a:ext>
                  </a:extLst>
                </a:gridCol>
                <a:gridCol w="1266283">
                  <a:extLst>
                    <a:ext uri="{9D8B030D-6E8A-4147-A177-3AD203B41FA5}">
                      <a16:colId xmlns:a16="http://schemas.microsoft.com/office/drawing/2014/main" val="378208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C&amp;L</a:t>
                      </a:r>
                      <a:r>
                        <a:rPr lang="en-US" sz="1600" baseline="0" dirty="0"/>
                        <a:t>M Adjustment Factor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3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1991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6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1992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26588"/>
                  </a:ext>
                </a:extLst>
              </a:tr>
            </a:tbl>
          </a:graphicData>
        </a:graphic>
      </p:graphicFrame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90699" y="1601724"/>
            <a:ext cx="9178688" cy="1872996"/>
          </a:xfrm>
        </p:spPr>
        <p:txBody>
          <a:bodyPr>
            <a:normAutofit/>
          </a:bodyPr>
          <a:lstStyle/>
          <a:p>
            <a:r>
              <a:rPr lang="en-US" sz="2400" dirty="0"/>
              <a:t>Order No. 25,932 </a:t>
            </a:r>
            <a:r>
              <a:rPr lang="en-US" sz="2400" dirty="0" smtClean="0"/>
              <a:t>(August 2016) establishes </a:t>
            </a:r>
            <a:r>
              <a:rPr lang="en-US" sz="2400" dirty="0"/>
              <a:t>an EERS</a:t>
            </a:r>
          </a:p>
          <a:p>
            <a:pPr lvl="1"/>
            <a:r>
              <a:rPr lang="en-US" sz="1800" dirty="0"/>
              <a:t>Near term electric goals as a percent of 2014 delivered sales: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2018= .8%; 	2019= 1.0%;		2020= 1.3% (</a:t>
            </a:r>
            <a:r>
              <a:rPr lang="en-US" sz="1800" dirty="0">
                <a:hlinkClick r:id="rId4"/>
              </a:rPr>
              <a:t>page 55</a:t>
            </a:r>
            <a:r>
              <a:rPr lang="en-US" sz="18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SBC rate </a:t>
            </a:r>
            <a:r>
              <a:rPr lang="en-US" sz="1800" dirty="0" smtClean="0"/>
              <a:t>increase to </a:t>
            </a:r>
            <a:r>
              <a:rPr lang="en-US" sz="1800" dirty="0"/>
              <a:t>achieve those goals (</a:t>
            </a:r>
            <a:r>
              <a:rPr lang="en-US" sz="1800" dirty="0">
                <a:hlinkClick r:id="rId4"/>
              </a:rPr>
              <a:t>page 52</a:t>
            </a:r>
            <a:r>
              <a:rPr lang="en-US" sz="1800" dirty="0"/>
              <a:t>):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Bill Impact Analysis</a:t>
            </a:r>
            <a:endParaRPr lang="en-US" sz="27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299108"/>
            <a:ext cx="8915400" cy="5224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Customers pay </a:t>
            </a:r>
            <a:r>
              <a:rPr lang="en-US" sz="2000" b="1" u="sng" dirty="0" smtClean="0">
                <a:solidFill>
                  <a:srgbClr val="FF0000"/>
                </a:solidFill>
              </a:rPr>
              <a:t>bills</a:t>
            </a:r>
            <a:r>
              <a:rPr lang="en-US" sz="2000" dirty="0" smtClean="0"/>
              <a:t>, not </a:t>
            </a:r>
            <a:r>
              <a:rPr lang="en-US" sz="2000" dirty="0" smtClean="0">
                <a:solidFill>
                  <a:srgbClr val="FF0000"/>
                </a:solidFill>
              </a:rPr>
              <a:t>rates</a:t>
            </a:r>
            <a:r>
              <a:rPr lang="en-US" sz="20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Previous plans and orders provide only rate impact of programs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2019 Settlement requires “bill </a:t>
            </a:r>
            <a:r>
              <a:rPr lang="en-US" sz="1800" dirty="0"/>
              <a:t>impact analysis, including rate impacts, bill impacts and participant </a:t>
            </a:r>
            <a:r>
              <a:rPr lang="en-US" sz="1800" dirty="0" smtClean="0"/>
              <a:t>impacts</a:t>
            </a:r>
            <a:r>
              <a:rPr lang="en-US" sz="1800" dirty="0" smtClean="0"/>
              <a:t>.”</a:t>
            </a:r>
          </a:p>
          <a:p>
            <a:pPr lvl="1"/>
            <a:r>
              <a:rPr lang="en-US" sz="1800" dirty="0" smtClean="0"/>
              <a:t>Analysis pending…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2000" dirty="0" smtClean="0"/>
              <a:t>National Grid RI Example:</a:t>
            </a:r>
          </a:p>
          <a:p>
            <a:pPr lvl="1"/>
            <a:r>
              <a:rPr lang="en-US" sz="1800" dirty="0" smtClean="0"/>
              <a:t>Accounts for program participation, and average customer’s bill impacts</a:t>
            </a:r>
            <a:endParaRPr lang="en-US" sz="1800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4038599" y="4303660"/>
            <a:ext cx="5105401" cy="2249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1027" y="5506805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100" dirty="0" smtClean="0"/>
              <a:t>Customer bill without EE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6400800" y="3911244"/>
            <a:ext cx="3048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smtClean="0"/>
              <a:t>We will do this analysis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58200" y="4191000"/>
            <a:ext cx="0" cy="544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39000" y="4201953"/>
            <a:ext cx="753036" cy="686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07614" y="5343041"/>
            <a:ext cx="1641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100" dirty="0" smtClean="0"/>
              <a:t>Average customer bill savings, if EE program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7057876" y="5422167"/>
            <a:ext cx="15177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100" dirty="0" smtClean="0"/>
              <a:t>EE program participant bill savings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958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Active Demand Reduction Pilot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152400" y="653793"/>
            <a:ext cx="9067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Growing focus on reducing peak demand and improved load factor throughout New </a:t>
            </a:r>
            <a:r>
              <a:rPr lang="en-US" dirty="0" smtClean="0"/>
              <a:t>England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Top </a:t>
            </a:r>
            <a:r>
              <a:rPr lang="en-US" sz="1600" dirty="0" smtClean="0">
                <a:solidFill>
                  <a:srgbClr val="FF0000"/>
                </a:solidFill>
              </a:rPr>
              <a:t>10% of hours</a:t>
            </a:r>
            <a:r>
              <a:rPr lang="en-US" sz="1600" dirty="0" smtClean="0"/>
              <a:t> account for </a:t>
            </a:r>
            <a:r>
              <a:rPr lang="en-US" sz="1600" dirty="0" smtClean="0">
                <a:solidFill>
                  <a:srgbClr val="FF0000"/>
                </a:solidFill>
              </a:rPr>
              <a:t>40% of</a:t>
            </a:r>
            <a:r>
              <a:rPr lang="en-US" sz="1600" dirty="0" smtClean="0"/>
              <a:t> annual electricity </a:t>
            </a:r>
            <a:r>
              <a:rPr lang="en-US" sz="1600" dirty="0" smtClean="0">
                <a:solidFill>
                  <a:srgbClr val="FF0000"/>
                </a:solidFill>
              </a:rPr>
              <a:t>spend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2019 </a:t>
            </a:r>
            <a:r>
              <a:rPr lang="en-US" sz="1600" dirty="0" smtClean="0"/>
              <a:t>Settlement</a:t>
            </a:r>
            <a:r>
              <a:rPr lang="en-US" sz="1600" dirty="0"/>
              <a:t> </a:t>
            </a:r>
            <a:r>
              <a:rPr lang="en-US" sz="1600" dirty="0" smtClean="0"/>
              <a:t>requires </a:t>
            </a:r>
            <a:r>
              <a:rPr lang="en-US" sz="1600" dirty="0" err="1" smtClean="0"/>
              <a:t>Eversource</a:t>
            </a:r>
            <a:r>
              <a:rPr lang="en-US" sz="1600" dirty="0" smtClean="0"/>
              <a:t> and </a:t>
            </a:r>
            <a:r>
              <a:rPr lang="en-US" sz="1600" dirty="0" err="1" smtClean="0"/>
              <a:t>Unitil</a:t>
            </a:r>
            <a:r>
              <a:rPr lang="en-US" sz="1600" dirty="0" smtClean="0"/>
              <a:t> C&amp;I Active Demand Reduction Demonstration Projects; proposed projects approved April 5, 2019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91174"/>
              </p:ext>
            </p:extLst>
          </p:nvPr>
        </p:nvGraphicFramePr>
        <p:xfrm>
          <a:off x="4686300" y="2962020"/>
          <a:ext cx="426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986">
                  <a:extLst>
                    <a:ext uri="{9D8B030D-6E8A-4147-A177-3AD203B41FA5}">
                      <a16:colId xmlns:a16="http://schemas.microsoft.com/office/drawing/2014/main" val="38773455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9865776"/>
                    </a:ext>
                  </a:extLst>
                </a:gridCol>
                <a:gridCol w="875414">
                  <a:extLst>
                    <a:ext uri="{9D8B030D-6E8A-4147-A177-3AD203B41FA5}">
                      <a16:colId xmlns:a16="http://schemas.microsoft.com/office/drawing/2014/main" val="520055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Eversource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Unitil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7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 Expenses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$250,000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$93,765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9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Participants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6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Summer MW 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1.8MW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0574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7" y="3298416"/>
            <a:ext cx="3990894" cy="2548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37" y="4445380"/>
            <a:ext cx="4302177" cy="22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Cost-Effectiveness Screening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243068" y="13716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2019 Settlement requires </a:t>
            </a:r>
            <a:r>
              <a:rPr lang="en-US" dirty="0"/>
              <a:t>application of National Standard Practice Manual 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EE Programs need to provide more benefits than they cost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NH has used CSPM’s </a:t>
            </a:r>
            <a:r>
              <a:rPr lang="en-US" dirty="0" smtClean="0">
                <a:solidFill>
                  <a:srgbClr val="FF0000"/>
                </a:solidFill>
              </a:rPr>
              <a:t>Total Resource Cost </a:t>
            </a:r>
            <a:r>
              <a:rPr lang="en-US" dirty="0" smtClean="0"/>
              <a:t>Test for 2+ decades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National Standard Practice Manual </a:t>
            </a:r>
            <a:r>
              <a:rPr lang="en-US" dirty="0" smtClean="0">
                <a:solidFill>
                  <a:srgbClr val="FF0000"/>
                </a:solidFill>
              </a:rPr>
              <a:t>Resource Value Framework</a:t>
            </a:r>
            <a:r>
              <a:rPr lang="en-US" dirty="0" smtClean="0"/>
              <a:t>                    				provides updated guidance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458370"/>
            <a:ext cx="4557532" cy="2972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95600"/>
            <a:ext cx="3048000" cy="28584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429500" y="3733800"/>
            <a:ext cx="495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29500" y="4572000"/>
            <a:ext cx="495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4800" y="3733800"/>
            <a:ext cx="0" cy="838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06375" y="3905704"/>
            <a:ext cx="66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UCT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429500" y="5410200"/>
            <a:ext cx="9525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3044" y="3657600"/>
            <a:ext cx="105895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0" y="3657600"/>
            <a:ext cx="0" cy="1752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2522" y="4995710"/>
            <a:ext cx="66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TRC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15468" y="3581400"/>
            <a:ext cx="16237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3044" y="6324600"/>
            <a:ext cx="15161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839199" y="3581400"/>
            <a:ext cx="1" cy="2743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67899" y="5946813"/>
            <a:ext cx="53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76200" y="3433703"/>
            <a:ext cx="3048000" cy="376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6" grpId="0"/>
      <p:bldP spid="26" grpId="1"/>
      <p:bldP spid="34" grpId="0"/>
      <p:bldP spid="34" grpId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2019 Plan Commitments: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Cost-Effectiveness Screening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243068" y="1371600"/>
            <a:ext cx="890093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Review included </a:t>
            </a:r>
            <a:r>
              <a:rPr lang="en-US" sz="2000" dirty="0" smtClean="0">
                <a:solidFill>
                  <a:srgbClr val="FF0000"/>
                </a:solidFill>
              </a:rPr>
              <a:t>33 statutes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31 Commission Orders</a:t>
            </a:r>
            <a:r>
              <a:rPr lang="en-US" sz="2000" dirty="0" smtClean="0"/>
              <a:t>, and policy documents, including </a:t>
            </a:r>
            <a:r>
              <a:rPr lang="en-US" sz="2000" dirty="0" smtClean="0">
                <a:solidFill>
                  <a:srgbClr val="FF0000"/>
                </a:solidFill>
              </a:rPr>
              <a:t>State Energy Plan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Many interpret our policies as </a:t>
            </a:r>
            <a:r>
              <a:rPr lang="en-US" sz="2000" u="sng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including </a:t>
            </a:r>
            <a:r>
              <a:rPr lang="en-US" sz="2000" i="1" dirty="0" smtClean="0"/>
              <a:t>participant</a:t>
            </a:r>
            <a:r>
              <a:rPr lang="en-US" sz="2000" dirty="0" smtClean="0"/>
              <a:t> costs/benefits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Places greater emphasis on the costs and benefits to utility ratepayers, rather than just the program participants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Exception is low income participants, because their costs look more like utility (ratepayer) </a:t>
            </a:r>
            <a:r>
              <a:rPr lang="en-US" dirty="0" smtClean="0"/>
              <a:t>costs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Debate remains re: </a:t>
            </a:r>
            <a:r>
              <a:rPr lang="en-US" sz="2000" dirty="0" smtClean="0">
                <a:solidFill>
                  <a:srgbClr val="FF0000"/>
                </a:solidFill>
              </a:rPr>
              <a:t>unregulated fuel/water savings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societal impacts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Actual outcome TBD</a:t>
            </a:r>
            <a:r>
              <a:rPr lang="en-US" sz="2000" dirty="0" smtClean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06030"/>
            <a:ext cx="4724400" cy="24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6177</TotalTime>
  <Words>1063</Words>
  <Application>Microsoft Office PowerPoint</Application>
  <PresentationFormat>On-screen Show (4:3)</PresentationFormat>
  <Paragraphs>175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New Hampshire Statewide Energy Efficiency Plan  2020 Update and Beyond</vt:lpstr>
      <vt:lpstr>2019 Energy Efficiency Plan Update Presentation Outline</vt:lpstr>
      <vt:lpstr>Historical Context and SBC: Building Upon Decades of Success</vt:lpstr>
      <vt:lpstr>Historical Context and SBC SBC and Customer Rates</vt:lpstr>
      <vt:lpstr>Historical Context and SBC SBC Then and Now</vt:lpstr>
      <vt:lpstr>Update on 2019 Plan Commitments: Bill Impact Analysis</vt:lpstr>
      <vt:lpstr>Update on 2019 Plan Commitments: Active Demand Reduction Pilot</vt:lpstr>
      <vt:lpstr>Update on 2019 Plan Commitments: Cost-Effectiveness Screening</vt:lpstr>
      <vt:lpstr>Update on 2019 Plan Commitments: Cost-Effectiveness Screening</vt:lpstr>
      <vt:lpstr>Update on 2019 Plan Commitments: Performance Incentives</vt:lpstr>
      <vt:lpstr>Update on 2019 Plan Commitments: Energy Optimization</vt:lpstr>
      <vt:lpstr>Update on 2019 Plan Commitments: Energy Optimization (Cont’d)</vt:lpstr>
      <vt:lpstr>Update on 2019 Plan Commitments: Energy Optimization (Cont’d)</vt:lpstr>
      <vt:lpstr>2020 Update and Beyond: Potential Study</vt:lpstr>
      <vt:lpstr>2020 Update and Beyond: EESE Board EERS Committee Consultant</vt:lpstr>
      <vt:lpstr>2020 Update and Beyond: Timeline</vt:lpstr>
      <vt:lpstr>PowerPoint Presentation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Electric Rate Trends in New Hampshire</dc:title>
  <dc:creator>Buckley, Brian</dc:creator>
  <cp:lastModifiedBy>Buckley, Brian</cp:lastModifiedBy>
  <cp:revision>276</cp:revision>
  <dcterms:created xsi:type="dcterms:W3CDTF">2017-04-18T19:44:10Z</dcterms:created>
  <dcterms:modified xsi:type="dcterms:W3CDTF">2019-05-17T12:49:50Z</dcterms:modified>
</cp:coreProperties>
</file>