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4411" r:id="rId1"/>
  </p:sldMasterIdLst>
  <p:notesMasterIdLst>
    <p:notesMasterId r:id="rId65"/>
  </p:notesMasterIdLst>
  <p:handoutMasterIdLst>
    <p:handoutMasterId r:id="rId66"/>
  </p:handoutMasterIdLst>
  <p:sldIdLst>
    <p:sldId id="274" r:id="rId2"/>
    <p:sldId id="585" r:id="rId3"/>
    <p:sldId id="519" r:id="rId4"/>
    <p:sldId id="520" r:id="rId5"/>
    <p:sldId id="317" r:id="rId6"/>
    <p:sldId id="654" r:id="rId7"/>
    <p:sldId id="616" r:id="rId8"/>
    <p:sldId id="351" r:id="rId9"/>
    <p:sldId id="352" r:id="rId10"/>
    <p:sldId id="600" r:id="rId11"/>
    <p:sldId id="302" r:id="rId12"/>
    <p:sldId id="353" r:id="rId13"/>
    <p:sldId id="617" r:id="rId14"/>
    <p:sldId id="611" r:id="rId15"/>
    <p:sldId id="376" r:id="rId16"/>
    <p:sldId id="532" r:id="rId17"/>
    <p:sldId id="603" r:id="rId18"/>
    <p:sldId id="484" r:id="rId19"/>
    <p:sldId id="635" r:id="rId20"/>
    <p:sldId id="622" r:id="rId21"/>
    <p:sldId id="640" r:id="rId22"/>
    <p:sldId id="637" r:id="rId23"/>
    <p:sldId id="323" r:id="rId24"/>
    <p:sldId id="536" r:id="rId25"/>
    <p:sldId id="639" r:id="rId26"/>
    <p:sldId id="641" r:id="rId27"/>
    <p:sldId id="593" r:id="rId28"/>
    <p:sldId id="642" r:id="rId29"/>
    <p:sldId id="539" r:id="rId30"/>
    <p:sldId id="544" r:id="rId31"/>
    <p:sldId id="545" r:id="rId32"/>
    <p:sldId id="643" r:id="rId33"/>
    <p:sldId id="652" r:id="rId34"/>
    <p:sldId id="651" r:id="rId35"/>
    <p:sldId id="556" r:id="rId36"/>
    <p:sldId id="627" r:id="rId37"/>
    <p:sldId id="653" r:id="rId38"/>
    <p:sldId id="560" r:id="rId39"/>
    <p:sldId id="644" r:id="rId40"/>
    <p:sldId id="558" r:id="rId41"/>
    <p:sldId id="645" r:id="rId42"/>
    <p:sldId id="551" r:id="rId43"/>
    <p:sldId id="646" r:id="rId44"/>
    <p:sldId id="417" r:id="rId45"/>
    <p:sldId id="460" r:id="rId46"/>
    <p:sldId id="647" r:id="rId47"/>
    <p:sldId id="598" r:id="rId48"/>
    <p:sldId id="444" r:id="rId49"/>
    <p:sldId id="648" r:id="rId50"/>
    <p:sldId id="615" r:id="rId51"/>
    <p:sldId id="649" r:id="rId52"/>
    <p:sldId id="462" r:id="rId53"/>
    <p:sldId id="596" r:id="rId54"/>
    <p:sldId id="650" r:id="rId55"/>
    <p:sldId id="597" r:id="rId56"/>
    <p:sldId id="446" r:id="rId57"/>
    <p:sldId id="602" r:id="rId58"/>
    <p:sldId id="529" r:id="rId59"/>
    <p:sldId id="588" r:id="rId60"/>
    <p:sldId id="587" r:id="rId61"/>
    <p:sldId id="589" r:id="rId62"/>
    <p:sldId id="590" r:id="rId63"/>
    <p:sldId id="278" r:id="rId64"/>
  </p:sldIdLst>
  <p:sldSz cx="12192000" cy="6858000"/>
  <p:notesSz cx="7010400" cy="9296400"/>
  <p:embeddedFontLst>
    <p:embeddedFont>
      <p:font typeface="Calibri" panose="020F0502020204030204" pitchFamily="34" charset="0"/>
      <p:regular r:id="rId67"/>
      <p:bold r:id="rId68"/>
      <p:italic r:id="rId69"/>
      <p:boldItalic r:id="rId70"/>
    </p:embeddedFont>
    <p:embeddedFont>
      <p:font typeface="Rockwell" panose="02060603020205020403" pitchFamily="18" charset="0"/>
      <p:regular r:id="rId71"/>
      <p:bold r:id="rId72"/>
      <p:italic r:id="rId73"/>
      <p:boldItalic r:id="rId74"/>
    </p:embeddedFont>
    <p:embeddedFont>
      <p:font typeface="Stag Book" panose="02000503060000020004" pitchFamily="50" charset="0"/>
      <p:regular r:id="rId75"/>
    </p:embeddedFont>
    <p:embeddedFont>
      <p:font typeface="Roboto Slab" panose="020B0604020202020204" charset="0"/>
      <p:regular r:id="rId76"/>
      <p:bold r:id="rId77"/>
    </p:embeddedFont>
    <p:embeddedFont>
      <p:font typeface="Helvetica" pitchFamily="34"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Roberts" initials="DR" lastIdx="3" clrIdx="0">
    <p:extLst>
      <p:ext uri="{19B8F6BF-5375-455C-9EA6-DF929625EA0E}">
        <p15:presenceInfo xmlns:p15="http://schemas.microsoft.com/office/powerpoint/2012/main" userId="S-1-5-21-2487853956-2226488063-3524254994-7459" providerId="AD"/>
      </p:ext>
    </p:extLst>
  </p:cmAuthor>
  <p:cmAuthor id="2" name="Liz Curry" initials="LC" lastIdx="5" clrIdx="1">
    <p:extLst>
      <p:ext uri="{19B8F6BF-5375-455C-9EA6-DF929625EA0E}">
        <p15:presenceInfo xmlns:p15="http://schemas.microsoft.com/office/powerpoint/2012/main" userId="S-1-5-21-2487853956-2226488063-3524254994-69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00"/>
    <a:srgbClr val="FFF9E7"/>
    <a:srgbClr val="FFFF00"/>
    <a:srgbClr val="3284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3" autoAdjust="0"/>
    <p:restoredTop sz="80867" autoAdjust="0"/>
  </p:normalViewPr>
  <p:slideViewPr>
    <p:cSldViewPr snapToGrid="0" snapToObjects="1">
      <p:cViewPr varScale="1">
        <p:scale>
          <a:sx n="42" d="100"/>
          <a:sy n="42" d="100"/>
        </p:scale>
        <p:origin x="1244"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319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1215D-D04C-4F8A-B61F-3D7722234B3B}" type="doc">
      <dgm:prSet loTypeId="urn:microsoft.com/office/officeart/2005/8/layout/venn1" loCatId="relationship" qsTypeId="urn:microsoft.com/office/officeart/2005/8/quickstyle/simple1" qsCatId="simple" csTypeId="urn:microsoft.com/office/officeart/2005/8/colors/colorful4" csCatId="colorful" phldr="1"/>
      <dgm:spPr/>
    </dgm:pt>
    <dgm:pt modelId="{A9387ACC-E47D-4608-9AA3-46BCA167CFFA}">
      <dgm:prSet phldrT="[Text]"/>
      <dgm:spPr/>
      <dgm:t>
        <a:bodyPr/>
        <a:lstStyle/>
        <a:p>
          <a:r>
            <a:rPr lang="en-US" dirty="0">
              <a:latin typeface="Arial" panose="020B0604020202020204" pitchFamily="34" charset="0"/>
              <a:cs typeface="Arial" panose="020B0604020202020204" pitchFamily="34" charset="0"/>
            </a:rPr>
            <a:t>Electricity</a:t>
          </a:r>
        </a:p>
      </dgm:t>
    </dgm:pt>
    <dgm:pt modelId="{F04EE59D-6A87-41D4-BED3-F13DD6FCD0B9}" type="parTrans" cxnId="{C64FE454-7463-4D8B-9F38-F8765F35A126}">
      <dgm:prSet/>
      <dgm:spPr/>
      <dgm:t>
        <a:bodyPr/>
        <a:lstStyle/>
        <a:p>
          <a:endParaRPr lang="en-US">
            <a:latin typeface="Arial" panose="020B0604020202020204" pitchFamily="34" charset="0"/>
            <a:cs typeface="Arial" panose="020B0604020202020204" pitchFamily="34" charset="0"/>
          </a:endParaRPr>
        </a:p>
      </dgm:t>
    </dgm:pt>
    <dgm:pt modelId="{792DA00C-4FEA-41C6-ABB1-74D5136A53D5}" type="sibTrans" cxnId="{C64FE454-7463-4D8B-9F38-F8765F35A126}">
      <dgm:prSet/>
      <dgm:spPr/>
      <dgm:t>
        <a:bodyPr/>
        <a:lstStyle/>
        <a:p>
          <a:endParaRPr lang="en-US">
            <a:latin typeface="Arial" panose="020B0604020202020204" pitchFamily="34" charset="0"/>
            <a:cs typeface="Arial" panose="020B0604020202020204" pitchFamily="34" charset="0"/>
          </a:endParaRPr>
        </a:p>
      </dgm:t>
    </dgm:pt>
    <dgm:pt modelId="{A669678C-420C-4BA3-B3AE-73916604AD98}">
      <dgm:prSet phldrT="[Text]"/>
      <dgm:spPr/>
      <dgm:t>
        <a:bodyPr/>
        <a:lstStyle/>
        <a:p>
          <a:r>
            <a:rPr lang="en-US" dirty="0">
              <a:latin typeface="Arial" panose="020B0604020202020204" pitchFamily="34" charset="0"/>
              <a:cs typeface="Arial" panose="020B0604020202020204" pitchFamily="34" charset="0"/>
            </a:rPr>
            <a:t>Transportation</a:t>
          </a:r>
        </a:p>
      </dgm:t>
    </dgm:pt>
    <dgm:pt modelId="{9F4B0ACF-030B-4666-91E3-618908CAC855}" type="parTrans" cxnId="{337D18A3-8E86-4D08-BA67-DCB505F9D29A}">
      <dgm:prSet/>
      <dgm:spPr/>
      <dgm:t>
        <a:bodyPr/>
        <a:lstStyle/>
        <a:p>
          <a:endParaRPr lang="en-US">
            <a:latin typeface="Arial" panose="020B0604020202020204" pitchFamily="34" charset="0"/>
            <a:cs typeface="Arial" panose="020B0604020202020204" pitchFamily="34" charset="0"/>
          </a:endParaRPr>
        </a:p>
      </dgm:t>
    </dgm:pt>
    <dgm:pt modelId="{68702F00-876D-40C8-BCD9-FE302E62865F}" type="sibTrans" cxnId="{337D18A3-8E86-4D08-BA67-DCB505F9D29A}">
      <dgm:prSet/>
      <dgm:spPr/>
      <dgm:t>
        <a:bodyPr/>
        <a:lstStyle/>
        <a:p>
          <a:endParaRPr lang="en-US">
            <a:latin typeface="Arial" panose="020B0604020202020204" pitchFamily="34" charset="0"/>
            <a:cs typeface="Arial" panose="020B0604020202020204" pitchFamily="34" charset="0"/>
          </a:endParaRPr>
        </a:p>
      </dgm:t>
    </dgm:pt>
    <dgm:pt modelId="{58FD2A4E-4D1D-4D58-83C4-66BC0927786E}">
      <dgm:prSet phldrT="[Text]"/>
      <dgm:spPr/>
      <dgm:t>
        <a:bodyPr/>
        <a:lstStyle/>
        <a:p>
          <a:pPr marL="292100" indent="0"/>
          <a:r>
            <a:rPr lang="en-US" dirty="0">
              <a:latin typeface="Arial" panose="020B0604020202020204" pitchFamily="34" charset="0"/>
              <a:cs typeface="Arial" panose="020B0604020202020204" pitchFamily="34" charset="0"/>
            </a:rPr>
            <a:t>Thermal</a:t>
          </a:r>
        </a:p>
      </dgm:t>
    </dgm:pt>
    <dgm:pt modelId="{B111ACE9-D30D-4D7C-BCAF-EE22C2DD11E4}" type="parTrans" cxnId="{5DB644EC-13FB-4419-B574-168E08A61117}">
      <dgm:prSet/>
      <dgm:spPr/>
      <dgm:t>
        <a:bodyPr/>
        <a:lstStyle/>
        <a:p>
          <a:endParaRPr lang="en-US">
            <a:latin typeface="Arial" panose="020B0604020202020204" pitchFamily="34" charset="0"/>
            <a:cs typeface="Arial" panose="020B0604020202020204" pitchFamily="34" charset="0"/>
          </a:endParaRPr>
        </a:p>
      </dgm:t>
    </dgm:pt>
    <dgm:pt modelId="{13343257-1D9A-483B-B967-6341E754E93F}" type="sibTrans" cxnId="{5DB644EC-13FB-4419-B574-168E08A61117}">
      <dgm:prSet/>
      <dgm:spPr/>
      <dgm:t>
        <a:bodyPr/>
        <a:lstStyle/>
        <a:p>
          <a:endParaRPr lang="en-US">
            <a:latin typeface="Arial" panose="020B0604020202020204" pitchFamily="34" charset="0"/>
            <a:cs typeface="Arial" panose="020B0604020202020204" pitchFamily="34" charset="0"/>
          </a:endParaRPr>
        </a:p>
      </dgm:t>
    </dgm:pt>
    <dgm:pt modelId="{06692FDB-244C-4041-B357-AF35BDB7B2D2}" type="pres">
      <dgm:prSet presAssocID="{AFD1215D-D04C-4F8A-B61F-3D7722234B3B}" presName="compositeShape" presStyleCnt="0">
        <dgm:presLayoutVars>
          <dgm:chMax val="7"/>
          <dgm:dir/>
          <dgm:resizeHandles val="exact"/>
        </dgm:presLayoutVars>
      </dgm:prSet>
      <dgm:spPr/>
    </dgm:pt>
    <dgm:pt modelId="{AAAF051A-17B3-4AAC-BC07-E2CEB14090D2}" type="pres">
      <dgm:prSet presAssocID="{A9387ACC-E47D-4608-9AA3-46BCA167CFFA}" presName="circ1" presStyleLbl="vennNode1" presStyleIdx="0" presStyleCnt="3"/>
      <dgm:spPr/>
    </dgm:pt>
    <dgm:pt modelId="{848EA539-9801-4513-97B6-0E4C85A960AE}" type="pres">
      <dgm:prSet presAssocID="{A9387ACC-E47D-4608-9AA3-46BCA167CFFA}" presName="circ1Tx" presStyleLbl="revTx" presStyleIdx="0" presStyleCnt="0">
        <dgm:presLayoutVars>
          <dgm:chMax val="0"/>
          <dgm:chPref val="0"/>
          <dgm:bulletEnabled val="1"/>
        </dgm:presLayoutVars>
      </dgm:prSet>
      <dgm:spPr/>
    </dgm:pt>
    <dgm:pt modelId="{689663DF-3E2F-4438-AFA6-236383DB343A}" type="pres">
      <dgm:prSet presAssocID="{A669678C-420C-4BA3-B3AE-73916604AD98}" presName="circ2" presStyleLbl="vennNode1" presStyleIdx="1" presStyleCnt="3"/>
      <dgm:spPr/>
    </dgm:pt>
    <dgm:pt modelId="{B7028C13-DAFF-4AD8-A1AC-0BBBC1E4168E}" type="pres">
      <dgm:prSet presAssocID="{A669678C-420C-4BA3-B3AE-73916604AD98}" presName="circ2Tx" presStyleLbl="revTx" presStyleIdx="0" presStyleCnt="0">
        <dgm:presLayoutVars>
          <dgm:chMax val="0"/>
          <dgm:chPref val="0"/>
          <dgm:bulletEnabled val="1"/>
        </dgm:presLayoutVars>
      </dgm:prSet>
      <dgm:spPr/>
    </dgm:pt>
    <dgm:pt modelId="{342EEDD4-C5CE-4D3E-9E7A-4CCC88F85F0B}" type="pres">
      <dgm:prSet presAssocID="{58FD2A4E-4D1D-4D58-83C4-66BC0927786E}" presName="circ3" presStyleLbl="vennNode1" presStyleIdx="2" presStyleCnt="3"/>
      <dgm:spPr/>
    </dgm:pt>
    <dgm:pt modelId="{84656924-A95C-4872-A75A-D299665D4355}" type="pres">
      <dgm:prSet presAssocID="{58FD2A4E-4D1D-4D58-83C4-66BC0927786E}" presName="circ3Tx" presStyleLbl="revTx" presStyleIdx="0" presStyleCnt="0">
        <dgm:presLayoutVars>
          <dgm:chMax val="0"/>
          <dgm:chPref val="0"/>
          <dgm:bulletEnabled val="1"/>
        </dgm:presLayoutVars>
      </dgm:prSet>
      <dgm:spPr/>
    </dgm:pt>
  </dgm:ptLst>
  <dgm:cxnLst>
    <dgm:cxn modelId="{C64FE454-7463-4D8B-9F38-F8765F35A126}" srcId="{AFD1215D-D04C-4F8A-B61F-3D7722234B3B}" destId="{A9387ACC-E47D-4608-9AA3-46BCA167CFFA}" srcOrd="0" destOrd="0" parTransId="{F04EE59D-6A87-41D4-BED3-F13DD6FCD0B9}" sibTransId="{792DA00C-4FEA-41C6-ABB1-74D5136A53D5}"/>
    <dgm:cxn modelId="{953B338D-A6E0-4CF1-95B7-6D4592737833}" type="presOf" srcId="{58FD2A4E-4D1D-4D58-83C4-66BC0927786E}" destId="{342EEDD4-C5CE-4D3E-9E7A-4CCC88F85F0B}" srcOrd="0" destOrd="0" presId="urn:microsoft.com/office/officeart/2005/8/layout/venn1"/>
    <dgm:cxn modelId="{FA520D95-33D9-42DF-8A2E-B022A6F2BB0A}" type="presOf" srcId="{A669678C-420C-4BA3-B3AE-73916604AD98}" destId="{689663DF-3E2F-4438-AFA6-236383DB343A}" srcOrd="0" destOrd="0" presId="urn:microsoft.com/office/officeart/2005/8/layout/venn1"/>
    <dgm:cxn modelId="{8915B89E-FB4E-4873-B20F-04D3EFC93D65}" type="presOf" srcId="{58FD2A4E-4D1D-4D58-83C4-66BC0927786E}" destId="{84656924-A95C-4872-A75A-D299665D4355}" srcOrd="1" destOrd="0" presId="urn:microsoft.com/office/officeart/2005/8/layout/venn1"/>
    <dgm:cxn modelId="{337D18A3-8E86-4D08-BA67-DCB505F9D29A}" srcId="{AFD1215D-D04C-4F8A-B61F-3D7722234B3B}" destId="{A669678C-420C-4BA3-B3AE-73916604AD98}" srcOrd="1" destOrd="0" parTransId="{9F4B0ACF-030B-4666-91E3-618908CAC855}" sibTransId="{68702F00-876D-40C8-BCD9-FE302E62865F}"/>
    <dgm:cxn modelId="{5A0D8BA6-A037-4837-AD69-83C2A1F07215}" type="presOf" srcId="{A9387ACC-E47D-4608-9AA3-46BCA167CFFA}" destId="{AAAF051A-17B3-4AAC-BC07-E2CEB14090D2}" srcOrd="0" destOrd="0" presId="urn:microsoft.com/office/officeart/2005/8/layout/venn1"/>
    <dgm:cxn modelId="{20B890C9-F832-4D9E-960C-315E2CBEB0DA}" type="presOf" srcId="{A9387ACC-E47D-4608-9AA3-46BCA167CFFA}" destId="{848EA539-9801-4513-97B6-0E4C85A960AE}" srcOrd="1" destOrd="0" presId="urn:microsoft.com/office/officeart/2005/8/layout/venn1"/>
    <dgm:cxn modelId="{E585EAE1-3568-4B0C-B9F3-ACA8C4358438}" type="presOf" srcId="{AFD1215D-D04C-4F8A-B61F-3D7722234B3B}" destId="{06692FDB-244C-4041-B357-AF35BDB7B2D2}" srcOrd="0" destOrd="0" presId="urn:microsoft.com/office/officeart/2005/8/layout/venn1"/>
    <dgm:cxn modelId="{5DB644EC-13FB-4419-B574-168E08A61117}" srcId="{AFD1215D-D04C-4F8A-B61F-3D7722234B3B}" destId="{58FD2A4E-4D1D-4D58-83C4-66BC0927786E}" srcOrd="2" destOrd="0" parTransId="{B111ACE9-D30D-4D7C-BCAF-EE22C2DD11E4}" sibTransId="{13343257-1D9A-483B-B967-6341E754E93F}"/>
    <dgm:cxn modelId="{CE7C3EF5-EAD5-43B0-9C35-80120460B270}" type="presOf" srcId="{A669678C-420C-4BA3-B3AE-73916604AD98}" destId="{B7028C13-DAFF-4AD8-A1AC-0BBBC1E4168E}" srcOrd="1" destOrd="0" presId="urn:microsoft.com/office/officeart/2005/8/layout/venn1"/>
    <dgm:cxn modelId="{94D90800-3613-42FE-8103-FEE8D5027E35}" type="presParOf" srcId="{06692FDB-244C-4041-B357-AF35BDB7B2D2}" destId="{AAAF051A-17B3-4AAC-BC07-E2CEB14090D2}" srcOrd="0" destOrd="0" presId="urn:microsoft.com/office/officeart/2005/8/layout/venn1"/>
    <dgm:cxn modelId="{17D16E37-4BAD-4F7B-9044-45E138F180D3}" type="presParOf" srcId="{06692FDB-244C-4041-B357-AF35BDB7B2D2}" destId="{848EA539-9801-4513-97B6-0E4C85A960AE}" srcOrd="1" destOrd="0" presId="urn:microsoft.com/office/officeart/2005/8/layout/venn1"/>
    <dgm:cxn modelId="{DB3519CE-4614-440B-B8EC-3A32C2A98FF7}" type="presParOf" srcId="{06692FDB-244C-4041-B357-AF35BDB7B2D2}" destId="{689663DF-3E2F-4438-AFA6-236383DB343A}" srcOrd="2" destOrd="0" presId="urn:microsoft.com/office/officeart/2005/8/layout/venn1"/>
    <dgm:cxn modelId="{CCD41739-EF45-40E3-9CC6-C1CD8149E4DE}" type="presParOf" srcId="{06692FDB-244C-4041-B357-AF35BDB7B2D2}" destId="{B7028C13-DAFF-4AD8-A1AC-0BBBC1E4168E}" srcOrd="3" destOrd="0" presId="urn:microsoft.com/office/officeart/2005/8/layout/venn1"/>
    <dgm:cxn modelId="{951D31F4-4096-47D4-8BD1-A17A5AB7E61B}" type="presParOf" srcId="{06692FDB-244C-4041-B357-AF35BDB7B2D2}" destId="{342EEDD4-C5CE-4D3E-9E7A-4CCC88F85F0B}" srcOrd="4" destOrd="0" presId="urn:microsoft.com/office/officeart/2005/8/layout/venn1"/>
    <dgm:cxn modelId="{2F7CF3CF-75D1-4258-8784-05220A0934A1}" type="presParOf" srcId="{06692FDB-244C-4041-B357-AF35BDB7B2D2}" destId="{84656924-A95C-4872-A75A-D299665D435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409DDD-78BB-4E76-A4A0-14D678A4A60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7F0BB8C-0DB9-4443-A974-9259CC41E83E}">
      <dgm:prSet phldrT="[Text]" custT="1"/>
      <dgm:spPr/>
      <dgm:t>
        <a:bodyPr/>
        <a:lstStyle/>
        <a:p>
          <a:r>
            <a:rPr lang="en-US" sz="1600" dirty="0">
              <a:solidFill>
                <a:schemeClr val="tx1"/>
              </a:solidFill>
            </a:rPr>
            <a:t>Favorable Policy &amp; Regulatory Framework</a:t>
          </a:r>
        </a:p>
      </dgm:t>
    </dgm:pt>
    <dgm:pt modelId="{CB0CBA25-3FA9-41A2-A46B-DD298D4CA5FC}" type="parTrans" cxnId="{3A1212B3-7A5B-49A1-9A88-4BE250B9FAF6}">
      <dgm:prSet/>
      <dgm:spPr/>
      <dgm:t>
        <a:bodyPr/>
        <a:lstStyle/>
        <a:p>
          <a:endParaRPr lang="en-US"/>
        </a:p>
      </dgm:t>
    </dgm:pt>
    <dgm:pt modelId="{F0D52D60-193A-45A4-8A9E-EB93221D7C12}" type="sibTrans" cxnId="{3A1212B3-7A5B-49A1-9A88-4BE250B9FAF6}">
      <dgm:prSet/>
      <dgm:spPr/>
      <dgm:t>
        <a:bodyPr/>
        <a:lstStyle/>
        <a:p>
          <a:endParaRPr lang="en-US"/>
        </a:p>
      </dgm:t>
    </dgm:pt>
    <dgm:pt modelId="{315B1302-5318-4C4C-A611-7745B110D158}">
      <dgm:prSet phldrT="[Text]" custT="1"/>
      <dgm:spPr/>
      <dgm:t>
        <a:bodyPr/>
        <a:lstStyle/>
        <a:p>
          <a:r>
            <a:rPr lang="en-US" sz="1600" dirty="0">
              <a:solidFill>
                <a:schemeClr val="tx1"/>
              </a:solidFill>
            </a:rPr>
            <a:t>Proven Technology, “Off the Shelf”</a:t>
          </a:r>
        </a:p>
      </dgm:t>
    </dgm:pt>
    <dgm:pt modelId="{6BF3D11B-8107-4F93-A4A6-5E63CC9B3EF0}" type="parTrans" cxnId="{957FE297-A1F9-41BF-B618-1D9A5181B519}">
      <dgm:prSet/>
      <dgm:spPr/>
      <dgm:t>
        <a:bodyPr/>
        <a:lstStyle/>
        <a:p>
          <a:endParaRPr lang="en-US"/>
        </a:p>
      </dgm:t>
    </dgm:pt>
    <dgm:pt modelId="{4F833E8D-CBF2-4E77-908E-0F8B7F656ED7}" type="sibTrans" cxnId="{957FE297-A1F9-41BF-B618-1D9A5181B519}">
      <dgm:prSet/>
      <dgm:spPr/>
      <dgm:t>
        <a:bodyPr/>
        <a:lstStyle/>
        <a:p>
          <a:endParaRPr lang="en-US"/>
        </a:p>
      </dgm:t>
    </dgm:pt>
    <dgm:pt modelId="{EF7EC8D4-1BC7-4E4F-9273-D86F3E70ED4B}">
      <dgm:prSet phldrT="[Text]" custT="1"/>
      <dgm:spPr/>
      <dgm:t>
        <a:bodyPr/>
        <a:lstStyle/>
        <a:p>
          <a:r>
            <a:rPr lang="en-US" sz="1600" dirty="0">
              <a:solidFill>
                <a:schemeClr val="tx1"/>
              </a:solidFill>
            </a:rPr>
            <a:t>Delivery &amp; Service Infrastructure &amp; Workforce</a:t>
          </a:r>
        </a:p>
      </dgm:t>
    </dgm:pt>
    <dgm:pt modelId="{7B62A148-C4D5-4681-AB2C-0707BA93D118}" type="parTrans" cxnId="{22B1AE73-77A7-4771-973F-AEFE6873953F}">
      <dgm:prSet/>
      <dgm:spPr/>
      <dgm:t>
        <a:bodyPr/>
        <a:lstStyle/>
        <a:p>
          <a:endParaRPr lang="en-US"/>
        </a:p>
      </dgm:t>
    </dgm:pt>
    <dgm:pt modelId="{091F4BE1-B448-4D55-A219-CAB3084FD2D2}" type="sibTrans" cxnId="{22B1AE73-77A7-4771-973F-AEFE6873953F}">
      <dgm:prSet/>
      <dgm:spPr/>
      <dgm:t>
        <a:bodyPr/>
        <a:lstStyle/>
        <a:p>
          <a:endParaRPr lang="en-US"/>
        </a:p>
      </dgm:t>
    </dgm:pt>
    <dgm:pt modelId="{9D7AC5BE-281D-47E6-AE32-5624B6F1FBF9}">
      <dgm:prSet phldrT="[Text]" custT="1"/>
      <dgm:spPr/>
      <dgm:t>
        <a:bodyPr/>
        <a:lstStyle/>
        <a:p>
          <a:r>
            <a:rPr lang="en-US" sz="1600" dirty="0">
              <a:solidFill>
                <a:schemeClr val="tx1"/>
              </a:solidFill>
            </a:rPr>
            <a:t>Customer Demand</a:t>
          </a:r>
        </a:p>
      </dgm:t>
    </dgm:pt>
    <dgm:pt modelId="{8E61239E-3BAF-409E-B28D-55A73EAF8AAB}" type="parTrans" cxnId="{C9E7DA5A-1481-4259-992B-C517EA0C12FB}">
      <dgm:prSet/>
      <dgm:spPr/>
      <dgm:t>
        <a:bodyPr/>
        <a:lstStyle/>
        <a:p>
          <a:endParaRPr lang="en-US"/>
        </a:p>
      </dgm:t>
    </dgm:pt>
    <dgm:pt modelId="{137971B6-50C0-4CC0-973C-E1694666C372}" type="sibTrans" cxnId="{C9E7DA5A-1481-4259-992B-C517EA0C12FB}">
      <dgm:prSet/>
      <dgm:spPr/>
      <dgm:t>
        <a:bodyPr/>
        <a:lstStyle/>
        <a:p>
          <a:endParaRPr lang="en-US"/>
        </a:p>
      </dgm:t>
    </dgm:pt>
    <dgm:pt modelId="{64A284B1-D0B5-448F-91BA-DA25CE75F90B}">
      <dgm:prSet phldrT="[Text]" custT="1"/>
      <dgm:spPr/>
      <dgm:t>
        <a:bodyPr/>
        <a:lstStyle/>
        <a:p>
          <a:r>
            <a:rPr lang="en-US" sz="1600" dirty="0">
              <a:solidFill>
                <a:schemeClr val="tx1"/>
              </a:solidFill>
            </a:rPr>
            <a:t>Investment – Funding &amp; Financing</a:t>
          </a:r>
        </a:p>
      </dgm:t>
    </dgm:pt>
    <dgm:pt modelId="{31D0EE74-B7A8-4427-92C8-044964097174}" type="parTrans" cxnId="{69D0402F-D3E4-42AA-BDCC-4C230F7A0C3A}">
      <dgm:prSet/>
      <dgm:spPr/>
      <dgm:t>
        <a:bodyPr/>
        <a:lstStyle/>
        <a:p>
          <a:endParaRPr lang="en-US"/>
        </a:p>
      </dgm:t>
    </dgm:pt>
    <dgm:pt modelId="{5722575F-21C3-4A1F-A9E4-78304D0BEE9E}" type="sibTrans" cxnId="{69D0402F-D3E4-42AA-BDCC-4C230F7A0C3A}">
      <dgm:prSet/>
      <dgm:spPr/>
      <dgm:t>
        <a:bodyPr/>
        <a:lstStyle/>
        <a:p>
          <a:endParaRPr lang="en-US"/>
        </a:p>
      </dgm:t>
    </dgm:pt>
    <dgm:pt modelId="{2334DE61-FB7E-4423-8AF9-8543F508CEB3}" type="pres">
      <dgm:prSet presAssocID="{E8409DDD-78BB-4E76-A4A0-14D678A4A60A}" presName="cycle" presStyleCnt="0">
        <dgm:presLayoutVars>
          <dgm:dir/>
          <dgm:resizeHandles val="exact"/>
        </dgm:presLayoutVars>
      </dgm:prSet>
      <dgm:spPr/>
    </dgm:pt>
    <dgm:pt modelId="{C9670D3E-F45D-48AE-84CA-6F42E53F2950}" type="pres">
      <dgm:prSet presAssocID="{17F0BB8C-0DB9-4443-A974-9259CC41E83E}" presName="node" presStyleLbl="node1" presStyleIdx="0" presStyleCnt="5">
        <dgm:presLayoutVars>
          <dgm:bulletEnabled val="1"/>
        </dgm:presLayoutVars>
      </dgm:prSet>
      <dgm:spPr/>
    </dgm:pt>
    <dgm:pt modelId="{4C7C6174-DED9-4827-9B39-BEFF53E40781}" type="pres">
      <dgm:prSet presAssocID="{17F0BB8C-0DB9-4443-A974-9259CC41E83E}" presName="spNode" presStyleCnt="0"/>
      <dgm:spPr/>
    </dgm:pt>
    <dgm:pt modelId="{3F575607-529F-46CE-85CF-8EE08AABE348}" type="pres">
      <dgm:prSet presAssocID="{F0D52D60-193A-45A4-8A9E-EB93221D7C12}" presName="sibTrans" presStyleLbl="sibTrans1D1" presStyleIdx="0" presStyleCnt="5"/>
      <dgm:spPr/>
    </dgm:pt>
    <dgm:pt modelId="{23BDDB71-32DA-4904-A3AA-D4D77760234F}" type="pres">
      <dgm:prSet presAssocID="{315B1302-5318-4C4C-A611-7745B110D158}" presName="node" presStyleLbl="node1" presStyleIdx="1" presStyleCnt="5">
        <dgm:presLayoutVars>
          <dgm:bulletEnabled val="1"/>
        </dgm:presLayoutVars>
      </dgm:prSet>
      <dgm:spPr/>
    </dgm:pt>
    <dgm:pt modelId="{4E5E479F-DC4C-4402-9626-495D1C954C08}" type="pres">
      <dgm:prSet presAssocID="{315B1302-5318-4C4C-A611-7745B110D158}" presName="spNode" presStyleCnt="0"/>
      <dgm:spPr/>
    </dgm:pt>
    <dgm:pt modelId="{00A8A4DA-9463-4C7C-8887-1DE779C0B4A5}" type="pres">
      <dgm:prSet presAssocID="{4F833E8D-CBF2-4E77-908E-0F8B7F656ED7}" presName="sibTrans" presStyleLbl="sibTrans1D1" presStyleIdx="1" presStyleCnt="5"/>
      <dgm:spPr/>
    </dgm:pt>
    <dgm:pt modelId="{831B92BC-960B-4A0B-B05D-92C10DFE3783}" type="pres">
      <dgm:prSet presAssocID="{EF7EC8D4-1BC7-4E4F-9273-D86F3E70ED4B}" presName="node" presStyleLbl="node1" presStyleIdx="2" presStyleCnt="5">
        <dgm:presLayoutVars>
          <dgm:bulletEnabled val="1"/>
        </dgm:presLayoutVars>
      </dgm:prSet>
      <dgm:spPr/>
    </dgm:pt>
    <dgm:pt modelId="{EF1619F8-CC1C-489B-8B53-9A594D1E1B1A}" type="pres">
      <dgm:prSet presAssocID="{EF7EC8D4-1BC7-4E4F-9273-D86F3E70ED4B}" presName="spNode" presStyleCnt="0"/>
      <dgm:spPr/>
    </dgm:pt>
    <dgm:pt modelId="{8AA244FA-FAC9-46F2-96F9-CA70CE5D5E2C}" type="pres">
      <dgm:prSet presAssocID="{091F4BE1-B448-4D55-A219-CAB3084FD2D2}" presName="sibTrans" presStyleLbl="sibTrans1D1" presStyleIdx="2" presStyleCnt="5"/>
      <dgm:spPr/>
    </dgm:pt>
    <dgm:pt modelId="{7603C7E5-EC82-4E2A-8CEF-8B60AFC8F059}" type="pres">
      <dgm:prSet presAssocID="{9D7AC5BE-281D-47E6-AE32-5624B6F1FBF9}" presName="node" presStyleLbl="node1" presStyleIdx="3" presStyleCnt="5">
        <dgm:presLayoutVars>
          <dgm:bulletEnabled val="1"/>
        </dgm:presLayoutVars>
      </dgm:prSet>
      <dgm:spPr/>
    </dgm:pt>
    <dgm:pt modelId="{F603E37D-EBF7-427A-AFF1-8A5C20684087}" type="pres">
      <dgm:prSet presAssocID="{9D7AC5BE-281D-47E6-AE32-5624B6F1FBF9}" presName="spNode" presStyleCnt="0"/>
      <dgm:spPr/>
    </dgm:pt>
    <dgm:pt modelId="{00626B5A-7F51-42DF-94DE-B74527DE0546}" type="pres">
      <dgm:prSet presAssocID="{137971B6-50C0-4CC0-973C-E1694666C372}" presName="sibTrans" presStyleLbl="sibTrans1D1" presStyleIdx="3" presStyleCnt="5"/>
      <dgm:spPr/>
    </dgm:pt>
    <dgm:pt modelId="{E15207C8-2D1E-404C-8CD3-589118EBF09D}" type="pres">
      <dgm:prSet presAssocID="{64A284B1-D0B5-448F-91BA-DA25CE75F90B}" presName="node" presStyleLbl="node1" presStyleIdx="4" presStyleCnt="5">
        <dgm:presLayoutVars>
          <dgm:bulletEnabled val="1"/>
        </dgm:presLayoutVars>
      </dgm:prSet>
      <dgm:spPr/>
    </dgm:pt>
    <dgm:pt modelId="{CA66EB2C-ACE9-4D82-AB08-F303E2567D63}" type="pres">
      <dgm:prSet presAssocID="{64A284B1-D0B5-448F-91BA-DA25CE75F90B}" presName="spNode" presStyleCnt="0"/>
      <dgm:spPr/>
    </dgm:pt>
    <dgm:pt modelId="{FB18C4BD-E1E4-4CCB-B030-2F15C7A68E8B}" type="pres">
      <dgm:prSet presAssocID="{5722575F-21C3-4A1F-A9E4-78304D0BEE9E}" presName="sibTrans" presStyleLbl="sibTrans1D1" presStyleIdx="4" presStyleCnt="5"/>
      <dgm:spPr/>
    </dgm:pt>
  </dgm:ptLst>
  <dgm:cxnLst>
    <dgm:cxn modelId="{0D673505-6395-4E01-BF48-8484D228D886}" type="presOf" srcId="{315B1302-5318-4C4C-A611-7745B110D158}" destId="{23BDDB71-32DA-4904-A3AA-D4D77760234F}" srcOrd="0" destOrd="0" presId="urn:microsoft.com/office/officeart/2005/8/layout/cycle5"/>
    <dgm:cxn modelId="{00C52308-7318-480B-A5D5-86700C989F97}" type="presOf" srcId="{5722575F-21C3-4A1F-A9E4-78304D0BEE9E}" destId="{FB18C4BD-E1E4-4CCB-B030-2F15C7A68E8B}" srcOrd="0" destOrd="0" presId="urn:microsoft.com/office/officeart/2005/8/layout/cycle5"/>
    <dgm:cxn modelId="{BBE15519-256A-4A86-86A7-4C8373AA216A}" type="presOf" srcId="{4F833E8D-CBF2-4E77-908E-0F8B7F656ED7}" destId="{00A8A4DA-9463-4C7C-8887-1DE779C0B4A5}" srcOrd="0" destOrd="0" presId="urn:microsoft.com/office/officeart/2005/8/layout/cycle5"/>
    <dgm:cxn modelId="{189A7D1D-A166-42E5-A14E-D73BF7ABD813}" type="presOf" srcId="{137971B6-50C0-4CC0-973C-E1694666C372}" destId="{00626B5A-7F51-42DF-94DE-B74527DE0546}" srcOrd="0" destOrd="0" presId="urn:microsoft.com/office/officeart/2005/8/layout/cycle5"/>
    <dgm:cxn modelId="{69D0402F-D3E4-42AA-BDCC-4C230F7A0C3A}" srcId="{E8409DDD-78BB-4E76-A4A0-14D678A4A60A}" destId="{64A284B1-D0B5-448F-91BA-DA25CE75F90B}" srcOrd="4" destOrd="0" parTransId="{31D0EE74-B7A8-4427-92C8-044964097174}" sibTransId="{5722575F-21C3-4A1F-A9E4-78304D0BEE9E}"/>
    <dgm:cxn modelId="{2FCB3248-F6BF-497A-8C71-A40DAF09839C}" type="presOf" srcId="{64A284B1-D0B5-448F-91BA-DA25CE75F90B}" destId="{E15207C8-2D1E-404C-8CD3-589118EBF09D}" srcOrd="0" destOrd="0" presId="urn:microsoft.com/office/officeart/2005/8/layout/cycle5"/>
    <dgm:cxn modelId="{C13EE348-3FEF-4D8A-89F0-9D6B8DCE52B7}" type="presOf" srcId="{EF7EC8D4-1BC7-4E4F-9273-D86F3E70ED4B}" destId="{831B92BC-960B-4A0B-B05D-92C10DFE3783}" srcOrd="0" destOrd="0" presId="urn:microsoft.com/office/officeart/2005/8/layout/cycle5"/>
    <dgm:cxn modelId="{22B1AE73-77A7-4771-973F-AEFE6873953F}" srcId="{E8409DDD-78BB-4E76-A4A0-14D678A4A60A}" destId="{EF7EC8D4-1BC7-4E4F-9273-D86F3E70ED4B}" srcOrd="2" destOrd="0" parTransId="{7B62A148-C4D5-4681-AB2C-0707BA93D118}" sibTransId="{091F4BE1-B448-4D55-A219-CAB3084FD2D2}"/>
    <dgm:cxn modelId="{79034178-5A88-42B0-8D55-7C37084C52F9}" type="presOf" srcId="{9D7AC5BE-281D-47E6-AE32-5624B6F1FBF9}" destId="{7603C7E5-EC82-4E2A-8CEF-8B60AFC8F059}" srcOrd="0" destOrd="0" presId="urn:microsoft.com/office/officeart/2005/8/layout/cycle5"/>
    <dgm:cxn modelId="{C9E7DA5A-1481-4259-992B-C517EA0C12FB}" srcId="{E8409DDD-78BB-4E76-A4A0-14D678A4A60A}" destId="{9D7AC5BE-281D-47E6-AE32-5624B6F1FBF9}" srcOrd="3" destOrd="0" parTransId="{8E61239E-3BAF-409E-B28D-55A73EAF8AAB}" sibTransId="{137971B6-50C0-4CC0-973C-E1694666C372}"/>
    <dgm:cxn modelId="{C6BF6B95-5CB8-4722-A45F-3055F3451FF8}" type="presOf" srcId="{E8409DDD-78BB-4E76-A4A0-14D678A4A60A}" destId="{2334DE61-FB7E-4423-8AF9-8543F508CEB3}" srcOrd="0" destOrd="0" presId="urn:microsoft.com/office/officeart/2005/8/layout/cycle5"/>
    <dgm:cxn modelId="{957FE297-A1F9-41BF-B618-1D9A5181B519}" srcId="{E8409DDD-78BB-4E76-A4A0-14D678A4A60A}" destId="{315B1302-5318-4C4C-A611-7745B110D158}" srcOrd="1" destOrd="0" parTransId="{6BF3D11B-8107-4F93-A4A6-5E63CC9B3EF0}" sibTransId="{4F833E8D-CBF2-4E77-908E-0F8B7F656ED7}"/>
    <dgm:cxn modelId="{EBD70099-7E13-4896-9179-611E9E0A0CFB}" type="presOf" srcId="{17F0BB8C-0DB9-4443-A974-9259CC41E83E}" destId="{C9670D3E-F45D-48AE-84CA-6F42E53F2950}" srcOrd="0" destOrd="0" presId="urn:microsoft.com/office/officeart/2005/8/layout/cycle5"/>
    <dgm:cxn modelId="{B25167A6-8091-420E-A5F4-ECF24A1EB421}" type="presOf" srcId="{091F4BE1-B448-4D55-A219-CAB3084FD2D2}" destId="{8AA244FA-FAC9-46F2-96F9-CA70CE5D5E2C}" srcOrd="0" destOrd="0" presId="urn:microsoft.com/office/officeart/2005/8/layout/cycle5"/>
    <dgm:cxn modelId="{3A1212B3-7A5B-49A1-9A88-4BE250B9FAF6}" srcId="{E8409DDD-78BB-4E76-A4A0-14D678A4A60A}" destId="{17F0BB8C-0DB9-4443-A974-9259CC41E83E}" srcOrd="0" destOrd="0" parTransId="{CB0CBA25-3FA9-41A2-A46B-DD298D4CA5FC}" sibTransId="{F0D52D60-193A-45A4-8A9E-EB93221D7C12}"/>
    <dgm:cxn modelId="{678612B8-89A6-46C8-97EE-03A0434D7730}" type="presOf" srcId="{F0D52D60-193A-45A4-8A9E-EB93221D7C12}" destId="{3F575607-529F-46CE-85CF-8EE08AABE348}" srcOrd="0" destOrd="0" presId="urn:microsoft.com/office/officeart/2005/8/layout/cycle5"/>
    <dgm:cxn modelId="{6B093E96-ADD9-4F53-A733-A07B65AF695D}" type="presParOf" srcId="{2334DE61-FB7E-4423-8AF9-8543F508CEB3}" destId="{C9670D3E-F45D-48AE-84CA-6F42E53F2950}" srcOrd="0" destOrd="0" presId="urn:microsoft.com/office/officeart/2005/8/layout/cycle5"/>
    <dgm:cxn modelId="{2E871939-AA9F-40E5-90DB-4D7D8C1F017C}" type="presParOf" srcId="{2334DE61-FB7E-4423-8AF9-8543F508CEB3}" destId="{4C7C6174-DED9-4827-9B39-BEFF53E40781}" srcOrd="1" destOrd="0" presId="urn:microsoft.com/office/officeart/2005/8/layout/cycle5"/>
    <dgm:cxn modelId="{E0843D23-E22F-47C6-AD01-DAC334EC9F59}" type="presParOf" srcId="{2334DE61-FB7E-4423-8AF9-8543F508CEB3}" destId="{3F575607-529F-46CE-85CF-8EE08AABE348}" srcOrd="2" destOrd="0" presId="urn:microsoft.com/office/officeart/2005/8/layout/cycle5"/>
    <dgm:cxn modelId="{CDFA0D3F-56B7-4308-BA9C-AEFB78CF14FE}" type="presParOf" srcId="{2334DE61-FB7E-4423-8AF9-8543F508CEB3}" destId="{23BDDB71-32DA-4904-A3AA-D4D77760234F}" srcOrd="3" destOrd="0" presId="urn:microsoft.com/office/officeart/2005/8/layout/cycle5"/>
    <dgm:cxn modelId="{A6EA4CA2-8797-44A1-BE0E-486E7015BA15}" type="presParOf" srcId="{2334DE61-FB7E-4423-8AF9-8543F508CEB3}" destId="{4E5E479F-DC4C-4402-9626-495D1C954C08}" srcOrd="4" destOrd="0" presId="urn:microsoft.com/office/officeart/2005/8/layout/cycle5"/>
    <dgm:cxn modelId="{6545FCD5-164F-4F04-B8C0-5DA1C7E3BC22}" type="presParOf" srcId="{2334DE61-FB7E-4423-8AF9-8543F508CEB3}" destId="{00A8A4DA-9463-4C7C-8887-1DE779C0B4A5}" srcOrd="5" destOrd="0" presId="urn:microsoft.com/office/officeart/2005/8/layout/cycle5"/>
    <dgm:cxn modelId="{2DD94514-0595-494B-BECE-CB673B2E90AD}" type="presParOf" srcId="{2334DE61-FB7E-4423-8AF9-8543F508CEB3}" destId="{831B92BC-960B-4A0B-B05D-92C10DFE3783}" srcOrd="6" destOrd="0" presId="urn:microsoft.com/office/officeart/2005/8/layout/cycle5"/>
    <dgm:cxn modelId="{7FFDC5F8-504E-481F-A153-0C334D228E73}" type="presParOf" srcId="{2334DE61-FB7E-4423-8AF9-8543F508CEB3}" destId="{EF1619F8-CC1C-489B-8B53-9A594D1E1B1A}" srcOrd="7" destOrd="0" presId="urn:microsoft.com/office/officeart/2005/8/layout/cycle5"/>
    <dgm:cxn modelId="{999BBD53-C72F-47DD-9496-EB06ABD45F74}" type="presParOf" srcId="{2334DE61-FB7E-4423-8AF9-8543F508CEB3}" destId="{8AA244FA-FAC9-46F2-96F9-CA70CE5D5E2C}" srcOrd="8" destOrd="0" presId="urn:microsoft.com/office/officeart/2005/8/layout/cycle5"/>
    <dgm:cxn modelId="{7AB4646D-5727-4EAA-AF9D-15EAE85A26F6}" type="presParOf" srcId="{2334DE61-FB7E-4423-8AF9-8543F508CEB3}" destId="{7603C7E5-EC82-4E2A-8CEF-8B60AFC8F059}" srcOrd="9" destOrd="0" presId="urn:microsoft.com/office/officeart/2005/8/layout/cycle5"/>
    <dgm:cxn modelId="{CB8251D0-DDB3-4B68-8561-90336EAF01B8}" type="presParOf" srcId="{2334DE61-FB7E-4423-8AF9-8543F508CEB3}" destId="{F603E37D-EBF7-427A-AFF1-8A5C20684087}" srcOrd="10" destOrd="0" presId="urn:microsoft.com/office/officeart/2005/8/layout/cycle5"/>
    <dgm:cxn modelId="{E799D32A-BB73-42CB-9FA6-754E17EA826A}" type="presParOf" srcId="{2334DE61-FB7E-4423-8AF9-8543F508CEB3}" destId="{00626B5A-7F51-42DF-94DE-B74527DE0546}" srcOrd="11" destOrd="0" presId="urn:microsoft.com/office/officeart/2005/8/layout/cycle5"/>
    <dgm:cxn modelId="{27175301-7BDB-4476-ACA0-07E6D1AEAFAB}" type="presParOf" srcId="{2334DE61-FB7E-4423-8AF9-8543F508CEB3}" destId="{E15207C8-2D1E-404C-8CD3-589118EBF09D}" srcOrd="12" destOrd="0" presId="urn:microsoft.com/office/officeart/2005/8/layout/cycle5"/>
    <dgm:cxn modelId="{BE1BAE8C-0DD5-4B49-B92E-06846FF1BC53}" type="presParOf" srcId="{2334DE61-FB7E-4423-8AF9-8543F508CEB3}" destId="{CA66EB2C-ACE9-4D82-AB08-F303E2567D63}" srcOrd="13" destOrd="0" presId="urn:microsoft.com/office/officeart/2005/8/layout/cycle5"/>
    <dgm:cxn modelId="{2A2556B5-CF76-46B1-BE9D-BE5679AA19E5}" type="presParOf" srcId="{2334DE61-FB7E-4423-8AF9-8543F508CEB3}" destId="{FB18C4BD-E1E4-4CCB-B030-2F15C7A68E8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F051A-17B3-4AAC-BC07-E2CEB14090D2}">
      <dsp:nvSpPr>
        <dsp:cNvPr id="0" name=""/>
        <dsp:cNvSpPr/>
      </dsp:nvSpPr>
      <dsp:spPr>
        <a:xfrm>
          <a:off x="3245905" y="63251"/>
          <a:ext cx="3036057" cy="303605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Electricity</a:t>
          </a:r>
        </a:p>
      </dsp:txBody>
      <dsp:txXfrm>
        <a:off x="3650713" y="594561"/>
        <a:ext cx="2226441" cy="1366225"/>
      </dsp:txXfrm>
    </dsp:sp>
    <dsp:sp modelId="{689663DF-3E2F-4438-AFA6-236383DB343A}">
      <dsp:nvSpPr>
        <dsp:cNvPr id="0" name=""/>
        <dsp:cNvSpPr/>
      </dsp:nvSpPr>
      <dsp:spPr>
        <a:xfrm>
          <a:off x="4341416" y="1960786"/>
          <a:ext cx="3036057" cy="3036057"/>
        </a:xfrm>
        <a:prstGeom prst="ellipse">
          <a:avLst/>
        </a:prstGeom>
        <a:solidFill>
          <a:schemeClr val="accent4">
            <a:alpha val="50000"/>
            <a:hueOff val="1329538"/>
            <a:satOff val="-43898"/>
            <a:lumOff val="-1117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Transportation</a:t>
          </a:r>
        </a:p>
      </dsp:txBody>
      <dsp:txXfrm>
        <a:off x="5269943" y="2745101"/>
        <a:ext cx="1821634" cy="1669831"/>
      </dsp:txXfrm>
    </dsp:sp>
    <dsp:sp modelId="{342EEDD4-C5CE-4D3E-9E7A-4CCC88F85F0B}">
      <dsp:nvSpPr>
        <dsp:cNvPr id="0" name=""/>
        <dsp:cNvSpPr/>
      </dsp:nvSpPr>
      <dsp:spPr>
        <a:xfrm>
          <a:off x="2150394" y="1960786"/>
          <a:ext cx="3036057" cy="3036057"/>
        </a:xfrm>
        <a:prstGeom prst="ellipse">
          <a:avLst/>
        </a:prstGeom>
        <a:solidFill>
          <a:schemeClr val="accent4">
            <a:alpha val="50000"/>
            <a:hueOff val="2659076"/>
            <a:satOff val="-87796"/>
            <a:lumOff val="-2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29210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Thermal</a:t>
          </a:r>
        </a:p>
      </dsp:txBody>
      <dsp:txXfrm>
        <a:off x="2436290" y="2745101"/>
        <a:ext cx="1821634" cy="1669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70D3E-F45D-48AE-84CA-6F42E53F2950}">
      <dsp:nvSpPr>
        <dsp:cNvPr id="0" name=""/>
        <dsp:cNvSpPr/>
      </dsp:nvSpPr>
      <dsp:spPr>
        <a:xfrm>
          <a:off x="3085909" y="1319"/>
          <a:ext cx="1635398" cy="1063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Favorable Policy &amp; Regulatory Framework</a:t>
          </a:r>
        </a:p>
      </dsp:txBody>
      <dsp:txXfrm>
        <a:off x="3137801" y="53211"/>
        <a:ext cx="1531614" cy="959225"/>
      </dsp:txXfrm>
    </dsp:sp>
    <dsp:sp modelId="{3F575607-529F-46CE-85CF-8EE08AABE348}">
      <dsp:nvSpPr>
        <dsp:cNvPr id="0" name=""/>
        <dsp:cNvSpPr/>
      </dsp:nvSpPr>
      <dsp:spPr>
        <a:xfrm>
          <a:off x="1780128" y="532823"/>
          <a:ext cx="4246961" cy="4246961"/>
        </a:xfrm>
        <a:custGeom>
          <a:avLst/>
          <a:gdLst/>
          <a:ahLst/>
          <a:cxnLst/>
          <a:rect l="0" t="0" r="0" b="0"/>
          <a:pathLst>
            <a:path>
              <a:moveTo>
                <a:pt x="3160195" y="270269"/>
              </a:moveTo>
              <a:arcTo wR="2123480" hR="2123480" stAng="17953399" swAng="121159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3BDDB71-32DA-4904-A3AA-D4D77760234F}">
      <dsp:nvSpPr>
        <dsp:cNvPr id="0" name=""/>
        <dsp:cNvSpPr/>
      </dsp:nvSpPr>
      <dsp:spPr>
        <a:xfrm>
          <a:off x="5105460" y="1468608"/>
          <a:ext cx="1635398" cy="1063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Proven Technology, “Off the Shelf”</a:t>
          </a:r>
        </a:p>
      </dsp:txBody>
      <dsp:txXfrm>
        <a:off x="5157352" y="1520500"/>
        <a:ext cx="1531614" cy="959225"/>
      </dsp:txXfrm>
    </dsp:sp>
    <dsp:sp modelId="{00A8A4DA-9463-4C7C-8887-1DE779C0B4A5}">
      <dsp:nvSpPr>
        <dsp:cNvPr id="0" name=""/>
        <dsp:cNvSpPr/>
      </dsp:nvSpPr>
      <dsp:spPr>
        <a:xfrm>
          <a:off x="1780128" y="532823"/>
          <a:ext cx="4246961" cy="4246961"/>
        </a:xfrm>
        <a:custGeom>
          <a:avLst/>
          <a:gdLst/>
          <a:ahLst/>
          <a:cxnLst/>
          <a:rect l="0" t="0" r="0" b="0"/>
          <a:pathLst>
            <a:path>
              <a:moveTo>
                <a:pt x="4241868" y="2270463"/>
              </a:moveTo>
              <a:arcTo wR="2123480" hR="2123480" stAng="21838143" swAng="135977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31B92BC-960B-4A0B-B05D-92C10DFE3783}">
      <dsp:nvSpPr>
        <dsp:cNvPr id="0" name=""/>
        <dsp:cNvSpPr/>
      </dsp:nvSpPr>
      <dsp:spPr>
        <a:xfrm>
          <a:off x="4334060" y="3842732"/>
          <a:ext cx="1635398" cy="1063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Delivery &amp; Service Infrastructure &amp; Workforce</a:t>
          </a:r>
        </a:p>
      </dsp:txBody>
      <dsp:txXfrm>
        <a:off x="4385952" y="3894624"/>
        <a:ext cx="1531614" cy="959225"/>
      </dsp:txXfrm>
    </dsp:sp>
    <dsp:sp modelId="{8AA244FA-FAC9-46F2-96F9-CA70CE5D5E2C}">
      <dsp:nvSpPr>
        <dsp:cNvPr id="0" name=""/>
        <dsp:cNvSpPr/>
      </dsp:nvSpPr>
      <dsp:spPr>
        <a:xfrm>
          <a:off x="1780128" y="532823"/>
          <a:ext cx="4246961" cy="4246961"/>
        </a:xfrm>
        <a:custGeom>
          <a:avLst/>
          <a:gdLst/>
          <a:ahLst/>
          <a:cxnLst/>
          <a:rect l="0" t="0" r="0" b="0"/>
          <a:pathLst>
            <a:path>
              <a:moveTo>
                <a:pt x="2384096" y="4230908"/>
              </a:moveTo>
              <a:arcTo wR="2123480" hR="2123480" stAng="4977017" swAng="84596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603C7E5-EC82-4E2A-8CEF-8B60AFC8F059}">
      <dsp:nvSpPr>
        <dsp:cNvPr id="0" name=""/>
        <dsp:cNvSpPr/>
      </dsp:nvSpPr>
      <dsp:spPr>
        <a:xfrm>
          <a:off x="1837758" y="3842732"/>
          <a:ext cx="1635398" cy="1063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Customer Demand</a:t>
          </a:r>
        </a:p>
      </dsp:txBody>
      <dsp:txXfrm>
        <a:off x="1889650" y="3894624"/>
        <a:ext cx="1531614" cy="959225"/>
      </dsp:txXfrm>
    </dsp:sp>
    <dsp:sp modelId="{00626B5A-7F51-42DF-94DE-B74527DE0546}">
      <dsp:nvSpPr>
        <dsp:cNvPr id="0" name=""/>
        <dsp:cNvSpPr/>
      </dsp:nvSpPr>
      <dsp:spPr>
        <a:xfrm>
          <a:off x="1780128" y="532823"/>
          <a:ext cx="4246961" cy="4246961"/>
        </a:xfrm>
        <a:custGeom>
          <a:avLst/>
          <a:gdLst/>
          <a:ahLst/>
          <a:cxnLst/>
          <a:rect l="0" t="0" r="0" b="0"/>
          <a:pathLst>
            <a:path>
              <a:moveTo>
                <a:pt x="225291" y="3075345"/>
              </a:moveTo>
              <a:arcTo wR="2123480" hR="2123480" stAng="9202086" swAng="135977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5207C8-2D1E-404C-8CD3-589118EBF09D}">
      <dsp:nvSpPr>
        <dsp:cNvPr id="0" name=""/>
        <dsp:cNvSpPr/>
      </dsp:nvSpPr>
      <dsp:spPr>
        <a:xfrm>
          <a:off x="1066359" y="1468608"/>
          <a:ext cx="1635398" cy="1063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Investment – Funding &amp; Financing</a:t>
          </a:r>
        </a:p>
      </dsp:txBody>
      <dsp:txXfrm>
        <a:off x="1118251" y="1520500"/>
        <a:ext cx="1531614" cy="959225"/>
      </dsp:txXfrm>
    </dsp:sp>
    <dsp:sp modelId="{FB18C4BD-E1E4-4CCB-B030-2F15C7A68E8B}">
      <dsp:nvSpPr>
        <dsp:cNvPr id="0" name=""/>
        <dsp:cNvSpPr/>
      </dsp:nvSpPr>
      <dsp:spPr>
        <a:xfrm>
          <a:off x="1780128" y="532823"/>
          <a:ext cx="4246961" cy="4246961"/>
        </a:xfrm>
        <a:custGeom>
          <a:avLst/>
          <a:gdLst/>
          <a:ahLst/>
          <a:cxnLst/>
          <a:rect l="0" t="0" r="0" b="0"/>
          <a:pathLst>
            <a:path>
              <a:moveTo>
                <a:pt x="510782" y="742041"/>
              </a:moveTo>
              <a:arcTo wR="2123480" hR="2123480" stAng="13235005" swAng="121159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7F19A9-B0E8-4EF6-9100-E9941EE4CBD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B2A171E-FAF9-4CEE-8FBC-73DC3E22A1D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E7B07D7-F5A0-4BDF-ABE6-A5074D58B081}" type="datetimeFigureOut">
              <a:rPr lang="en-US" smtClean="0"/>
              <a:t>3/12/2019</a:t>
            </a:fld>
            <a:endParaRPr lang="en-US"/>
          </a:p>
        </p:txBody>
      </p:sp>
      <p:sp>
        <p:nvSpPr>
          <p:cNvPr id="4" name="Footer Placeholder 3">
            <a:extLst>
              <a:ext uri="{FF2B5EF4-FFF2-40B4-BE49-F238E27FC236}">
                <a16:creationId xmlns:a16="http://schemas.microsoft.com/office/drawing/2014/main" id="{B74AD27D-9B27-4ADC-B6B9-1FA423F59E8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01059F-CF3E-4371-9057-FC1FEC7DCD0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8C93319-A941-42BF-83B0-85BBB28FD398}" type="slidenum">
              <a:rPr lang="en-US" smtClean="0"/>
              <a:t>‹#›</a:t>
            </a:fld>
            <a:endParaRPr lang="en-US"/>
          </a:p>
        </p:txBody>
      </p:sp>
    </p:spTree>
    <p:extLst>
      <p:ext uri="{BB962C8B-B14F-4D97-AF65-F5344CB8AC3E}">
        <p14:creationId xmlns:p14="http://schemas.microsoft.com/office/powerpoint/2010/main" val="3126804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CBCDD95-672C-4365-82C6-06D46284B172}" type="datetimeFigureOut">
              <a:rPr lang="en-US" smtClean="0"/>
              <a:t>3/12/2019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6B11EB6-5FB4-43C4-B155-5995BFD2ED0A}" type="slidenum">
              <a:rPr lang="en-US" smtClean="0"/>
              <a:t>‹#›</a:t>
            </a:fld>
            <a:endParaRPr lang="en-US"/>
          </a:p>
        </p:txBody>
      </p:sp>
    </p:spTree>
    <p:extLst>
      <p:ext uri="{BB962C8B-B14F-4D97-AF65-F5344CB8AC3E}">
        <p14:creationId xmlns:p14="http://schemas.microsoft.com/office/powerpoint/2010/main" val="419872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1</a:t>
            </a:fld>
            <a:endParaRPr lang="en-US" dirty="0"/>
          </a:p>
        </p:txBody>
      </p:sp>
    </p:spTree>
    <p:extLst>
      <p:ext uri="{BB962C8B-B14F-4D97-AF65-F5344CB8AC3E}">
        <p14:creationId xmlns:p14="http://schemas.microsoft.com/office/powerpoint/2010/main" val="142945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10</a:t>
            </a:fld>
            <a:endParaRPr lang="en-US"/>
          </a:p>
        </p:txBody>
      </p:sp>
    </p:spTree>
    <p:extLst>
      <p:ext uri="{BB962C8B-B14F-4D97-AF65-F5344CB8AC3E}">
        <p14:creationId xmlns:p14="http://schemas.microsoft.com/office/powerpoint/2010/main" val="67694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r>
              <a:rPr lang="en-US" altLang="en-US" dirty="0"/>
              <a:t>Christine</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CBB4C6-552E-4F2F-AD93-4140781C8A96}"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351869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12</a:t>
            </a:fld>
            <a:endParaRPr lang="en-US"/>
          </a:p>
        </p:txBody>
      </p:sp>
    </p:spTree>
    <p:extLst>
      <p:ext uri="{BB962C8B-B14F-4D97-AF65-F5344CB8AC3E}">
        <p14:creationId xmlns:p14="http://schemas.microsoft.com/office/powerpoint/2010/main" val="340732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13</a:t>
            </a:fld>
            <a:endParaRPr lang="en-US"/>
          </a:p>
        </p:txBody>
      </p:sp>
    </p:spTree>
    <p:extLst>
      <p:ext uri="{BB962C8B-B14F-4D97-AF65-F5344CB8AC3E}">
        <p14:creationId xmlns:p14="http://schemas.microsoft.com/office/powerpoint/2010/main" val="374050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14</a:t>
            </a:fld>
            <a:endParaRPr lang="en-US"/>
          </a:p>
        </p:txBody>
      </p:sp>
    </p:spTree>
    <p:extLst>
      <p:ext uri="{BB962C8B-B14F-4D97-AF65-F5344CB8AC3E}">
        <p14:creationId xmlns:p14="http://schemas.microsoft.com/office/powerpoint/2010/main" val="310198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Christine</a:t>
            </a:r>
          </a:p>
        </p:txBody>
      </p:sp>
      <p:sp>
        <p:nvSpPr>
          <p:cNvPr id="4" name="Slide Number Placeholder 3"/>
          <p:cNvSpPr>
            <a:spLocks noGrp="1"/>
          </p:cNvSpPr>
          <p:nvPr>
            <p:ph type="sldNum" sz="quarter" idx="10"/>
          </p:nvPr>
        </p:nvSpPr>
        <p:spPr/>
        <p:txBody>
          <a:bodyPr/>
          <a:lstStyle/>
          <a:p>
            <a:fld id="{07BC8245-1991-46DA-AD3A-EBDB84072631}" type="slidenum">
              <a:rPr lang="en-US" smtClean="0"/>
              <a:t>15</a:t>
            </a:fld>
            <a:endParaRPr lang="en-US"/>
          </a:p>
        </p:txBody>
      </p:sp>
    </p:spTree>
    <p:extLst>
      <p:ext uri="{BB962C8B-B14F-4D97-AF65-F5344CB8AC3E}">
        <p14:creationId xmlns:p14="http://schemas.microsoft.com/office/powerpoint/2010/main" val="3278227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16</a:t>
            </a:fld>
            <a:endParaRPr lang="en-US"/>
          </a:p>
        </p:txBody>
      </p:sp>
    </p:spTree>
    <p:extLst>
      <p:ext uri="{BB962C8B-B14F-4D97-AF65-F5344CB8AC3E}">
        <p14:creationId xmlns:p14="http://schemas.microsoft.com/office/powerpoint/2010/main" val="144324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6655D212-E2CE-41FB-9A7D-21C965CDABC2}" type="slidenum">
              <a:rPr lang="en-US" smtClean="0"/>
              <a:t>17</a:t>
            </a:fld>
            <a:endParaRPr lang="en-US"/>
          </a:p>
        </p:txBody>
      </p:sp>
    </p:spTree>
    <p:extLst>
      <p:ext uri="{BB962C8B-B14F-4D97-AF65-F5344CB8AC3E}">
        <p14:creationId xmlns:p14="http://schemas.microsoft.com/office/powerpoint/2010/main" val="2541886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18</a:t>
            </a:fld>
            <a:endParaRPr lang="en-US"/>
          </a:p>
        </p:txBody>
      </p:sp>
    </p:spTree>
    <p:extLst>
      <p:ext uri="{BB962C8B-B14F-4D97-AF65-F5344CB8AC3E}">
        <p14:creationId xmlns:p14="http://schemas.microsoft.com/office/powerpoint/2010/main" val="31387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19</a:t>
            </a:fld>
            <a:endParaRPr lang="en-US" dirty="0"/>
          </a:p>
        </p:txBody>
      </p:sp>
    </p:spTree>
    <p:extLst>
      <p:ext uri="{BB962C8B-B14F-4D97-AF65-F5344CB8AC3E}">
        <p14:creationId xmlns:p14="http://schemas.microsoft.com/office/powerpoint/2010/main" val="17122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2</a:t>
            </a:fld>
            <a:endParaRPr lang="en-US" dirty="0"/>
          </a:p>
        </p:txBody>
      </p:sp>
    </p:spTree>
    <p:extLst>
      <p:ext uri="{BB962C8B-B14F-4D97-AF65-F5344CB8AC3E}">
        <p14:creationId xmlns:p14="http://schemas.microsoft.com/office/powerpoint/2010/main" val="2291813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20</a:t>
            </a:fld>
            <a:endParaRPr lang="en-US"/>
          </a:p>
        </p:txBody>
      </p:sp>
    </p:spTree>
    <p:extLst>
      <p:ext uri="{BB962C8B-B14F-4D97-AF65-F5344CB8AC3E}">
        <p14:creationId xmlns:p14="http://schemas.microsoft.com/office/powerpoint/2010/main" val="2227776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21</a:t>
            </a:fld>
            <a:endParaRPr lang="en-US"/>
          </a:p>
        </p:txBody>
      </p:sp>
    </p:spTree>
    <p:extLst>
      <p:ext uri="{BB962C8B-B14F-4D97-AF65-F5344CB8AC3E}">
        <p14:creationId xmlns:p14="http://schemas.microsoft.com/office/powerpoint/2010/main" val="1766985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22</a:t>
            </a:fld>
            <a:endParaRPr lang="en-US"/>
          </a:p>
        </p:txBody>
      </p:sp>
    </p:spTree>
    <p:extLst>
      <p:ext uri="{BB962C8B-B14F-4D97-AF65-F5344CB8AC3E}">
        <p14:creationId xmlns:p14="http://schemas.microsoft.com/office/powerpoint/2010/main" val="609675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23</a:t>
            </a:fld>
            <a:endParaRPr lang="en-US"/>
          </a:p>
        </p:txBody>
      </p:sp>
    </p:spTree>
    <p:extLst>
      <p:ext uri="{BB962C8B-B14F-4D97-AF65-F5344CB8AC3E}">
        <p14:creationId xmlns:p14="http://schemas.microsoft.com/office/powerpoint/2010/main" val="2076971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24</a:t>
            </a:fld>
            <a:endParaRPr lang="en-US"/>
          </a:p>
        </p:txBody>
      </p:sp>
    </p:spTree>
    <p:extLst>
      <p:ext uri="{BB962C8B-B14F-4D97-AF65-F5344CB8AC3E}">
        <p14:creationId xmlns:p14="http://schemas.microsoft.com/office/powerpoint/2010/main" val="225608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25</a:t>
            </a:fld>
            <a:endParaRPr lang="en-US" dirty="0"/>
          </a:p>
        </p:txBody>
      </p:sp>
    </p:spTree>
    <p:extLst>
      <p:ext uri="{BB962C8B-B14F-4D97-AF65-F5344CB8AC3E}">
        <p14:creationId xmlns:p14="http://schemas.microsoft.com/office/powerpoint/2010/main" val="3984885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endParaRPr lang="en-US" dirty="0"/>
          </a:p>
          <a:p>
            <a:r>
              <a:rPr lang="en-US" dirty="0"/>
              <a:t>https://www.flickr.com/photos/volvob12b/31380554674/in/photolist-PNZxC7-b4kr9F-8h9cmG-b4krdc-b4kqTV-aHSm7F-b4krgD-9jimaF-b4kr2F-b4kr6p-duuaXE-6oeTQw-njNqhN-WV6L8w-5UqG8q-dqs8cu-SnLW4w-dssvLL-9pws1X-qpaf2E-26c5bLM-9jijfP-8qaEjV-8qdTnh-9Z6mcw-8qdNxA-hH6f7-as5hWx-dxrbgi-ntqWwJ-81beez-2coTU7k-9wKyQu-4X8osL-dq25pM-3eoe2z-p1FrxH-9u3dK7-dVht75-9u3d97-QWgang-nSSHXx-cZCLdh-hon4Ba-6zqJ1J-XwGM55-oPK9KA-5D8w93-HvQYXS-5HuX9v</a:t>
            </a:r>
          </a:p>
        </p:txBody>
      </p:sp>
      <p:sp>
        <p:nvSpPr>
          <p:cNvPr id="4" name="Slide Number Placeholder 3"/>
          <p:cNvSpPr>
            <a:spLocks noGrp="1"/>
          </p:cNvSpPr>
          <p:nvPr>
            <p:ph type="sldNum" sz="quarter" idx="10"/>
          </p:nvPr>
        </p:nvSpPr>
        <p:spPr/>
        <p:txBody>
          <a:bodyPr/>
          <a:lstStyle/>
          <a:p>
            <a:fld id="{76B11EB6-5FB4-43C4-B155-5995BFD2ED0A}" type="slidenum">
              <a:rPr lang="en-US" smtClean="0"/>
              <a:t>26</a:t>
            </a:fld>
            <a:endParaRPr lang="en-US"/>
          </a:p>
        </p:txBody>
      </p:sp>
    </p:spTree>
    <p:extLst>
      <p:ext uri="{BB962C8B-B14F-4D97-AF65-F5344CB8AC3E}">
        <p14:creationId xmlns:p14="http://schemas.microsoft.com/office/powerpoint/2010/main" val="323094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10"/>
          </p:nvPr>
        </p:nvSpPr>
        <p:spPr/>
        <p:txBody>
          <a:bodyPr/>
          <a:lstStyle/>
          <a:p>
            <a:fld id="{76B11EB6-5FB4-43C4-B155-5995BFD2ED0A}" type="slidenum">
              <a:rPr lang="en-US" smtClean="0"/>
              <a:t>27</a:t>
            </a:fld>
            <a:endParaRPr lang="en-US"/>
          </a:p>
        </p:txBody>
      </p:sp>
    </p:spTree>
    <p:extLst>
      <p:ext uri="{BB962C8B-B14F-4D97-AF65-F5344CB8AC3E}">
        <p14:creationId xmlns:p14="http://schemas.microsoft.com/office/powerpoint/2010/main" val="1091285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endParaRPr lang="en-US" dirty="0"/>
          </a:p>
          <a:p>
            <a:r>
              <a:rPr lang="en-US" dirty="0"/>
              <a:t>https://www.flickr.com/photos/powerline64/25029431088/in/photolist-E8LnRj-gXBDF-26z8t93-FEfj7U-vWHvyJ-21LEvE9-HK2HY8-24ydDHU-2c7hw2L-cyFw9J-u5yfdS-nDbWtZ-k3Lo-6bwkdq-2eHc7rn-kNJrdB-7t5Auq-dLSKTQ-bp7pzg-4mVozA-6bnuC5-RSdEWM-SYcBFY-dBwSCa-7CjHE9-pFg2Bi-dA8XSg-6FerxM-cyFuQs-cyFvvj-4oaZuf-pvjoE4-rdLAwB-sv8vX1-pvpNYq-c8uheb-XzwYg-4EJphP-7V3MNz-amDExf-4EK27i-4EK28v-5CcXhq-4xjLcJ-qZadz-tcykNA-yhGniD-8ULw71-2bvytsi-5ZM28r</a:t>
            </a:r>
          </a:p>
        </p:txBody>
      </p:sp>
      <p:sp>
        <p:nvSpPr>
          <p:cNvPr id="4" name="Slide Number Placeholder 3"/>
          <p:cNvSpPr>
            <a:spLocks noGrp="1"/>
          </p:cNvSpPr>
          <p:nvPr>
            <p:ph type="sldNum" sz="quarter" idx="10"/>
          </p:nvPr>
        </p:nvSpPr>
        <p:spPr/>
        <p:txBody>
          <a:bodyPr/>
          <a:lstStyle/>
          <a:p>
            <a:fld id="{76B11EB6-5FB4-43C4-B155-5995BFD2ED0A}" type="slidenum">
              <a:rPr lang="en-US" smtClean="0"/>
              <a:t>28</a:t>
            </a:fld>
            <a:endParaRPr lang="en-US"/>
          </a:p>
        </p:txBody>
      </p:sp>
    </p:spTree>
    <p:extLst>
      <p:ext uri="{BB962C8B-B14F-4D97-AF65-F5344CB8AC3E}">
        <p14:creationId xmlns:p14="http://schemas.microsoft.com/office/powerpoint/2010/main" val="201957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10"/>
          </p:nvPr>
        </p:nvSpPr>
        <p:spPr/>
        <p:txBody>
          <a:bodyPr/>
          <a:lstStyle/>
          <a:p>
            <a:fld id="{76B11EB6-5FB4-43C4-B155-5995BFD2ED0A}" type="slidenum">
              <a:rPr lang="en-US" smtClean="0"/>
              <a:t>29</a:t>
            </a:fld>
            <a:endParaRPr lang="en-US"/>
          </a:p>
        </p:txBody>
      </p:sp>
    </p:spTree>
    <p:extLst>
      <p:ext uri="{BB962C8B-B14F-4D97-AF65-F5344CB8AC3E}">
        <p14:creationId xmlns:p14="http://schemas.microsoft.com/office/powerpoint/2010/main" val="427103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3</a:t>
            </a:fld>
            <a:endParaRPr lang="en-US" dirty="0"/>
          </a:p>
        </p:txBody>
      </p:sp>
    </p:spTree>
    <p:extLst>
      <p:ext uri="{BB962C8B-B14F-4D97-AF65-F5344CB8AC3E}">
        <p14:creationId xmlns:p14="http://schemas.microsoft.com/office/powerpoint/2010/main" val="3453228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10"/>
          </p:nvPr>
        </p:nvSpPr>
        <p:spPr/>
        <p:txBody>
          <a:bodyPr/>
          <a:lstStyle/>
          <a:p>
            <a:fld id="{76B11EB6-5FB4-43C4-B155-5995BFD2ED0A}" type="slidenum">
              <a:rPr lang="en-US" smtClean="0"/>
              <a:t>30</a:t>
            </a:fld>
            <a:endParaRPr lang="en-US"/>
          </a:p>
        </p:txBody>
      </p:sp>
    </p:spTree>
    <p:extLst>
      <p:ext uri="{BB962C8B-B14F-4D97-AF65-F5344CB8AC3E}">
        <p14:creationId xmlns:p14="http://schemas.microsoft.com/office/powerpoint/2010/main" val="2221487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10"/>
          </p:nvPr>
        </p:nvSpPr>
        <p:spPr/>
        <p:txBody>
          <a:bodyPr/>
          <a:lstStyle/>
          <a:p>
            <a:fld id="{76B11EB6-5FB4-43C4-B155-5995BFD2ED0A}" type="slidenum">
              <a:rPr lang="en-US" smtClean="0"/>
              <a:t>31</a:t>
            </a:fld>
            <a:endParaRPr lang="en-US"/>
          </a:p>
        </p:txBody>
      </p:sp>
    </p:spTree>
    <p:extLst>
      <p:ext uri="{BB962C8B-B14F-4D97-AF65-F5344CB8AC3E}">
        <p14:creationId xmlns:p14="http://schemas.microsoft.com/office/powerpoint/2010/main" val="2275506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a:t>
            </a:r>
          </a:p>
          <a:p>
            <a:r>
              <a:rPr lang="en-US" dirty="0"/>
              <a:t>Photo: US DOE by Emily Boren; </a:t>
            </a:r>
            <a:r>
              <a:rPr lang="en-US" dirty="0" err="1"/>
              <a:t>Vershire</a:t>
            </a:r>
            <a:r>
              <a:rPr lang="en-US" dirty="0"/>
              <a:t>, Vermont</a:t>
            </a:r>
          </a:p>
        </p:txBody>
      </p:sp>
      <p:sp>
        <p:nvSpPr>
          <p:cNvPr id="4" name="Slide Number Placeholder 3"/>
          <p:cNvSpPr>
            <a:spLocks noGrp="1"/>
          </p:cNvSpPr>
          <p:nvPr>
            <p:ph type="sldNum" sz="quarter" idx="10"/>
          </p:nvPr>
        </p:nvSpPr>
        <p:spPr/>
        <p:txBody>
          <a:bodyPr/>
          <a:lstStyle/>
          <a:p>
            <a:fld id="{76B11EB6-5FB4-43C4-B155-5995BFD2ED0A}" type="slidenum">
              <a:rPr lang="en-US" smtClean="0"/>
              <a:t>32</a:t>
            </a:fld>
            <a:endParaRPr lang="en-US"/>
          </a:p>
        </p:txBody>
      </p:sp>
    </p:spTree>
    <p:extLst>
      <p:ext uri="{BB962C8B-B14F-4D97-AF65-F5344CB8AC3E}">
        <p14:creationId xmlns:p14="http://schemas.microsoft.com/office/powerpoint/2010/main" val="346926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31E773D-9738-448E-9F00-72C87998C290}"/>
              </a:ext>
            </a:extLst>
          </p:cNvPr>
          <p:cNvSpPr>
            <a:spLocks noGrp="1"/>
          </p:cNvSpPr>
          <p:nvPr>
            <p:ph type="body" idx="1"/>
          </p:nvPr>
        </p:nvSpPr>
        <p:spPr/>
        <p:txBody>
          <a:bodyPr/>
          <a:lstStyle/>
          <a:p>
            <a:r>
              <a:rPr lang="en-US" dirty="0"/>
              <a:t>Philip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a:t>
            </a:r>
          </a:p>
        </p:txBody>
      </p:sp>
      <p:sp>
        <p:nvSpPr>
          <p:cNvPr id="4" name="Slide Number Placeholder 3"/>
          <p:cNvSpPr>
            <a:spLocks noGrp="1"/>
          </p:cNvSpPr>
          <p:nvPr>
            <p:ph type="sldNum" sz="quarter" idx="10"/>
          </p:nvPr>
        </p:nvSpPr>
        <p:spPr/>
        <p:txBody>
          <a:bodyPr/>
          <a:lstStyle/>
          <a:p>
            <a:fld id="{76B11EB6-5FB4-43C4-B155-5995BFD2ED0A}" type="slidenum">
              <a:rPr lang="en-US" smtClean="0"/>
              <a:t>34</a:t>
            </a:fld>
            <a:endParaRPr lang="en-US"/>
          </a:p>
        </p:txBody>
      </p:sp>
    </p:spTree>
    <p:extLst>
      <p:ext uri="{BB962C8B-B14F-4D97-AF65-F5344CB8AC3E}">
        <p14:creationId xmlns:p14="http://schemas.microsoft.com/office/powerpoint/2010/main" val="2420132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a:t>
            </a:r>
          </a:p>
        </p:txBody>
      </p:sp>
      <p:sp>
        <p:nvSpPr>
          <p:cNvPr id="4" name="Slide Number Placeholder 3"/>
          <p:cNvSpPr>
            <a:spLocks noGrp="1"/>
          </p:cNvSpPr>
          <p:nvPr>
            <p:ph type="sldNum" sz="quarter" idx="10"/>
          </p:nvPr>
        </p:nvSpPr>
        <p:spPr/>
        <p:txBody>
          <a:bodyPr/>
          <a:lstStyle/>
          <a:p>
            <a:fld id="{76B11EB6-5FB4-43C4-B155-5995BFD2ED0A}" type="slidenum">
              <a:rPr lang="en-US" smtClean="0"/>
              <a:t>35</a:t>
            </a:fld>
            <a:endParaRPr lang="en-US"/>
          </a:p>
        </p:txBody>
      </p:sp>
    </p:spTree>
    <p:extLst>
      <p:ext uri="{BB962C8B-B14F-4D97-AF65-F5344CB8AC3E}">
        <p14:creationId xmlns:p14="http://schemas.microsoft.com/office/powerpoint/2010/main" val="3220631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36</a:t>
            </a:fld>
            <a:endParaRPr lang="en-US"/>
          </a:p>
        </p:txBody>
      </p:sp>
    </p:spTree>
    <p:extLst>
      <p:ext uri="{BB962C8B-B14F-4D97-AF65-F5344CB8AC3E}">
        <p14:creationId xmlns:p14="http://schemas.microsoft.com/office/powerpoint/2010/main" val="4194862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37</a:t>
            </a:fld>
            <a:endParaRPr lang="en-US"/>
          </a:p>
        </p:txBody>
      </p:sp>
    </p:spTree>
    <p:extLst>
      <p:ext uri="{BB962C8B-B14F-4D97-AF65-F5344CB8AC3E}">
        <p14:creationId xmlns:p14="http://schemas.microsoft.com/office/powerpoint/2010/main" val="1006152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38</a:t>
            </a:fld>
            <a:endParaRPr lang="en-US"/>
          </a:p>
        </p:txBody>
      </p:sp>
    </p:spTree>
    <p:extLst>
      <p:ext uri="{BB962C8B-B14F-4D97-AF65-F5344CB8AC3E}">
        <p14:creationId xmlns:p14="http://schemas.microsoft.com/office/powerpoint/2010/main" val="1503005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r>
              <a:rPr lang="en-US" dirty="0"/>
              <a:t>Photo: Burlington, VT</a:t>
            </a:r>
          </a:p>
        </p:txBody>
      </p:sp>
      <p:sp>
        <p:nvSpPr>
          <p:cNvPr id="4" name="Slide Number Placeholder 3"/>
          <p:cNvSpPr>
            <a:spLocks noGrp="1"/>
          </p:cNvSpPr>
          <p:nvPr>
            <p:ph type="sldNum" sz="quarter" idx="10"/>
          </p:nvPr>
        </p:nvSpPr>
        <p:spPr/>
        <p:txBody>
          <a:bodyPr/>
          <a:lstStyle/>
          <a:p>
            <a:fld id="{76B11EB6-5FB4-43C4-B155-5995BFD2ED0A}" type="slidenum">
              <a:rPr lang="en-US" smtClean="0"/>
              <a:t>39</a:t>
            </a:fld>
            <a:endParaRPr lang="en-US"/>
          </a:p>
        </p:txBody>
      </p:sp>
    </p:spTree>
    <p:extLst>
      <p:ext uri="{BB962C8B-B14F-4D97-AF65-F5344CB8AC3E}">
        <p14:creationId xmlns:p14="http://schemas.microsoft.com/office/powerpoint/2010/main" val="3072155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4</a:t>
            </a:fld>
            <a:endParaRPr lang="en-US" dirty="0"/>
          </a:p>
        </p:txBody>
      </p:sp>
    </p:spTree>
    <p:extLst>
      <p:ext uri="{BB962C8B-B14F-4D97-AF65-F5344CB8AC3E}">
        <p14:creationId xmlns:p14="http://schemas.microsoft.com/office/powerpoint/2010/main" val="510411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40</a:t>
            </a:fld>
            <a:endParaRPr lang="en-US"/>
          </a:p>
        </p:txBody>
      </p:sp>
    </p:spTree>
    <p:extLst>
      <p:ext uri="{BB962C8B-B14F-4D97-AF65-F5344CB8AC3E}">
        <p14:creationId xmlns:p14="http://schemas.microsoft.com/office/powerpoint/2010/main" val="2672783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41</a:t>
            </a:fld>
            <a:endParaRPr lang="en-US"/>
          </a:p>
        </p:txBody>
      </p:sp>
    </p:spTree>
    <p:extLst>
      <p:ext uri="{BB962C8B-B14F-4D97-AF65-F5344CB8AC3E}">
        <p14:creationId xmlns:p14="http://schemas.microsoft.com/office/powerpoint/2010/main" val="450826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42</a:t>
            </a:fld>
            <a:endParaRPr lang="en-US"/>
          </a:p>
        </p:txBody>
      </p:sp>
    </p:spTree>
    <p:extLst>
      <p:ext uri="{BB962C8B-B14F-4D97-AF65-F5344CB8AC3E}">
        <p14:creationId xmlns:p14="http://schemas.microsoft.com/office/powerpoint/2010/main" val="564970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p:txBody>
      </p:sp>
      <p:sp>
        <p:nvSpPr>
          <p:cNvPr id="4" name="Slide Number Placeholder 3"/>
          <p:cNvSpPr>
            <a:spLocks noGrp="1"/>
          </p:cNvSpPr>
          <p:nvPr>
            <p:ph type="sldNum" sz="quarter" idx="10"/>
          </p:nvPr>
        </p:nvSpPr>
        <p:spPr/>
        <p:txBody>
          <a:bodyPr/>
          <a:lstStyle/>
          <a:p>
            <a:fld id="{76B11EB6-5FB4-43C4-B155-5995BFD2ED0A}" type="slidenum">
              <a:rPr lang="en-US" smtClean="0"/>
              <a:t>43</a:t>
            </a:fld>
            <a:endParaRPr lang="en-US"/>
          </a:p>
        </p:txBody>
      </p:sp>
    </p:spTree>
    <p:extLst>
      <p:ext uri="{BB962C8B-B14F-4D97-AF65-F5344CB8AC3E}">
        <p14:creationId xmlns:p14="http://schemas.microsoft.com/office/powerpoint/2010/main" val="2226900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r>
              <a:rPr lang="en-US" dirty="0"/>
              <a:t>Requires CDFI partnership with efficiency program administrators to be built or strengthened in all three states</a:t>
            </a:r>
          </a:p>
        </p:txBody>
      </p:sp>
      <p:sp>
        <p:nvSpPr>
          <p:cNvPr id="4" name="Slide Number Placeholder 3"/>
          <p:cNvSpPr>
            <a:spLocks noGrp="1"/>
          </p:cNvSpPr>
          <p:nvPr>
            <p:ph type="sldNum" sz="quarter" idx="10"/>
          </p:nvPr>
        </p:nvSpPr>
        <p:spPr/>
        <p:txBody>
          <a:bodyPr/>
          <a:lstStyle/>
          <a:p>
            <a:pPr defTabSz="931774">
              <a:defRPr/>
            </a:pPr>
            <a:fld id="{FD70B653-5F84-4244-BDB0-A5902506BADD}" type="slidenum">
              <a:rPr lang="en-US">
                <a:solidFill>
                  <a:prstClr val="black"/>
                </a:solidFill>
                <a:latin typeface="Calibri" panose="020F0502020204030204"/>
              </a:rPr>
              <a:pPr defTabSz="931774">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264617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r>
              <a:rPr lang="en-US" dirty="0"/>
              <a:t>Requires CDFI partnership with efficiency program administrators to be built or strengthened in all three states</a:t>
            </a:r>
          </a:p>
        </p:txBody>
      </p:sp>
      <p:sp>
        <p:nvSpPr>
          <p:cNvPr id="4" name="Slide Number Placeholder 3"/>
          <p:cNvSpPr>
            <a:spLocks noGrp="1"/>
          </p:cNvSpPr>
          <p:nvPr>
            <p:ph type="sldNum" sz="quarter" idx="10"/>
          </p:nvPr>
        </p:nvSpPr>
        <p:spPr/>
        <p:txBody>
          <a:bodyPr/>
          <a:lstStyle/>
          <a:p>
            <a:pPr defTabSz="931774">
              <a:defRPr/>
            </a:pPr>
            <a:fld id="{FD70B653-5F84-4244-BDB0-A5902506BADD}" type="slidenum">
              <a:rPr lang="en-US">
                <a:solidFill>
                  <a:prstClr val="black"/>
                </a:solidFill>
                <a:latin typeface="Calibri" panose="020F0502020204030204"/>
              </a:rPr>
              <a:pPr defTabSz="93177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757657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a:t>
            </a:r>
          </a:p>
          <a:p>
            <a:r>
              <a:rPr lang="en-US" dirty="0"/>
              <a:t>Photo: Manchester, NH</a:t>
            </a:r>
          </a:p>
        </p:txBody>
      </p:sp>
      <p:sp>
        <p:nvSpPr>
          <p:cNvPr id="4" name="Slide Number Placeholder 3"/>
          <p:cNvSpPr>
            <a:spLocks noGrp="1"/>
          </p:cNvSpPr>
          <p:nvPr>
            <p:ph type="sldNum" sz="quarter" idx="10"/>
          </p:nvPr>
        </p:nvSpPr>
        <p:spPr/>
        <p:txBody>
          <a:bodyPr/>
          <a:lstStyle/>
          <a:p>
            <a:fld id="{76B11EB6-5FB4-43C4-B155-5995BFD2ED0A}" type="slidenum">
              <a:rPr lang="en-US" smtClean="0"/>
              <a:t>46</a:t>
            </a:fld>
            <a:endParaRPr lang="en-US"/>
          </a:p>
        </p:txBody>
      </p:sp>
    </p:spTree>
    <p:extLst>
      <p:ext uri="{BB962C8B-B14F-4D97-AF65-F5344CB8AC3E}">
        <p14:creationId xmlns:p14="http://schemas.microsoft.com/office/powerpoint/2010/main" val="2446633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10"/>
          </p:nvPr>
        </p:nvSpPr>
        <p:spPr/>
        <p:txBody>
          <a:bodyPr/>
          <a:lstStyle/>
          <a:p>
            <a:fld id="{76B11EB6-5FB4-43C4-B155-5995BFD2ED0A}" type="slidenum">
              <a:rPr lang="en-US" smtClean="0"/>
              <a:t>47</a:t>
            </a:fld>
            <a:endParaRPr lang="en-US"/>
          </a:p>
        </p:txBody>
      </p:sp>
    </p:spTree>
    <p:extLst>
      <p:ext uri="{BB962C8B-B14F-4D97-AF65-F5344CB8AC3E}">
        <p14:creationId xmlns:p14="http://schemas.microsoft.com/office/powerpoint/2010/main" val="835688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10"/>
          </p:nvPr>
        </p:nvSpPr>
        <p:spPr/>
        <p:txBody>
          <a:bodyPr/>
          <a:lstStyle/>
          <a:p>
            <a:fld id="{76B11EB6-5FB4-43C4-B155-5995BFD2ED0A}" type="slidenum">
              <a:rPr lang="en-US" smtClean="0"/>
              <a:t>48</a:t>
            </a:fld>
            <a:endParaRPr lang="en-US"/>
          </a:p>
        </p:txBody>
      </p:sp>
    </p:spTree>
    <p:extLst>
      <p:ext uri="{BB962C8B-B14F-4D97-AF65-F5344CB8AC3E}">
        <p14:creationId xmlns:p14="http://schemas.microsoft.com/office/powerpoint/2010/main" val="3948560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r>
              <a:rPr lang="en-US" dirty="0"/>
              <a:t>Photo: Chester Town Hall, VT</a:t>
            </a:r>
          </a:p>
        </p:txBody>
      </p:sp>
      <p:sp>
        <p:nvSpPr>
          <p:cNvPr id="4" name="Slide Number Placeholder 3"/>
          <p:cNvSpPr>
            <a:spLocks noGrp="1"/>
          </p:cNvSpPr>
          <p:nvPr>
            <p:ph type="sldNum" sz="quarter" idx="10"/>
          </p:nvPr>
        </p:nvSpPr>
        <p:spPr/>
        <p:txBody>
          <a:bodyPr/>
          <a:lstStyle/>
          <a:p>
            <a:fld id="{76B11EB6-5FB4-43C4-B155-5995BFD2ED0A}" type="slidenum">
              <a:rPr lang="en-US" smtClean="0"/>
              <a:t>49</a:t>
            </a:fld>
            <a:endParaRPr lang="en-US"/>
          </a:p>
        </p:txBody>
      </p:sp>
    </p:spTree>
    <p:extLst>
      <p:ext uri="{BB962C8B-B14F-4D97-AF65-F5344CB8AC3E}">
        <p14:creationId xmlns:p14="http://schemas.microsoft.com/office/powerpoint/2010/main" val="392233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Bruce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all about jobs, jobs, and more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Many </a:t>
            </a:r>
            <a:r>
              <a:rPr lang="en-US" sz="1200" dirty="0"/>
              <a:t>clean energy jobs are local jobs that can not be out sourced to a </a:t>
            </a:r>
            <a:r>
              <a:rPr lang="en-US" sz="1200"/>
              <a:t>foreign country</a:t>
            </a:r>
            <a:endParaRPr lang="en-US" sz="1200" dirty="0"/>
          </a:p>
        </p:txBody>
      </p:sp>
      <p:sp>
        <p:nvSpPr>
          <p:cNvPr id="4" name="Slide Number Placeholder 3"/>
          <p:cNvSpPr>
            <a:spLocks noGrp="1"/>
          </p:cNvSpPr>
          <p:nvPr>
            <p:ph type="sldNum" sz="quarter" idx="10"/>
          </p:nvPr>
        </p:nvSpPr>
        <p:spPr/>
        <p:txBody>
          <a:bodyPr/>
          <a:lstStyle/>
          <a:p>
            <a:fld id="{07BC8245-1991-46DA-AD3A-EBDB84072631}" type="slidenum">
              <a:rPr lang="en-US" smtClean="0"/>
              <a:t>5</a:t>
            </a:fld>
            <a:endParaRPr lang="en-US"/>
          </a:p>
        </p:txBody>
      </p:sp>
    </p:spTree>
    <p:extLst>
      <p:ext uri="{BB962C8B-B14F-4D97-AF65-F5344CB8AC3E}">
        <p14:creationId xmlns:p14="http://schemas.microsoft.com/office/powerpoint/2010/main" val="3918634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10"/>
          </p:nvPr>
        </p:nvSpPr>
        <p:spPr/>
        <p:txBody>
          <a:bodyPr/>
          <a:lstStyle/>
          <a:p>
            <a:fld id="{76B11EB6-5FB4-43C4-B155-5995BFD2ED0A}" type="slidenum">
              <a:rPr lang="en-US" smtClean="0"/>
              <a:t>50</a:t>
            </a:fld>
            <a:endParaRPr lang="en-US"/>
          </a:p>
        </p:txBody>
      </p:sp>
    </p:spTree>
    <p:extLst>
      <p:ext uri="{BB962C8B-B14F-4D97-AF65-F5344CB8AC3E}">
        <p14:creationId xmlns:p14="http://schemas.microsoft.com/office/powerpoint/2010/main" val="3510759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dirty="0"/>
              <a:t>Photo: Portsmouth, NH</a:t>
            </a:r>
            <a:br>
              <a:rPr lang="en-US" dirty="0"/>
            </a:br>
            <a:r>
              <a:rPr lang="en-US" dirty="0"/>
              <a:t>https://www.flickr.com/photos/nhoulihan/3605576106/in/photolist-6uBwah-23BYG3L-2dZjnPp-pNPGQt-JAe6x-ZWgS9c-8eb1Km-6K4h6u-6Jc7Zf-6J84y4-3TNopi-af8qQ9-FttaH-7y7gep-6Jsfns-52jGbw-nsqa8-oMDu9-6rR8WC-pwkcrz</a:t>
            </a:r>
          </a:p>
        </p:txBody>
      </p:sp>
      <p:sp>
        <p:nvSpPr>
          <p:cNvPr id="4" name="Slide Number Placeholder 3"/>
          <p:cNvSpPr>
            <a:spLocks noGrp="1"/>
          </p:cNvSpPr>
          <p:nvPr>
            <p:ph type="sldNum" sz="quarter" idx="10"/>
          </p:nvPr>
        </p:nvSpPr>
        <p:spPr/>
        <p:txBody>
          <a:bodyPr/>
          <a:lstStyle/>
          <a:p>
            <a:fld id="{76B11EB6-5FB4-43C4-B155-5995BFD2ED0A}" type="slidenum">
              <a:rPr lang="en-US" smtClean="0"/>
              <a:t>51</a:t>
            </a:fld>
            <a:endParaRPr lang="en-US"/>
          </a:p>
        </p:txBody>
      </p:sp>
    </p:spTree>
    <p:extLst>
      <p:ext uri="{BB962C8B-B14F-4D97-AF65-F5344CB8AC3E}">
        <p14:creationId xmlns:p14="http://schemas.microsoft.com/office/powerpoint/2010/main" val="1134687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10"/>
          </p:nvPr>
        </p:nvSpPr>
        <p:spPr/>
        <p:txBody>
          <a:bodyPr/>
          <a:lstStyle/>
          <a:p>
            <a:fld id="{76B11EB6-5FB4-43C4-B155-5995BFD2ED0A}" type="slidenum">
              <a:rPr lang="en-US" smtClean="0"/>
              <a:t>52</a:t>
            </a:fld>
            <a:endParaRPr lang="en-US"/>
          </a:p>
        </p:txBody>
      </p:sp>
    </p:spTree>
    <p:extLst>
      <p:ext uri="{BB962C8B-B14F-4D97-AF65-F5344CB8AC3E}">
        <p14:creationId xmlns:p14="http://schemas.microsoft.com/office/powerpoint/2010/main" val="353979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10"/>
          </p:nvPr>
        </p:nvSpPr>
        <p:spPr/>
        <p:txBody>
          <a:bodyPr/>
          <a:lstStyle/>
          <a:p>
            <a:fld id="{76B11EB6-5FB4-43C4-B155-5995BFD2ED0A}" type="slidenum">
              <a:rPr lang="en-US" smtClean="0"/>
              <a:t>53</a:t>
            </a:fld>
            <a:endParaRPr lang="en-US"/>
          </a:p>
        </p:txBody>
      </p:sp>
    </p:spTree>
    <p:extLst>
      <p:ext uri="{BB962C8B-B14F-4D97-AF65-F5344CB8AC3E}">
        <p14:creationId xmlns:p14="http://schemas.microsoft.com/office/powerpoint/2010/main" val="1100110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r>
              <a:rPr lang="en-US" dirty="0"/>
              <a:t>Photo: US DOE</a:t>
            </a:r>
          </a:p>
        </p:txBody>
      </p:sp>
      <p:sp>
        <p:nvSpPr>
          <p:cNvPr id="4" name="Slide Number Placeholder 3"/>
          <p:cNvSpPr>
            <a:spLocks noGrp="1"/>
          </p:cNvSpPr>
          <p:nvPr>
            <p:ph type="sldNum" sz="quarter" idx="10"/>
          </p:nvPr>
        </p:nvSpPr>
        <p:spPr/>
        <p:txBody>
          <a:bodyPr/>
          <a:lstStyle/>
          <a:p>
            <a:fld id="{76B11EB6-5FB4-43C4-B155-5995BFD2ED0A}" type="slidenum">
              <a:rPr lang="en-US" smtClean="0"/>
              <a:t>54</a:t>
            </a:fld>
            <a:endParaRPr lang="en-US"/>
          </a:p>
        </p:txBody>
      </p:sp>
    </p:spTree>
    <p:extLst>
      <p:ext uri="{BB962C8B-B14F-4D97-AF65-F5344CB8AC3E}">
        <p14:creationId xmlns:p14="http://schemas.microsoft.com/office/powerpoint/2010/main" val="346079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p:txBody>
      </p:sp>
      <p:sp>
        <p:nvSpPr>
          <p:cNvPr id="4" name="Slide Number Placeholder 3"/>
          <p:cNvSpPr>
            <a:spLocks noGrp="1"/>
          </p:cNvSpPr>
          <p:nvPr>
            <p:ph type="sldNum" sz="quarter" idx="10"/>
          </p:nvPr>
        </p:nvSpPr>
        <p:spPr/>
        <p:txBody>
          <a:bodyPr/>
          <a:lstStyle/>
          <a:p>
            <a:fld id="{76B11EB6-5FB4-43C4-B155-5995BFD2ED0A}" type="slidenum">
              <a:rPr lang="en-US" smtClean="0"/>
              <a:t>55</a:t>
            </a:fld>
            <a:endParaRPr lang="en-US"/>
          </a:p>
        </p:txBody>
      </p:sp>
    </p:spTree>
    <p:extLst>
      <p:ext uri="{BB962C8B-B14F-4D97-AF65-F5344CB8AC3E}">
        <p14:creationId xmlns:p14="http://schemas.microsoft.com/office/powerpoint/2010/main" val="2066601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a:t>
            </a:r>
          </a:p>
          <a:p>
            <a:endParaRPr lang="en-US" dirty="0"/>
          </a:p>
          <a:p>
            <a:pPr lvl="0"/>
            <a:r>
              <a:rPr lang="en-US" sz="1200" dirty="0"/>
              <a:t>Green banks are chartered by state or county government as quasi-public entities. A multi-jurisdictional entity faces significant financial, regulatory, and political hurdles.</a:t>
            </a:r>
          </a:p>
          <a:p>
            <a:pPr marL="0" lvl="0" indent="0">
              <a:buNone/>
            </a:pPr>
            <a:endParaRPr lang="en-US" sz="1200" dirty="0"/>
          </a:p>
          <a:p>
            <a:pPr lvl="0"/>
            <a:r>
              <a:rPr lang="en-US" sz="1200" dirty="0"/>
              <a:t>Private capital markets seek the certainty that comes with a political mandate for a publicly-chartered financing entity.</a:t>
            </a:r>
          </a:p>
          <a:p>
            <a:pPr marL="0" lvl="0" indent="0">
              <a:buNone/>
            </a:pPr>
            <a:endParaRPr lang="en-US" sz="1200" dirty="0"/>
          </a:p>
          <a:p>
            <a:pPr lvl="0"/>
            <a:r>
              <a:rPr lang="en-US" sz="1200" dirty="0"/>
              <a:t>ME, NH, VT already have community economic development financing agencies that hold the most promise for clean energy financing.</a:t>
            </a:r>
          </a:p>
          <a:p>
            <a:pPr marL="0" lvl="0" indent="0">
              <a:buNone/>
            </a:pPr>
            <a:endParaRPr lang="en-US" sz="1200" dirty="0"/>
          </a:p>
          <a:p>
            <a:pPr lvl="0"/>
            <a:r>
              <a:rPr lang="en-US" sz="1200" dirty="0"/>
              <a:t>Bond capacity for each state is limited so a green bank relying on bonds would compete with schools and other infrastructure for dollars.</a:t>
            </a:r>
          </a:p>
          <a:p>
            <a:pPr marL="0" lvl="0" indent="0">
              <a:buNone/>
            </a:pPr>
            <a:endParaRPr lang="en-US" sz="1200" dirty="0"/>
          </a:p>
          <a:p>
            <a:pPr lvl="0"/>
            <a:r>
              <a:rPr lang="en-US" sz="1200" dirty="0"/>
              <a:t>Other green banks are capitalized with ratepayer funds, federal grants, or utility merger proceeds. These are either well used already or in short supply in the region.</a:t>
            </a:r>
          </a:p>
          <a:p>
            <a:endParaRPr lang="en-US" sz="1200" dirty="0"/>
          </a:p>
          <a:p>
            <a:r>
              <a:rPr lang="en-US" sz="1200" dirty="0">
                <a:latin typeface="Arial" panose="020B0604020202020204" pitchFamily="34" charset="0"/>
                <a:cs typeface="Arial" panose="020B0604020202020204" pitchFamily="34" charset="0"/>
              </a:rPr>
              <a:t>Small population along with relatively low population density does not provide economies of scale for cost-effective customer acquisition or service delivery</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Lack of political consensus for making public clean energy investments</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Individual states are unable to attract private investment capital due to scale</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Banks require capital and none of the states are seeking to issue bonds for this purpose</a:t>
            </a:r>
          </a:p>
          <a:p>
            <a:pPr marL="0" indent="0">
              <a:buNone/>
            </a:pPr>
            <a:endParaRPr lang="en-US" sz="12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200" dirty="0">
                <a:latin typeface="Arial" panose="020B0604020202020204" pitchFamily="34" charset="0"/>
                <a:cs typeface="Arial" panose="020B0604020202020204" pitchFamily="34" charset="0"/>
              </a:rPr>
              <a:t>Markets value certainty and rely on legislative mandates to direct investments but the three states lack the desired level of certainty found in other markets with green banks</a:t>
            </a:r>
          </a:p>
          <a:p>
            <a:endParaRPr lang="en-US" dirty="0"/>
          </a:p>
        </p:txBody>
      </p:sp>
      <p:sp>
        <p:nvSpPr>
          <p:cNvPr id="4" name="Slide Number Placeholder 3"/>
          <p:cNvSpPr>
            <a:spLocks noGrp="1"/>
          </p:cNvSpPr>
          <p:nvPr>
            <p:ph type="sldNum" sz="quarter" idx="10"/>
          </p:nvPr>
        </p:nvSpPr>
        <p:spPr/>
        <p:txBody>
          <a:bodyPr/>
          <a:lstStyle/>
          <a:p>
            <a:fld id="{76B11EB6-5FB4-43C4-B155-5995BFD2ED0A}" type="slidenum">
              <a:rPr lang="en-US" smtClean="0"/>
              <a:t>56</a:t>
            </a:fld>
            <a:endParaRPr lang="en-US"/>
          </a:p>
        </p:txBody>
      </p:sp>
    </p:spTree>
    <p:extLst>
      <p:ext uri="{BB962C8B-B14F-4D97-AF65-F5344CB8AC3E}">
        <p14:creationId xmlns:p14="http://schemas.microsoft.com/office/powerpoint/2010/main" val="2305306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57</a:t>
            </a:fld>
            <a:endParaRPr lang="en-US"/>
          </a:p>
        </p:txBody>
      </p:sp>
    </p:spTree>
    <p:extLst>
      <p:ext uri="{BB962C8B-B14F-4D97-AF65-F5344CB8AC3E}">
        <p14:creationId xmlns:p14="http://schemas.microsoft.com/office/powerpoint/2010/main" val="3596664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58</a:t>
            </a:fld>
            <a:endParaRPr lang="en-US" dirty="0"/>
          </a:p>
        </p:txBody>
      </p:sp>
    </p:spTree>
    <p:extLst>
      <p:ext uri="{BB962C8B-B14F-4D97-AF65-F5344CB8AC3E}">
        <p14:creationId xmlns:p14="http://schemas.microsoft.com/office/powerpoint/2010/main" val="15213299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59</a:t>
            </a:fld>
            <a:endParaRPr lang="en-US"/>
          </a:p>
        </p:txBody>
      </p:sp>
    </p:spTree>
    <p:extLst>
      <p:ext uri="{BB962C8B-B14F-4D97-AF65-F5344CB8AC3E}">
        <p14:creationId xmlns:p14="http://schemas.microsoft.com/office/powerpoint/2010/main" val="317929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6</a:t>
            </a:fld>
            <a:endParaRPr lang="en-US" dirty="0"/>
          </a:p>
        </p:txBody>
      </p:sp>
    </p:spTree>
    <p:extLst>
      <p:ext uri="{BB962C8B-B14F-4D97-AF65-F5344CB8AC3E}">
        <p14:creationId xmlns:p14="http://schemas.microsoft.com/office/powerpoint/2010/main" val="20731199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60</a:t>
            </a:fld>
            <a:endParaRPr lang="en-US" dirty="0"/>
          </a:p>
        </p:txBody>
      </p:sp>
    </p:spTree>
    <p:extLst>
      <p:ext uri="{BB962C8B-B14F-4D97-AF65-F5344CB8AC3E}">
        <p14:creationId xmlns:p14="http://schemas.microsoft.com/office/powerpoint/2010/main" val="866405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61</a:t>
            </a:fld>
            <a:endParaRPr lang="en-US" dirty="0"/>
          </a:p>
        </p:txBody>
      </p:sp>
    </p:spTree>
    <p:extLst>
      <p:ext uri="{BB962C8B-B14F-4D97-AF65-F5344CB8AC3E}">
        <p14:creationId xmlns:p14="http://schemas.microsoft.com/office/powerpoint/2010/main" val="4286308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Bruce</a:t>
            </a:r>
          </a:p>
        </p:txBody>
      </p:sp>
      <p:sp>
        <p:nvSpPr>
          <p:cNvPr id="4" name="Slide Number Placeholder 3"/>
          <p:cNvSpPr>
            <a:spLocks noGrp="1"/>
          </p:cNvSpPr>
          <p:nvPr>
            <p:ph type="sldNum" sz="quarter" idx="10"/>
          </p:nvPr>
        </p:nvSpPr>
        <p:spPr/>
        <p:txBody>
          <a:bodyPr/>
          <a:lstStyle/>
          <a:p>
            <a:fld id="{76B11EB6-5FB4-43C4-B155-5995BFD2ED0A}" type="slidenum">
              <a:rPr lang="en-US" smtClean="0"/>
              <a:t>62</a:t>
            </a:fld>
            <a:endParaRPr lang="en-US" dirty="0"/>
          </a:p>
        </p:txBody>
      </p:sp>
    </p:spTree>
    <p:extLst>
      <p:ext uri="{BB962C8B-B14F-4D97-AF65-F5344CB8AC3E}">
        <p14:creationId xmlns:p14="http://schemas.microsoft.com/office/powerpoint/2010/main" val="1694425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11EB6-5FB4-43C4-B155-5995BFD2ED0A}" type="slidenum">
              <a:rPr lang="en-US" smtClean="0"/>
              <a:t>63</a:t>
            </a:fld>
            <a:endParaRPr lang="en-US"/>
          </a:p>
        </p:txBody>
      </p:sp>
    </p:spTree>
    <p:extLst>
      <p:ext uri="{BB962C8B-B14F-4D97-AF65-F5344CB8AC3E}">
        <p14:creationId xmlns:p14="http://schemas.microsoft.com/office/powerpoint/2010/main" val="361181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7</a:t>
            </a:fld>
            <a:endParaRPr lang="en-US" dirty="0"/>
          </a:p>
        </p:txBody>
      </p:sp>
    </p:spTree>
    <p:extLst>
      <p:ext uri="{BB962C8B-B14F-4D97-AF65-F5344CB8AC3E}">
        <p14:creationId xmlns:p14="http://schemas.microsoft.com/office/powerpoint/2010/main" val="336831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Christine</a:t>
            </a:r>
          </a:p>
        </p:txBody>
      </p:sp>
      <p:sp>
        <p:nvSpPr>
          <p:cNvPr id="4" name="Slide Number Placeholder 3"/>
          <p:cNvSpPr>
            <a:spLocks noGrp="1"/>
          </p:cNvSpPr>
          <p:nvPr>
            <p:ph type="sldNum" sz="quarter" idx="10"/>
          </p:nvPr>
        </p:nvSpPr>
        <p:spPr/>
        <p:txBody>
          <a:bodyPr/>
          <a:lstStyle/>
          <a:p>
            <a:fld id="{76B11EB6-5FB4-43C4-B155-5995BFD2ED0A}" type="slidenum">
              <a:rPr lang="en-US" smtClean="0"/>
              <a:t>8</a:t>
            </a:fld>
            <a:endParaRPr lang="en-US"/>
          </a:p>
        </p:txBody>
      </p:sp>
    </p:spTree>
    <p:extLst>
      <p:ext uri="{BB962C8B-B14F-4D97-AF65-F5344CB8AC3E}">
        <p14:creationId xmlns:p14="http://schemas.microsoft.com/office/powerpoint/2010/main" val="3357790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sz="1200" dirty="0">
                <a:latin typeface="Arial" panose="020B0604020202020204" pitchFamily="34" charset="0"/>
              </a:rPr>
              <a:t>Christine </a:t>
            </a:r>
          </a:p>
          <a:p>
            <a:pPr>
              <a:spcBef>
                <a:spcPct val="0"/>
              </a:spcBef>
            </a:pPr>
            <a:endParaRPr lang="en-US" altLang="en-US" sz="1200" dirty="0">
              <a:latin typeface="Arial" panose="020B0604020202020204" pitchFamily="34" charset="0"/>
            </a:endParaRPr>
          </a:p>
          <a:p>
            <a:pPr>
              <a:spcBef>
                <a:spcPts val="1200"/>
              </a:spcBef>
            </a:pPr>
            <a:r>
              <a:rPr lang="en-US" altLang="en-US" sz="1200" dirty="0">
                <a:latin typeface="Arial" panose="020B0604020202020204" pitchFamily="34" charset="0"/>
              </a:rPr>
              <a:t>Engaged in EE and thermal</a:t>
            </a:r>
          </a:p>
          <a:p>
            <a:pPr>
              <a:spcBef>
                <a:spcPts val="1200"/>
              </a:spcBef>
            </a:pPr>
            <a:r>
              <a:rPr lang="en-US" altLang="en-US" sz="1200" dirty="0">
                <a:latin typeface="Arial" panose="020B0604020202020204" pitchFamily="34" charset="0"/>
              </a:rPr>
              <a:t>Buildings and transportation </a:t>
            </a:r>
          </a:p>
          <a:p>
            <a:pPr>
              <a:spcBef>
                <a:spcPts val="1200"/>
              </a:spcBef>
            </a:pPr>
            <a:r>
              <a:rPr lang="en-US" altLang="en-US" sz="1200" dirty="0">
                <a:latin typeface="Arial" panose="020B0604020202020204" pitchFamily="34" charset="0"/>
              </a:rPr>
              <a:t>Delivering EE at 1.4 to 3.0 cents / kWh</a:t>
            </a:r>
          </a:p>
          <a:p>
            <a:pPr>
              <a:spcBef>
                <a:spcPts val="1200"/>
              </a:spcBef>
            </a:pPr>
            <a:r>
              <a:rPr lang="en-US" altLang="en-US" sz="1200" dirty="0">
                <a:latin typeface="Arial" panose="020B0604020202020204" pitchFamily="34" charset="0"/>
              </a:rPr>
              <a:t>For both regulated and voluntary markets </a:t>
            </a:r>
          </a:p>
          <a:p>
            <a:pPr>
              <a:spcBef>
                <a:spcPts val="1200"/>
              </a:spcBef>
            </a:pPr>
            <a:r>
              <a:rPr lang="en-US" altLang="en-US" sz="1200" dirty="0">
                <a:latin typeface="Arial" panose="020B0604020202020204" pitchFamily="34" charset="0"/>
              </a:rPr>
              <a:t>Independently-verified savings</a:t>
            </a:r>
          </a:p>
          <a:p>
            <a:pPr>
              <a:spcBef>
                <a:spcPts val="1200"/>
              </a:spcBef>
            </a:pPr>
            <a:r>
              <a:rPr lang="en-US" altLang="en-US" sz="1200" dirty="0">
                <a:latin typeface="Arial" panose="020B0604020202020204" pitchFamily="34" charset="0"/>
              </a:rPr>
              <a:t>With realization rates of 97-98%</a:t>
            </a:r>
          </a:p>
          <a:p>
            <a:endParaRPr lang="en-US" dirty="0"/>
          </a:p>
        </p:txBody>
      </p:sp>
      <p:sp>
        <p:nvSpPr>
          <p:cNvPr id="4" name="Slide Number Placeholder 3"/>
          <p:cNvSpPr>
            <a:spLocks noGrp="1"/>
          </p:cNvSpPr>
          <p:nvPr>
            <p:ph type="sldNum" sz="quarter" idx="10"/>
          </p:nvPr>
        </p:nvSpPr>
        <p:spPr/>
        <p:txBody>
          <a:bodyPr/>
          <a:lstStyle/>
          <a:p>
            <a:fld id="{6655D212-E2CE-41FB-9A7D-21C965CDABC2}" type="slidenum">
              <a:rPr lang="en-US" smtClean="0"/>
              <a:t>9</a:t>
            </a:fld>
            <a:endParaRPr lang="en-US"/>
          </a:p>
        </p:txBody>
      </p:sp>
    </p:spTree>
    <p:extLst>
      <p:ext uri="{BB962C8B-B14F-4D97-AF65-F5344CB8AC3E}">
        <p14:creationId xmlns:p14="http://schemas.microsoft.com/office/powerpoint/2010/main" val="883370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g"/><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g"/><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g"/><Relationship Id="rId7" Type="http://schemas.openxmlformats.org/officeDocument/2006/relationships/image" Target="../media/image14.jpeg"/><Relationship Id="rId12"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jpg"/><Relationship Id="rId5" Type="http://schemas.openxmlformats.org/officeDocument/2006/relationships/image" Target="../media/image1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No Photo">
    <p:spTree>
      <p:nvGrpSpPr>
        <p:cNvPr id="1" name=""/>
        <p:cNvGrpSpPr/>
        <p:nvPr/>
      </p:nvGrpSpPr>
      <p:grpSpPr>
        <a:xfrm>
          <a:off x="0" y="0"/>
          <a:ext cx="0" cy="0"/>
          <a:chOff x="0" y="0"/>
          <a:chExt cx="0" cy="0"/>
        </a:xfrm>
      </p:grpSpPr>
      <p:sp>
        <p:nvSpPr>
          <p:cNvPr id="4" name="Rectangle 3"/>
          <p:cNvSpPr/>
          <p:nvPr/>
        </p:nvSpPr>
        <p:spPr>
          <a:xfrm>
            <a:off x="244248" y="0"/>
            <a:ext cx="11368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1933575" y="1695937"/>
            <a:ext cx="9239250" cy="1803943"/>
          </a:xfrm>
        </p:spPr>
        <p:txBody>
          <a:bodyPr anchor="b">
            <a:noAutofit/>
          </a:bodyPr>
          <a:lstStyle>
            <a:lvl1pPr algn="l">
              <a:defRPr sz="6000" baseline="0"/>
            </a:lvl1pPr>
          </a:lstStyle>
          <a:p>
            <a:r>
              <a:rPr lang="en-US" dirty="0"/>
              <a:t>Title of Presentation In Just Two Lines</a:t>
            </a:r>
          </a:p>
        </p:txBody>
      </p:sp>
      <p:sp>
        <p:nvSpPr>
          <p:cNvPr id="3" name="Subtitle 2"/>
          <p:cNvSpPr>
            <a:spLocks noGrp="1"/>
          </p:cNvSpPr>
          <p:nvPr>
            <p:ph type="subTitle" idx="1"/>
          </p:nvPr>
        </p:nvSpPr>
        <p:spPr>
          <a:xfrm>
            <a:off x="1933575"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1933575"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cxnSp>
        <p:nvCxnSpPr>
          <p:cNvPr id="18" name="Straight Connector 17"/>
          <p:cNvCxnSpPr/>
          <p:nvPr/>
        </p:nvCxnSpPr>
        <p:spPr>
          <a:xfrm>
            <a:off x="1933575" y="4137489"/>
            <a:ext cx="10258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1935272"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
        <p:nvSpPr>
          <p:cNvPr id="11" name="Rectangle 10"/>
          <p:cNvSpPr/>
          <p:nvPr/>
        </p:nvSpPr>
        <p:spPr>
          <a:xfrm>
            <a:off x="244248" y="0"/>
            <a:ext cx="11368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cxnSp>
        <p:nvCxnSpPr>
          <p:cNvPr id="14" name="Straight Connector 13"/>
          <p:cNvCxnSpPr/>
          <p:nvPr/>
        </p:nvCxnSpPr>
        <p:spPr>
          <a:xfrm>
            <a:off x="1933575" y="4137489"/>
            <a:ext cx="10258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
        <p:nvSpPr>
          <p:cNvPr id="20" name="Rectangle 19"/>
          <p:cNvSpPr/>
          <p:nvPr userDrawn="1"/>
        </p:nvSpPr>
        <p:spPr>
          <a:xfrm>
            <a:off x="244248" y="0"/>
            <a:ext cx="11368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cxnSp>
        <p:nvCxnSpPr>
          <p:cNvPr id="22" name="Straight Connector 21"/>
          <p:cNvCxnSpPr/>
          <p:nvPr userDrawn="1"/>
        </p:nvCxnSpPr>
        <p:spPr>
          <a:xfrm>
            <a:off x="1933575" y="4137489"/>
            <a:ext cx="10258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extLst>
      <p:ext uri="{BB962C8B-B14F-4D97-AF65-F5344CB8AC3E}">
        <p14:creationId xmlns:p14="http://schemas.microsoft.com/office/powerpoint/2010/main" val="2478974451"/>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 Item One</a:t>
            </a:r>
          </a:p>
          <a:p>
            <a:pPr lvl="0"/>
            <a:r>
              <a:rPr lang="en-US" dirty="0"/>
              <a:t>Agenda Item Two</a:t>
            </a:r>
          </a:p>
          <a:p>
            <a:pPr lvl="0"/>
            <a:r>
              <a:rPr lang="en-US" dirty="0"/>
              <a:t>Agenda Item Three</a:t>
            </a:r>
          </a:p>
          <a:p>
            <a:pPr lvl="0"/>
            <a:r>
              <a:rPr lang="en-US" dirty="0"/>
              <a:t>Agenda Item Four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9" name="Oval 8"/>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60095" y="1762013"/>
            <a:ext cx="1937658" cy="584775"/>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Agenda</a:t>
            </a:r>
          </a:p>
        </p:txBody>
      </p:sp>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6" name="Oval 15"/>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760095" y="1762013"/>
            <a:ext cx="1937658" cy="584775"/>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Agenda</a:t>
            </a:r>
          </a:p>
        </p:txBody>
      </p:sp>
      <p:sp>
        <p:nvSpPr>
          <p:cNvPr id="18" name="Oval 17"/>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23" name="Oval 22"/>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userDrawn="1"/>
        </p:nvSpPr>
        <p:spPr>
          <a:xfrm>
            <a:off x="7760095" y="1762013"/>
            <a:ext cx="1937658" cy="584775"/>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Agenda</a:t>
            </a:r>
          </a:p>
        </p:txBody>
      </p:sp>
      <p:sp>
        <p:nvSpPr>
          <p:cNvPr id="25" name="Oval 24"/>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739425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5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(referenced in agenda)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0" name="Oval 9"/>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5" name="Oval 14"/>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21" name="Oval 20"/>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64496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890751"/>
          </a:xfrm>
        </p:spPr>
        <p:txBody>
          <a:bodyPr anchor="t">
            <a:normAutofit/>
          </a:bodyPr>
          <a:lstStyle>
            <a:lvl1pPr algn="l">
              <a:defRPr sz="5400"/>
            </a:lvl1pPr>
          </a:lstStyle>
          <a:p>
            <a:r>
              <a:rPr lang="en-US" dirty="0"/>
              <a:t>One Line 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1481959"/>
            <a:ext cx="10894260" cy="4516973"/>
          </a:xfrm>
        </p:spPr>
        <p:txBody>
          <a:bodyPr/>
          <a:lstStyle>
            <a:lvl1pPr>
              <a:defRPr sz="3400"/>
            </a:lvl1pPr>
            <a:lvl2pPr>
              <a:defRPr sz="2800"/>
            </a:lvl2pPr>
          </a:lstStyle>
          <a:p>
            <a:pPr lvl="0"/>
            <a:r>
              <a:rPr lang="en-US"/>
              <a:t>Click to edit Master text styles</a:t>
            </a:r>
          </a:p>
          <a:p>
            <a:pPr lvl="1"/>
            <a:r>
              <a:rPr lang="en-US"/>
              <a:t>Second level</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C2F44BB-6181-459F-9553-C67273627F3E}"/>
              </a:ext>
            </a:extLst>
          </p:cNvPr>
          <p:cNvSpPr>
            <a:spLocks noGrp="1"/>
          </p:cNvSpPr>
          <p:nvPr>
            <p:ph type="sldNum" sz="quarter" idx="11"/>
          </p:nvPr>
        </p:nvSpPr>
        <p:spPr>
          <a:xfrm>
            <a:off x="173966" y="6465127"/>
            <a:ext cx="2743200" cy="365125"/>
          </a:xfrm>
        </p:spPr>
        <p:txBody>
          <a:bodyPr/>
          <a:lstStyle>
            <a:lvl1pPr algn="l">
              <a:defRPr sz="1600"/>
            </a:lvl1pPr>
          </a:lstStyle>
          <a:p>
            <a:fld id="{391E221D-0499-4253-A6D8-4C08CAE64123}" type="slidenum">
              <a:rPr lang="en-US" smtClean="0"/>
              <a:pPr/>
              <a:t>‹#›</a:t>
            </a:fld>
            <a:endParaRPr lang="en-US" dirty="0"/>
          </a:p>
        </p:txBody>
      </p:sp>
    </p:spTree>
    <p:extLst>
      <p:ext uri="{BB962C8B-B14F-4D97-AF65-F5344CB8AC3E}">
        <p14:creationId xmlns:p14="http://schemas.microsoft.com/office/powerpoint/2010/main" val="3105711791"/>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1468821"/>
          </a:xfrm>
        </p:spPr>
        <p:txBody>
          <a:bodyPr anchor="t">
            <a:normAutofit/>
          </a:bodyPr>
          <a:lstStyle>
            <a:lvl1pPr algn="l">
              <a:defRPr sz="5400" baseline="0"/>
            </a:lvl1pPr>
          </a:lstStyle>
          <a:p>
            <a:r>
              <a:rPr lang="en-US" dirty="0"/>
              <a:t>Two Line Title Should Not Leave Any Small Words Hanging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2123090"/>
            <a:ext cx="10894260" cy="3875842"/>
          </a:xfrm>
        </p:spPr>
        <p:txBody>
          <a:bodyPr/>
          <a:lstStyle>
            <a:lvl1pPr>
              <a:defRPr sz="3400"/>
            </a:lvl1pPr>
            <a:lvl2pPr>
              <a:defRPr sz="2800"/>
            </a:lvl2pPr>
          </a:lstStyle>
          <a:p>
            <a:pPr lvl="0"/>
            <a:r>
              <a:rPr lang="en-US"/>
              <a:t>Click to edit Master text styles</a:t>
            </a:r>
          </a:p>
          <a:p>
            <a:pPr lvl="1"/>
            <a:r>
              <a:rPr lang="en-US"/>
              <a:t>Second level</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74538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py and Photo/graphic">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21498"/>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1" hasCustomPrompt="1"/>
          </p:nvPr>
        </p:nvSpPr>
        <p:spPr>
          <a:xfrm>
            <a:off x="7587343" y="1488511"/>
            <a:ext cx="4222070" cy="4510421"/>
          </a:xfrm>
        </p:spPr>
        <p:txBody>
          <a:bodyPr/>
          <a:lstStyle>
            <a:lvl1pPr marL="0" indent="0">
              <a:buNone/>
              <a:defRPr baseline="0"/>
            </a:lvl1pPr>
          </a:lstStyle>
          <a:p>
            <a:r>
              <a:rPr lang="en-US" dirty="0"/>
              <a:t>Rectangle Photo or Illustration</a:t>
            </a:r>
          </a:p>
        </p:txBody>
      </p:sp>
      <p:sp>
        <p:nvSpPr>
          <p:cNvPr id="10" name="Text Placeholder 5"/>
          <p:cNvSpPr>
            <a:spLocks noGrp="1"/>
          </p:cNvSpPr>
          <p:nvPr>
            <p:ph type="body" sz="quarter" idx="12"/>
          </p:nvPr>
        </p:nvSpPr>
        <p:spPr>
          <a:xfrm>
            <a:off x="914400" y="1481959"/>
            <a:ext cx="6388274" cy="4516973"/>
          </a:xfrm>
        </p:spPr>
        <p:txBody>
          <a:bodyPr/>
          <a:lstStyle>
            <a:lvl1pPr>
              <a:defRPr sz="3400"/>
            </a:lvl1pPr>
            <a:lvl2pPr>
              <a:defRPr sz="2800"/>
            </a:lvl2pPr>
          </a:lstStyle>
          <a:p>
            <a:pPr lvl="0"/>
            <a:r>
              <a:rPr lang="en-US"/>
              <a:t>Click to edit Master text styles</a:t>
            </a:r>
          </a:p>
          <a:p>
            <a:pPr lvl="1"/>
            <a:r>
              <a:rPr lang="en-US"/>
              <a:t>Second level</a:t>
            </a:r>
          </a:p>
        </p:txBody>
      </p:sp>
      <p:pic>
        <p:nvPicPr>
          <p:cNvPr id="11" name="Picture 10"/>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2" name="Rectangle 11"/>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4" name="Straight Connector 13"/>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7" name="Rectangle 1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0" name="Straight Connector 19"/>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38612"/>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Screen 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40CC3A-9E47-4BEB-9B40-B428E961EEE9}"/>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dirty="0"/>
              <a:t>Insert Full Screen Picture (no words)</a:t>
            </a:r>
          </a:p>
        </p:txBody>
      </p:sp>
    </p:spTree>
    <p:extLst>
      <p:ext uri="{BB962C8B-B14F-4D97-AF65-F5344CB8AC3E}">
        <p14:creationId xmlns:p14="http://schemas.microsoft.com/office/powerpoint/2010/main" val="304302834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Just photo/graphic">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81742"/>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Picture Placeholder 3"/>
          <p:cNvSpPr>
            <a:spLocks noGrp="1"/>
          </p:cNvSpPr>
          <p:nvPr>
            <p:ph type="pic" sz="quarter" idx="11" hasCustomPrompt="1"/>
          </p:nvPr>
        </p:nvSpPr>
        <p:spPr>
          <a:xfrm>
            <a:off x="914401" y="1556657"/>
            <a:ext cx="10678886" cy="4442275"/>
          </a:xfrm>
        </p:spPr>
        <p:txBody>
          <a:bodyPr/>
          <a:lstStyle>
            <a:lvl1pPr marL="0" indent="0">
              <a:buNone/>
              <a:defRPr baseline="0"/>
            </a:lvl1pPr>
          </a:lstStyle>
          <a:p>
            <a:r>
              <a:rPr lang="en-US" dirty="0"/>
              <a:t>Wide Rectangle Photo or Illustration</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1" name="Rectangle 10"/>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3" name="Straight Connector 12"/>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5" name="Rectangle 14"/>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9" name="Straight Connector 18"/>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474484"/>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py and circle photo">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796446"/>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Picture Placeholder 5"/>
          <p:cNvSpPr>
            <a:spLocks noGrp="1"/>
          </p:cNvSpPr>
          <p:nvPr>
            <p:ph type="pic" sz="quarter" idx="12" hasCustomPrompt="1"/>
          </p:nvPr>
        </p:nvSpPr>
        <p:spPr>
          <a:xfrm>
            <a:off x="7696201" y="1870681"/>
            <a:ext cx="3831770" cy="3830356"/>
          </a:xfrm>
          <a:prstGeom prst="ellipse">
            <a:avLst/>
          </a:prstGeom>
        </p:spPr>
        <p:txBody>
          <a:bodyPr/>
          <a:lstStyle>
            <a:lvl1pPr marL="0" indent="0">
              <a:buNone/>
              <a:defRPr baseline="0"/>
            </a:lvl1pPr>
          </a:lstStyle>
          <a:p>
            <a:r>
              <a:rPr lang="en-US" dirty="0"/>
              <a:t>Photo cropped in a circle</a:t>
            </a:r>
          </a:p>
        </p:txBody>
      </p:sp>
      <p:sp>
        <p:nvSpPr>
          <p:cNvPr id="10" name="Text Placeholder 5"/>
          <p:cNvSpPr>
            <a:spLocks noGrp="1"/>
          </p:cNvSpPr>
          <p:nvPr>
            <p:ph type="body" sz="quarter" idx="13"/>
          </p:nvPr>
        </p:nvSpPr>
        <p:spPr>
          <a:xfrm>
            <a:off x="914400" y="1481959"/>
            <a:ext cx="6400800" cy="4516973"/>
          </a:xfrm>
        </p:spPr>
        <p:txBody>
          <a:bodyPr/>
          <a:lstStyle>
            <a:lvl1pPr>
              <a:defRPr sz="3400"/>
            </a:lvl1pPr>
            <a:lvl2pPr>
              <a:defRPr sz="2800"/>
            </a:lvl2pPr>
          </a:lstStyle>
          <a:p>
            <a:pPr lvl="0"/>
            <a:r>
              <a:rPr lang="en-US"/>
              <a:t>Click to edit Master text styles</a:t>
            </a:r>
          </a:p>
          <a:p>
            <a:pPr lvl="1"/>
            <a:r>
              <a:rPr lang="en-US"/>
              <a:t>Second level</a:t>
            </a:r>
          </a:p>
        </p:txBody>
      </p:sp>
      <p:pic>
        <p:nvPicPr>
          <p:cNvPr id="12" name="Picture 11"/>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3" name="Rectangle 12"/>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5" name="Straight Connector 14"/>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9" name="Rectangle 18"/>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1" name="Straight Connector 20"/>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420228"/>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de copy and circle photo">
    <p:spTree>
      <p:nvGrpSpPr>
        <p:cNvPr id="1" name=""/>
        <p:cNvGrpSpPr/>
        <p:nvPr/>
      </p:nvGrpSpPr>
      <p:grpSpPr>
        <a:xfrm>
          <a:off x="0" y="0"/>
          <a:ext cx="0" cy="0"/>
          <a:chOff x="0" y="0"/>
          <a:chExt cx="0" cy="0"/>
        </a:xfrm>
      </p:grpSpPr>
      <p:sp>
        <p:nvSpPr>
          <p:cNvPr id="15" name="Rectangle 14"/>
          <p:cNvSpPr/>
          <p:nvPr/>
        </p:nvSpPr>
        <p:spPr>
          <a:xfrm>
            <a:off x="0" y="0"/>
            <a:ext cx="5950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sp>
        <p:nvSpPr>
          <p:cNvPr id="6" name="Text Placeholder 5"/>
          <p:cNvSpPr>
            <a:spLocks noGrp="1"/>
          </p:cNvSpPr>
          <p:nvPr>
            <p:ph type="body" sz="quarter" idx="10" hasCustomPrompt="1"/>
          </p:nvPr>
        </p:nvSpPr>
        <p:spPr>
          <a:xfrm>
            <a:off x="618978" y="717452"/>
            <a:ext cx="4754880" cy="4983585"/>
          </a:xfrm>
        </p:spPr>
        <p:txBody>
          <a:bodyPr anchor="ctr">
            <a:normAutofit/>
          </a:bodyPr>
          <a:lstStyle>
            <a:lvl1pPr marL="0" indent="0">
              <a:buNone/>
              <a:defRPr sz="4800" spc="-100" baseline="0">
                <a:latin typeface="Roboto Slab" pitchFamily="2" charset="0"/>
                <a:ea typeface="Roboto Slab" pitchFamily="2" charset="0"/>
              </a:defRPr>
            </a:lvl1pPr>
            <a:lvl2pPr>
              <a:defRPr sz="2400"/>
            </a:lvl2pPr>
          </a:lstStyle>
          <a:p>
            <a:pPr lvl="0"/>
            <a:r>
              <a:rPr lang="en-US" dirty="0"/>
              <a:t>A bold statement to highlight or illustrate a point.</a:t>
            </a:r>
          </a:p>
        </p:txBody>
      </p:sp>
      <p:sp>
        <p:nvSpPr>
          <p:cNvPr id="11" name="Picture Placeholder 5"/>
          <p:cNvSpPr>
            <a:spLocks noGrp="1"/>
          </p:cNvSpPr>
          <p:nvPr>
            <p:ph type="pic" sz="quarter" idx="12" hasCustomPrompt="1"/>
          </p:nvPr>
        </p:nvSpPr>
        <p:spPr>
          <a:xfrm>
            <a:off x="7155431" y="1362455"/>
            <a:ext cx="3831770" cy="3830356"/>
          </a:xfrm>
          <a:prstGeom prst="ellipse">
            <a:avLst/>
          </a:prstGeom>
        </p:spPr>
        <p:txBody>
          <a:bodyPr/>
          <a:lstStyle>
            <a:lvl1pPr marL="0" indent="0">
              <a:buNone/>
              <a:defRPr baseline="0"/>
            </a:lvl1pPr>
          </a:lstStyle>
          <a:p>
            <a:r>
              <a:rPr lang="en-US" dirty="0"/>
              <a:t>Photo cropped in a circle</a:t>
            </a:r>
          </a:p>
        </p:txBody>
      </p:sp>
      <p:sp>
        <p:nvSpPr>
          <p:cNvPr id="7" name="Rectangle 6"/>
          <p:cNvSpPr/>
          <p:nvPr/>
        </p:nvSpPr>
        <p:spPr>
          <a:xfrm>
            <a:off x="0" y="0"/>
            <a:ext cx="5950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sp>
        <p:nvSpPr>
          <p:cNvPr id="10" name="Rectangle 9"/>
          <p:cNvSpPr/>
          <p:nvPr userDrawn="1"/>
        </p:nvSpPr>
        <p:spPr>
          <a:xfrm>
            <a:off x="0" y="0"/>
            <a:ext cx="5950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spTree>
    <p:extLst>
      <p:ext uri="{BB962C8B-B14F-4D97-AF65-F5344CB8AC3E}">
        <p14:creationId xmlns:p14="http://schemas.microsoft.com/office/powerpoint/2010/main" val="3776033419"/>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ust Tab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96654"/>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able Placeholder 3"/>
          <p:cNvSpPr>
            <a:spLocks noGrp="1"/>
          </p:cNvSpPr>
          <p:nvPr>
            <p:ph type="tbl" sz="quarter" idx="10" hasCustomPrompt="1"/>
          </p:nvPr>
        </p:nvSpPr>
        <p:spPr>
          <a:xfrm>
            <a:off x="914400" y="1691014"/>
            <a:ext cx="9493268" cy="4307918"/>
          </a:xfrm>
        </p:spPr>
        <p:txBody>
          <a:bodyPr/>
          <a:lstStyle>
            <a:lvl1pPr>
              <a:defRPr/>
            </a:lvl1pPr>
          </a:lstStyle>
          <a:p>
            <a:r>
              <a:rPr lang="en-US" dirty="0"/>
              <a:t>Click icon to add table -&gt; use Style 2, Accent 5 design</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0" name="Rectangle 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2" name="Straight Connector 1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4" name="Rectangle 1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7" name="Straight Connector 16"/>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06433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 Photo">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2895600" y="1695937"/>
            <a:ext cx="8513298" cy="1803943"/>
          </a:xfrm>
        </p:spPr>
        <p:txBody>
          <a:bodyPr anchor="b">
            <a:normAutofit/>
          </a:bodyPr>
          <a:lstStyle>
            <a:lvl1pPr algn="l">
              <a:defRPr sz="5400" baseline="0"/>
            </a:lvl1pPr>
          </a:lstStyle>
          <a:p>
            <a:r>
              <a:rPr lang="en-US" dirty="0"/>
              <a:t>Title of Presentation Can Be No More Than Three Lines</a:t>
            </a:r>
          </a:p>
        </p:txBody>
      </p:sp>
      <p:sp>
        <p:nvSpPr>
          <p:cNvPr id="3" name="Subtitle 2"/>
          <p:cNvSpPr>
            <a:spLocks noGrp="1"/>
          </p:cNvSpPr>
          <p:nvPr>
            <p:ph type="subTitle" idx="1"/>
          </p:nvPr>
        </p:nvSpPr>
        <p:spPr>
          <a:xfrm>
            <a:off x="2895600"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2895600"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sp>
        <p:nvSpPr>
          <p:cNvPr id="14" name="Picture Placeholder 13"/>
          <p:cNvSpPr>
            <a:spLocks noGrp="1"/>
          </p:cNvSpPr>
          <p:nvPr>
            <p:ph type="pic" sz="quarter" idx="12"/>
          </p:nvPr>
        </p:nvSpPr>
        <p:spPr>
          <a:xfrm>
            <a:off x="244248" y="0"/>
            <a:ext cx="2409500" cy="6858000"/>
          </a:xfrm>
        </p:spPr>
        <p:txBody>
          <a:bodyPr/>
          <a:lstStyle/>
          <a:p>
            <a:r>
              <a:rPr lang="en-US"/>
              <a:t>Click icon to add picture</a:t>
            </a:r>
          </a:p>
        </p:txBody>
      </p:sp>
      <p:cxnSp>
        <p:nvCxnSpPr>
          <p:cNvPr id="18" name="Straight Connector 17"/>
          <p:cNvCxnSpPr/>
          <p:nvPr/>
        </p:nvCxnSpPr>
        <p:spPr>
          <a:xfrm>
            <a:off x="2895600" y="4137489"/>
            <a:ext cx="9296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2897297"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pic>
        <p:nvPicPr>
          <p:cNvPr id="11" name="Picture 10"/>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cxnSp>
        <p:nvCxnSpPr>
          <p:cNvPr id="13" name="Straight Connector 12"/>
          <p:cNvCxnSpPr/>
          <p:nvPr/>
        </p:nvCxnSpPr>
        <p:spPr>
          <a:xfrm>
            <a:off x="2895600" y="4137489"/>
            <a:ext cx="9296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pic>
        <p:nvPicPr>
          <p:cNvPr id="20" name="Picture 19"/>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cxnSp>
        <p:nvCxnSpPr>
          <p:cNvPr id="21" name="Straight Connector 20"/>
          <p:cNvCxnSpPr/>
          <p:nvPr userDrawn="1"/>
        </p:nvCxnSpPr>
        <p:spPr>
          <a:xfrm>
            <a:off x="2895600" y="4137489"/>
            <a:ext cx="9296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Rectangle 21"/>
          <p:cNvSpPr/>
          <p:nvPr userDrawn="1"/>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extLst>
      <p:ext uri="{BB962C8B-B14F-4D97-AF65-F5344CB8AC3E}">
        <p14:creationId xmlns:p14="http://schemas.microsoft.com/office/powerpoint/2010/main" val="3356826073"/>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ultiple Circle Photo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1480456"/>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839907"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1" name="Picture Placeholder 5"/>
          <p:cNvSpPr>
            <a:spLocks noGrp="1"/>
          </p:cNvSpPr>
          <p:nvPr>
            <p:ph type="pic" sz="quarter" idx="12" hasCustomPrompt="1"/>
          </p:nvPr>
        </p:nvSpPr>
        <p:spPr>
          <a:xfrm>
            <a:off x="780539" y="2000254"/>
            <a:ext cx="1843870" cy="1843190"/>
          </a:xfrm>
          <a:prstGeom prst="ellipse">
            <a:avLst/>
          </a:prstGeom>
        </p:spPr>
        <p:txBody>
          <a:bodyPr/>
          <a:lstStyle>
            <a:lvl1pPr marL="0" indent="0" algn="ctr">
              <a:buNone/>
              <a:defRPr baseline="0"/>
            </a:lvl1pPr>
          </a:lstStyle>
          <a:p>
            <a:r>
              <a:rPr lang="en-US" dirty="0"/>
              <a:t>Picture in a circle</a:t>
            </a:r>
          </a:p>
        </p:txBody>
      </p:sp>
      <p:sp>
        <p:nvSpPr>
          <p:cNvPr id="12" name="Text Placeholder 5"/>
          <p:cNvSpPr>
            <a:spLocks noGrp="1"/>
          </p:cNvSpPr>
          <p:nvPr>
            <p:ph type="body" sz="quarter" idx="13" hasCustomPrompt="1"/>
          </p:nvPr>
        </p:nvSpPr>
        <p:spPr>
          <a:xfrm>
            <a:off x="311343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3" name="Picture Placeholder 5"/>
          <p:cNvSpPr>
            <a:spLocks noGrp="1"/>
          </p:cNvSpPr>
          <p:nvPr>
            <p:ph type="pic" sz="quarter" idx="14" hasCustomPrompt="1"/>
          </p:nvPr>
        </p:nvSpPr>
        <p:spPr>
          <a:xfrm>
            <a:off x="3054065" y="2000254"/>
            <a:ext cx="1843870" cy="1843190"/>
          </a:xfrm>
          <a:prstGeom prst="ellipse">
            <a:avLst/>
          </a:prstGeom>
        </p:spPr>
        <p:txBody>
          <a:bodyPr/>
          <a:lstStyle>
            <a:lvl1pPr marL="0" indent="0" algn="ctr">
              <a:buNone/>
              <a:defRPr baseline="0"/>
            </a:lvl1pPr>
          </a:lstStyle>
          <a:p>
            <a:r>
              <a:rPr lang="en-US" dirty="0"/>
              <a:t>Picture in a circle</a:t>
            </a:r>
          </a:p>
        </p:txBody>
      </p:sp>
      <p:sp>
        <p:nvSpPr>
          <p:cNvPr id="14" name="Text Placeholder 5"/>
          <p:cNvSpPr>
            <a:spLocks noGrp="1"/>
          </p:cNvSpPr>
          <p:nvPr>
            <p:ph type="body" sz="quarter" idx="15" hasCustomPrompt="1"/>
          </p:nvPr>
        </p:nvSpPr>
        <p:spPr>
          <a:xfrm>
            <a:off x="5386959"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7" name="Picture Placeholder 5"/>
          <p:cNvSpPr>
            <a:spLocks noGrp="1"/>
          </p:cNvSpPr>
          <p:nvPr>
            <p:ph type="pic" sz="quarter" idx="16" hasCustomPrompt="1"/>
          </p:nvPr>
        </p:nvSpPr>
        <p:spPr>
          <a:xfrm>
            <a:off x="5327591" y="2000254"/>
            <a:ext cx="1843870" cy="1843190"/>
          </a:xfrm>
          <a:prstGeom prst="ellipse">
            <a:avLst/>
          </a:prstGeom>
        </p:spPr>
        <p:txBody>
          <a:bodyPr/>
          <a:lstStyle>
            <a:lvl1pPr marL="0" indent="0" algn="ctr">
              <a:buNone/>
              <a:defRPr baseline="0"/>
            </a:lvl1pPr>
          </a:lstStyle>
          <a:p>
            <a:r>
              <a:rPr lang="en-US" dirty="0"/>
              <a:t>Picture in a circle</a:t>
            </a:r>
          </a:p>
        </p:txBody>
      </p:sp>
      <p:sp>
        <p:nvSpPr>
          <p:cNvPr id="19" name="Text Placeholder 5"/>
          <p:cNvSpPr>
            <a:spLocks noGrp="1"/>
          </p:cNvSpPr>
          <p:nvPr>
            <p:ph type="body" sz="quarter" idx="17" hasCustomPrompt="1"/>
          </p:nvPr>
        </p:nvSpPr>
        <p:spPr>
          <a:xfrm>
            <a:off x="771985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0" name="Picture Placeholder 5"/>
          <p:cNvSpPr>
            <a:spLocks noGrp="1"/>
          </p:cNvSpPr>
          <p:nvPr>
            <p:ph type="pic" sz="quarter" idx="18" hasCustomPrompt="1"/>
          </p:nvPr>
        </p:nvSpPr>
        <p:spPr>
          <a:xfrm>
            <a:off x="7660485" y="2000254"/>
            <a:ext cx="1843870" cy="1843190"/>
          </a:xfrm>
          <a:prstGeom prst="ellipse">
            <a:avLst/>
          </a:prstGeom>
        </p:spPr>
        <p:txBody>
          <a:bodyPr/>
          <a:lstStyle>
            <a:lvl1pPr marL="0" indent="0" algn="ctr">
              <a:buNone/>
              <a:defRPr baseline="0"/>
            </a:lvl1pPr>
          </a:lstStyle>
          <a:p>
            <a:r>
              <a:rPr lang="en-US" dirty="0"/>
              <a:t>Picture in a circle</a:t>
            </a:r>
          </a:p>
        </p:txBody>
      </p:sp>
      <p:sp>
        <p:nvSpPr>
          <p:cNvPr id="21" name="Text Placeholder 5"/>
          <p:cNvSpPr>
            <a:spLocks noGrp="1"/>
          </p:cNvSpPr>
          <p:nvPr>
            <p:ph type="body" sz="quarter" idx="19" hasCustomPrompt="1"/>
          </p:nvPr>
        </p:nvSpPr>
        <p:spPr>
          <a:xfrm>
            <a:off x="10051501" y="4097623"/>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3" name="Picture Placeholder 5"/>
          <p:cNvSpPr>
            <a:spLocks noGrp="1"/>
          </p:cNvSpPr>
          <p:nvPr>
            <p:ph type="pic" sz="quarter" idx="20" hasCustomPrompt="1"/>
          </p:nvPr>
        </p:nvSpPr>
        <p:spPr>
          <a:xfrm>
            <a:off x="9992133" y="2046382"/>
            <a:ext cx="1843870" cy="1843190"/>
          </a:xfrm>
          <a:prstGeom prst="ellipse">
            <a:avLst/>
          </a:prstGeom>
        </p:spPr>
        <p:txBody>
          <a:bodyPr/>
          <a:lstStyle>
            <a:lvl1pPr marL="0" indent="0" algn="ctr">
              <a:buNone/>
              <a:defRPr baseline="0"/>
            </a:lvl1pPr>
          </a:lstStyle>
          <a:p>
            <a:r>
              <a:rPr lang="en-US" dirty="0"/>
              <a:t>Picture in a circle</a:t>
            </a:r>
          </a:p>
        </p:txBody>
      </p:sp>
      <p:pic>
        <p:nvPicPr>
          <p:cNvPr id="22" name="Picture 21"/>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4" name="Rectangle 23"/>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6" name="Straight Connector 25"/>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8" name="Rectangle 27"/>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30" name="Straight Connector 29"/>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735941"/>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tement w/VEIC Photo">
    <p:spTree>
      <p:nvGrpSpPr>
        <p:cNvPr id="1" name=""/>
        <p:cNvGrpSpPr/>
        <p:nvPr/>
      </p:nvGrpSpPr>
      <p:grpSpPr>
        <a:xfrm>
          <a:off x="0" y="0"/>
          <a:ext cx="0" cy="0"/>
          <a:chOff x="0" y="0"/>
          <a:chExt cx="0" cy="0"/>
        </a:xfrm>
      </p:grpSpPr>
      <p:sp>
        <p:nvSpPr>
          <p:cNvPr id="5" name="Rectangle 4"/>
          <p:cNvSpPr/>
          <p:nvPr/>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8564" y="6030684"/>
            <a:ext cx="1387634" cy="386895"/>
          </a:xfrm>
          <a:prstGeom prst="rect">
            <a:avLst/>
          </a:prstGeom>
        </p:spPr>
      </p:pic>
      <p:sp>
        <p:nvSpPr>
          <p:cNvPr id="3" name="Text Placeholder 2"/>
          <p:cNvSpPr>
            <a:spLocks noGrp="1"/>
          </p:cNvSpPr>
          <p:nvPr>
            <p:ph type="body" sz="quarter" idx="10" hasCustomPrompt="1"/>
          </p:nvPr>
        </p:nvSpPr>
        <p:spPr>
          <a:xfrm>
            <a:off x="1524227" y="1513569"/>
            <a:ext cx="7826601" cy="3058432"/>
          </a:xfrm>
        </p:spPr>
        <p:txBody>
          <a:bodyPr>
            <a:noAutofit/>
          </a:bodyPr>
          <a:lstStyle>
            <a:lvl1pPr marL="0" indent="0">
              <a:buNone/>
              <a:defRPr sz="4800" spc="-100" baseline="0">
                <a:latin typeface="Roboto Slab" pitchFamily="2" charset="0"/>
                <a:ea typeface="Roboto Slab" pitchFamily="2" charset="0"/>
                <a:cs typeface="Roboto Slab" pitchFamily="2" charset="0"/>
              </a:defRPr>
            </a:lvl1pPr>
          </a:lstStyle>
          <a:p>
            <a:pPr lvl="0"/>
            <a:r>
              <a:rPr lang="en-US" dirty="0"/>
              <a:t>Important statement that needs to be reinforced and emphasized in one slide. Could be a quote.</a:t>
            </a:r>
          </a:p>
          <a:p>
            <a:pPr lvl="0"/>
            <a:endParaRPr lang="en-US" dirty="0"/>
          </a:p>
        </p:txBody>
      </p:sp>
      <p:sp>
        <p:nvSpPr>
          <p:cNvPr id="9" name="Text Placeholder 8"/>
          <p:cNvSpPr>
            <a:spLocks noGrp="1"/>
          </p:cNvSpPr>
          <p:nvPr>
            <p:ph type="body" sz="quarter" idx="11" hasCustomPrompt="1"/>
          </p:nvPr>
        </p:nvSpPr>
        <p:spPr>
          <a:xfrm>
            <a:off x="1524000" y="4995863"/>
            <a:ext cx="4941888" cy="806450"/>
          </a:xfrm>
        </p:spPr>
        <p:txBody>
          <a:bodyPr/>
          <a:lstStyle>
            <a:lvl1pPr marL="0" indent="0">
              <a:buNone/>
              <a:defRPr baseline="0"/>
            </a:lvl1pPr>
          </a:lstStyle>
          <a:p>
            <a:pPr lvl="0"/>
            <a:r>
              <a:rPr lang="en-US" dirty="0"/>
              <a:t>– Credit Quote Author</a:t>
            </a:r>
          </a:p>
        </p:txBody>
      </p:sp>
      <p:sp>
        <p:nvSpPr>
          <p:cNvPr id="6" name="Rectangle 5"/>
          <p:cNvSpPr/>
          <p:nvPr/>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8564" y="6030684"/>
            <a:ext cx="1387634" cy="386895"/>
          </a:xfrm>
          <a:prstGeom prst="rect">
            <a:avLst/>
          </a:prstGeom>
        </p:spPr>
      </p:pic>
      <p:sp>
        <p:nvSpPr>
          <p:cNvPr id="10" name="Rectangle 9"/>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8564" y="6030684"/>
            <a:ext cx="1387634" cy="386895"/>
          </a:xfrm>
          <a:prstGeom prst="rect">
            <a:avLst/>
          </a:prstGeom>
        </p:spPr>
      </p:pic>
    </p:spTree>
    <p:extLst>
      <p:ext uri="{BB962C8B-B14F-4D97-AF65-F5344CB8AC3E}">
        <p14:creationId xmlns:p14="http://schemas.microsoft.com/office/powerpoint/2010/main" val="3451131586"/>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0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0"/>
            <a:endParaRPr lang="en-US" dirty="0"/>
          </a:p>
          <a:p>
            <a:pPr lvl="0"/>
            <a:r>
              <a:rPr lang="en-US" dirty="0"/>
              <a:t>Email</a:t>
            </a:r>
          </a:p>
          <a:p>
            <a:pPr lvl="0"/>
            <a:r>
              <a:rPr lang="en-US" dirty="0"/>
              <a:t>phone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362030-E21D-4358-99E5-FAF9A426D594}"/>
              </a:ext>
            </a:extLst>
          </p:cNvPr>
          <p:cNvSpPr txBox="1"/>
          <p:nvPr/>
        </p:nvSpPr>
        <p:spPr>
          <a:xfrm>
            <a:off x="7760095" y="1744393"/>
            <a:ext cx="1937658" cy="1077218"/>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Thank you!</a:t>
            </a:r>
          </a:p>
        </p:txBody>
      </p:sp>
      <p:sp>
        <p:nvSpPr>
          <p:cNvPr id="15" name="Oval 1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7" name="Oval 16"/>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F362030-E21D-4358-99E5-FAF9A426D594}"/>
              </a:ext>
            </a:extLst>
          </p:cNvPr>
          <p:cNvSpPr txBox="1"/>
          <p:nvPr/>
        </p:nvSpPr>
        <p:spPr>
          <a:xfrm>
            <a:off x="7760095" y="1744393"/>
            <a:ext cx="1937658" cy="1077218"/>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Thank you!</a:t>
            </a:r>
          </a:p>
        </p:txBody>
      </p:sp>
      <p:sp>
        <p:nvSpPr>
          <p:cNvPr id="22" name="Oval 21"/>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24" name="Oval 23"/>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F362030-E21D-4358-99E5-FAF9A426D594}"/>
              </a:ext>
            </a:extLst>
          </p:cNvPr>
          <p:cNvSpPr txBox="1"/>
          <p:nvPr userDrawn="1"/>
        </p:nvSpPr>
        <p:spPr>
          <a:xfrm>
            <a:off x="7760095" y="1744393"/>
            <a:ext cx="1937658" cy="1077218"/>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Thank you!</a:t>
            </a:r>
          </a:p>
        </p:txBody>
      </p:sp>
    </p:spTree>
    <p:extLst>
      <p:ext uri="{BB962C8B-B14F-4D97-AF65-F5344CB8AC3E}">
        <p14:creationId xmlns:p14="http://schemas.microsoft.com/office/powerpoint/2010/main" val="130668375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No Photo">
    <p:spTree>
      <p:nvGrpSpPr>
        <p:cNvPr id="1" name=""/>
        <p:cNvGrpSpPr/>
        <p:nvPr/>
      </p:nvGrpSpPr>
      <p:grpSpPr>
        <a:xfrm>
          <a:off x="0" y="0"/>
          <a:ext cx="0" cy="0"/>
          <a:chOff x="0" y="0"/>
          <a:chExt cx="0" cy="0"/>
        </a:xfrm>
      </p:grpSpPr>
      <p:sp>
        <p:nvSpPr>
          <p:cNvPr id="4" name="Rectangle 3"/>
          <p:cNvSpPr/>
          <p:nvPr/>
        </p:nvSpPr>
        <p:spPr>
          <a:xfrm>
            <a:off x="244248" y="0"/>
            <a:ext cx="11368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1933575" y="1695937"/>
            <a:ext cx="9239250" cy="1803943"/>
          </a:xfrm>
        </p:spPr>
        <p:txBody>
          <a:bodyPr anchor="b">
            <a:noAutofit/>
          </a:bodyPr>
          <a:lstStyle>
            <a:lvl1pPr algn="l">
              <a:defRPr sz="6000" baseline="0"/>
            </a:lvl1pPr>
          </a:lstStyle>
          <a:p>
            <a:r>
              <a:rPr lang="en-US" dirty="0"/>
              <a:t>Title of Presentation In Just Two Lines</a:t>
            </a:r>
          </a:p>
        </p:txBody>
      </p:sp>
      <p:sp>
        <p:nvSpPr>
          <p:cNvPr id="3" name="Subtitle 2"/>
          <p:cNvSpPr>
            <a:spLocks noGrp="1"/>
          </p:cNvSpPr>
          <p:nvPr>
            <p:ph type="subTitle" idx="1"/>
          </p:nvPr>
        </p:nvSpPr>
        <p:spPr>
          <a:xfrm>
            <a:off x="1933575"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1933575"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cxnSp>
        <p:nvCxnSpPr>
          <p:cNvPr id="18" name="Straight Connector 17"/>
          <p:cNvCxnSpPr/>
          <p:nvPr/>
        </p:nvCxnSpPr>
        <p:spPr>
          <a:xfrm>
            <a:off x="1933575" y="4137489"/>
            <a:ext cx="10258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1935272"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extLst>
      <p:ext uri="{BB962C8B-B14F-4D97-AF65-F5344CB8AC3E}">
        <p14:creationId xmlns:p14="http://schemas.microsoft.com/office/powerpoint/2010/main" val="995631891"/>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w/ Photo">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2895600" y="1695937"/>
            <a:ext cx="8513298" cy="1803943"/>
          </a:xfrm>
        </p:spPr>
        <p:txBody>
          <a:bodyPr anchor="b">
            <a:normAutofit/>
          </a:bodyPr>
          <a:lstStyle>
            <a:lvl1pPr algn="l">
              <a:defRPr sz="5400" baseline="0"/>
            </a:lvl1pPr>
          </a:lstStyle>
          <a:p>
            <a:r>
              <a:rPr lang="en-US" dirty="0"/>
              <a:t>Title of Presentation Can Be No More Than Three Lines</a:t>
            </a:r>
          </a:p>
        </p:txBody>
      </p:sp>
      <p:sp>
        <p:nvSpPr>
          <p:cNvPr id="3" name="Subtitle 2"/>
          <p:cNvSpPr>
            <a:spLocks noGrp="1"/>
          </p:cNvSpPr>
          <p:nvPr>
            <p:ph type="subTitle" idx="1"/>
          </p:nvPr>
        </p:nvSpPr>
        <p:spPr>
          <a:xfrm>
            <a:off x="2895600"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2895600"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sp>
        <p:nvSpPr>
          <p:cNvPr id="14" name="Picture Placeholder 13"/>
          <p:cNvSpPr>
            <a:spLocks noGrp="1"/>
          </p:cNvSpPr>
          <p:nvPr>
            <p:ph type="pic" sz="quarter" idx="12"/>
          </p:nvPr>
        </p:nvSpPr>
        <p:spPr>
          <a:xfrm>
            <a:off x="244248" y="0"/>
            <a:ext cx="2409500" cy="6858000"/>
          </a:xfrm>
        </p:spPr>
        <p:txBody>
          <a:bodyPr/>
          <a:lstStyle/>
          <a:p>
            <a:r>
              <a:rPr lang="en-US"/>
              <a:t>Click icon to add picture</a:t>
            </a:r>
          </a:p>
        </p:txBody>
      </p:sp>
      <p:cxnSp>
        <p:nvCxnSpPr>
          <p:cNvPr id="18" name="Straight Connector 17"/>
          <p:cNvCxnSpPr/>
          <p:nvPr/>
        </p:nvCxnSpPr>
        <p:spPr>
          <a:xfrm>
            <a:off x="2895600" y="4137489"/>
            <a:ext cx="9296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2897297"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extLst>
      <p:ext uri="{BB962C8B-B14F-4D97-AF65-F5344CB8AC3E}">
        <p14:creationId xmlns:p14="http://schemas.microsoft.com/office/powerpoint/2010/main" val="3371592445"/>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Our Reach - Map">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775" y="855474"/>
            <a:ext cx="8231111" cy="5328384"/>
          </a:xfrm>
          <a:prstGeom prst="rect">
            <a:avLst/>
          </a:prstGeom>
        </p:spPr>
      </p:pic>
      <p:sp>
        <p:nvSpPr>
          <p:cNvPr id="4" name="TextBox 3"/>
          <p:cNvSpPr txBox="1"/>
          <p:nvPr/>
        </p:nvSpPr>
        <p:spPr>
          <a:xfrm>
            <a:off x="8588829" y="3287486"/>
            <a:ext cx="2862942" cy="1338828"/>
          </a:xfrm>
          <a:prstGeom prst="rect">
            <a:avLst/>
          </a:prstGeom>
          <a:noFill/>
        </p:spPr>
        <p:txBody>
          <a:bodyPr wrap="square" rtlCol="0">
            <a:spAutoFit/>
          </a:bodyPr>
          <a:lstStyle/>
          <a:p>
            <a:pPr>
              <a:lnSpc>
                <a:spcPct val="150000"/>
              </a:lnSpc>
            </a:pPr>
            <a:r>
              <a:rPr lang="en-US" dirty="0">
                <a:latin typeface="+mj-lt"/>
              </a:rPr>
              <a:t>37 US States</a:t>
            </a:r>
          </a:p>
          <a:p>
            <a:pPr>
              <a:lnSpc>
                <a:spcPct val="150000"/>
              </a:lnSpc>
            </a:pPr>
            <a:r>
              <a:rPr lang="en-US" dirty="0">
                <a:latin typeface="+mj-lt"/>
              </a:rPr>
              <a:t>6 Canadian Provinces</a:t>
            </a:r>
          </a:p>
          <a:p>
            <a:pPr>
              <a:lnSpc>
                <a:spcPct val="150000"/>
              </a:lnSpc>
            </a:pPr>
            <a:r>
              <a:rPr lang="en-US" dirty="0">
                <a:latin typeface="+mj-lt"/>
              </a:rPr>
              <a:t>7</a:t>
            </a:r>
            <a:r>
              <a:rPr lang="en-US" baseline="0" dirty="0">
                <a:latin typeface="+mj-lt"/>
              </a:rPr>
              <a:t> Foreign Countries</a:t>
            </a:r>
            <a:endParaRPr lang="en-US" dirty="0">
              <a:latin typeface="+mj-lt"/>
            </a:endParaRPr>
          </a:p>
        </p:txBody>
      </p:sp>
      <p:sp>
        <p:nvSpPr>
          <p:cNvPr id="5" name="TextBox 4"/>
          <p:cNvSpPr txBox="1"/>
          <p:nvPr/>
        </p:nvSpPr>
        <p:spPr>
          <a:xfrm>
            <a:off x="914400" y="348421"/>
            <a:ext cx="5862181" cy="923330"/>
          </a:xfrm>
          <a:prstGeom prst="rect">
            <a:avLst/>
          </a:prstGeom>
          <a:noFill/>
        </p:spPr>
        <p:txBody>
          <a:bodyPr wrap="square" rtlCol="0">
            <a:spAutoFit/>
          </a:bodyPr>
          <a:lstStyle/>
          <a:p>
            <a:r>
              <a:rPr lang="en-US" sz="5400" spc="-100" baseline="0" dirty="0">
                <a:latin typeface="+mj-lt"/>
              </a:rPr>
              <a:t>Reach</a:t>
            </a:r>
          </a:p>
        </p:txBody>
      </p:sp>
    </p:spTree>
    <p:extLst>
      <p:ext uri="{BB962C8B-B14F-4D97-AF65-F5344CB8AC3E}">
        <p14:creationId xmlns:p14="http://schemas.microsoft.com/office/powerpoint/2010/main" val="1848575841"/>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Our Expertis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Expertise</a:t>
            </a:r>
          </a:p>
        </p:txBody>
      </p:sp>
      <p:sp>
        <p:nvSpPr>
          <p:cNvPr id="4" name="TextBox 3"/>
          <p:cNvSpPr txBox="1"/>
          <p:nvPr/>
        </p:nvSpPr>
        <p:spPr>
          <a:xfrm>
            <a:off x="1039660" y="1271751"/>
            <a:ext cx="10221239" cy="4427591"/>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3200" dirty="0"/>
              <a:t>Building Efficiency</a:t>
            </a:r>
          </a:p>
          <a:p>
            <a:pPr marL="285750" indent="-285750">
              <a:lnSpc>
                <a:spcPct val="150000"/>
              </a:lnSpc>
              <a:buFont typeface="Arial" panose="020B0604020202020204" pitchFamily="34" charset="0"/>
              <a:buChar char="•"/>
            </a:pPr>
            <a:r>
              <a:rPr lang="en-US" sz="3200" dirty="0"/>
              <a:t>Climate Change</a:t>
            </a:r>
          </a:p>
          <a:p>
            <a:pPr marL="285750" indent="-285750">
              <a:lnSpc>
                <a:spcPct val="150000"/>
              </a:lnSpc>
              <a:buFont typeface="Arial" panose="020B0604020202020204" pitchFamily="34" charset="0"/>
              <a:buChar char="•"/>
            </a:pPr>
            <a:r>
              <a:rPr lang="en-US" sz="3200" dirty="0"/>
              <a:t>Electric Systems</a:t>
            </a:r>
          </a:p>
          <a:p>
            <a:pPr marL="285750" indent="-285750">
              <a:lnSpc>
                <a:spcPct val="150000"/>
              </a:lnSpc>
              <a:buFont typeface="Arial" panose="020B0604020202020204" pitchFamily="34" charset="0"/>
              <a:buChar char="•"/>
            </a:pPr>
            <a:r>
              <a:rPr lang="en-US" sz="3200" dirty="0"/>
              <a:t>Emerging Technologies</a:t>
            </a:r>
          </a:p>
          <a:p>
            <a:pPr marL="285750" indent="-285750">
              <a:lnSpc>
                <a:spcPct val="150000"/>
              </a:lnSpc>
              <a:buFont typeface="Arial" panose="020B0604020202020204" pitchFamily="34" charset="0"/>
              <a:buChar char="•"/>
            </a:pPr>
            <a:r>
              <a:rPr lang="en-US" sz="3200" dirty="0"/>
              <a:t>Energy Equity in Low-Income Communities</a:t>
            </a:r>
          </a:p>
          <a:p>
            <a:pPr marL="285750" indent="-285750">
              <a:lnSpc>
                <a:spcPct val="150000"/>
              </a:lnSpc>
              <a:buFont typeface="Arial" panose="020B0604020202020204" pitchFamily="34" charset="0"/>
              <a:buChar char="•"/>
            </a:pPr>
            <a:r>
              <a:rPr lang="en-US" sz="3200" dirty="0"/>
              <a:t>Renewables</a:t>
            </a:r>
          </a:p>
          <a:p>
            <a:pPr marL="285750" indent="-285750">
              <a:lnSpc>
                <a:spcPct val="150000"/>
              </a:lnSpc>
              <a:buFont typeface="Arial" panose="020B0604020202020204" pitchFamily="34" charset="0"/>
              <a:buChar char="•"/>
            </a:pPr>
            <a:r>
              <a:rPr lang="en-US" sz="3200" dirty="0"/>
              <a:t>Thermal Solutions</a:t>
            </a:r>
          </a:p>
          <a:p>
            <a:pPr marL="285750" indent="-285750">
              <a:lnSpc>
                <a:spcPct val="150000"/>
              </a:lnSpc>
              <a:buFont typeface="Arial" panose="020B0604020202020204" pitchFamily="34" charset="0"/>
              <a:buChar char="•"/>
            </a:pPr>
            <a:r>
              <a:rPr lang="en-US" sz="3200" dirty="0"/>
              <a:t>Transportation Efficiency</a:t>
            </a:r>
          </a:p>
          <a:p>
            <a:pPr marL="285750" indent="-285750">
              <a:lnSpc>
                <a:spcPct val="15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3469024726"/>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Our Service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Services</a:t>
            </a:r>
          </a:p>
        </p:txBody>
      </p:sp>
      <p:sp>
        <p:nvSpPr>
          <p:cNvPr id="4" name="TextBox 3"/>
          <p:cNvSpPr txBox="1"/>
          <p:nvPr/>
        </p:nvSpPr>
        <p:spPr>
          <a:xfrm>
            <a:off x="1039660" y="1271752"/>
            <a:ext cx="10221239" cy="432504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Community </a:t>
            </a:r>
            <a:br>
              <a:rPr lang="en-US" altLang="en-US" sz="3200" dirty="0">
                <a:latin typeface="+mn-lt"/>
                <a:cs typeface="Stag Book" panose="02000503060000020004" pitchFamily="50" charset="0"/>
              </a:rPr>
            </a:br>
            <a:r>
              <a:rPr lang="en-US" altLang="en-US" sz="3200" dirty="0">
                <a:latin typeface="+mn-lt"/>
                <a:cs typeface="Stag Book" panose="02000503060000020004" pitchFamily="50" charset="0"/>
              </a:rPr>
              <a:t>Engagement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Energy Planning</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Evaluation, Measurement &amp;</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Verification</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Finance &amp; Funding</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Approaches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Policy &amp; Regulatory</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Support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 Review, Design &amp; Implementation </a:t>
            </a:r>
          </a:p>
        </p:txBody>
      </p:sp>
    </p:spTree>
    <p:extLst>
      <p:ext uri="{BB962C8B-B14F-4D97-AF65-F5344CB8AC3E}">
        <p14:creationId xmlns:p14="http://schemas.microsoft.com/office/powerpoint/2010/main" val="3200956825"/>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Our Customer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Customers</a:t>
            </a:r>
          </a:p>
        </p:txBody>
      </p:sp>
      <p:sp>
        <p:nvSpPr>
          <p:cNvPr id="4" name="TextBox 3"/>
          <p:cNvSpPr txBox="1"/>
          <p:nvPr/>
        </p:nvSpPr>
        <p:spPr>
          <a:xfrm>
            <a:off x="1039660" y="1620172"/>
            <a:ext cx="10221239" cy="397662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Utilities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Government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Foundations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Environmental &amp; Consumer</a:t>
            </a:r>
            <a:r>
              <a:rPr lang="en-US" altLang="en-US" sz="3200" baseline="0" dirty="0">
                <a:latin typeface="+mn-lt"/>
                <a:cs typeface="Stag Book" panose="02000503060000020004" pitchFamily="50" charset="0"/>
              </a:rPr>
              <a:t> Groups</a:t>
            </a:r>
            <a:endParaRPr lang="en-US" altLang="en-US" sz="3200" dirty="0">
              <a:latin typeface="+mn-lt"/>
              <a:cs typeface="Stag Book" panose="02000503060000020004" pitchFamily="50" charset="0"/>
            </a:endParaRPr>
          </a:p>
        </p:txBody>
      </p:sp>
      <p:sp>
        <p:nvSpPr>
          <p:cNvPr id="12" name="Oval 11"/>
          <p:cNvSpPr>
            <a:spLocks/>
          </p:cNvSpPr>
          <p:nvPr/>
        </p:nvSpPr>
        <p:spPr>
          <a:xfrm>
            <a:off x="9043359" y="1285646"/>
            <a:ext cx="1867903" cy="1867903"/>
          </a:xfrm>
          <a:prstGeom prst="ellipse">
            <a:avLst/>
          </a:prstGeom>
          <a:blipFill dpi="0" rotWithShape="1">
            <a:blip r:embed="rId4">
              <a:extLst>
                <a:ext uri="{28A0092B-C50C-407E-A947-70E740481C1C}">
                  <a14:useLocalDpi xmlns:a14="http://schemas.microsoft.com/office/drawing/2010/main" val="0"/>
                </a:ext>
              </a:extLst>
            </a:blip>
            <a:srcRect/>
            <a:stretch>
              <a:fillRect l="-53246" t="-783" r="-2018" b="-1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03803" y="1285645"/>
            <a:ext cx="1867903" cy="1867903"/>
          </a:xfrm>
          <a:prstGeom prst="ellipse">
            <a:avLst/>
          </a:prstGeom>
          <a:blipFill dpi="0" rotWithShape="1">
            <a:blip r:embed="rId5">
              <a:extLst>
                <a:ext uri="{28A0092B-C50C-407E-A947-70E740481C1C}">
                  <a14:useLocalDpi xmlns:a14="http://schemas.microsoft.com/office/drawing/2010/main" val="0"/>
                </a:ext>
              </a:extLst>
            </a:blip>
            <a:srcRect/>
            <a:stretch>
              <a:fillRect l="-102860" t="-15613" r="-49364" b="-38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03803" y="3429118"/>
            <a:ext cx="1867903" cy="1867903"/>
          </a:xfrm>
          <a:prstGeom prst="ellipse">
            <a:avLst/>
          </a:prstGeom>
          <a:blipFill dpi="0" rotWithShape="1">
            <a:blip r:embed="rId6">
              <a:extLst>
                <a:ext uri="{28A0092B-C50C-407E-A947-70E740481C1C}">
                  <a14:useLocalDpi xmlns:a14="http://schemas.microsoft.com/office/drawing/2010/main" val="0"/>
                </a:ext>
              </a:extLst>
            </a:blip>
            <a:srcRect/>
            <a:stretch>
              <a:fillRect l="-25844" t="-783" r="-18564" b="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p:cNvSpPr>
          <p:nvPr/>
        </p:nvSpPr>
        <p:spPr>
          <a:xfrm>
            <a:off x="9043359" y="3444054"/>
            <a:ext cx="1867903" cy="1867903"/>
          </a:xfrm>
          <a:prstGeom prst="ellipse">
            <a:avLst/>
          </a:prstGeom>
          <a:blipFill dpi="0" rotWithShape="1">
            <a:blip r:embed="rId7">
              <a:extLst>
                <a:ext uri="{28A0092B-C50C-407E-A947-70E740481C1C}">
                  <a14:useLocalDpi xmlns:a14="http://schemas.microsoft.com/office/drawing/2010/main" val="0"/>
                </a:ext>
              </a:extLst>
            </a:blip>
            <a:srcRect/>
            <a:stretch>
              <a:fillRect l="-8615" t="-17088" r="-66109" b="-78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580750"/>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Our Peop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People</a:t>
            </a:r>
          </a:p>
        </p:txBody>
      </p:sp>
      <p:sp>
        <p:nvSpPr>
          <p:cNvPr id="4" name="TextBox 3"/>
          <p:cNvSpPr txBox="1"/>
          <p:nvPr/>
        </p:nvSpPr>
        <p:spPr>
          <a:xfrm>
            <a:off x="1039660" y="1441528"/>
            <a:ext cx="10221239" cy="4741311"/>
          </a:xfrm>
          <a:prstGeom prst="rect">
            <a:avLst/>
          </a:prstGeom>
          <a:noFill/>
        </p:spPr>
        <p:txBody>
          <a:bodyPr wrap="square" numCol="2" rtlCol="0">
            <a:noAutofit/>
          </a:bodyPr>
          <a:lstStyle/>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Engineers</a:t>
            </a:r>
          </a:p>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a:t>
            </a:r>
            <a:r>
              <a:rPr lang="en-US" altLang="en-US" sz="3200" baseline="0" dirty="0">
                <a:latin typeface="+mn-lt"/>
                <a:cs typeface="Stag Book" panose="02000503060000020004" pitchFamily="50" charset="0"/>
              </a:rPr>
              <a:t> designers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Data analysts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Consultants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Project managers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Finance specialists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Marketing specialists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834" y="1343096"/>
            <a:ext cx="4347112" cy="4347112"/>
          </a:xfrm>
          <a:prstGeom prst="rect">
            <a:avLst/>
          </a:prstGeom>
        </p:spPr>
      </p:pic>
    </p:spTree>
    <p:extLst>
      <p:ext uri="{BB962C8B-B14F-4D97-AF65-F5344CB8AC3E}">
        <p14:creationId xmlns:p14="http://schemas.microsoft.com/office/powerpoint/2010/main" val="267243489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Who is VEIC?">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5" name="Rectangle 4"/>
          <p:cNvSpPr/>
          <p:nvPr/>
        </p:nvSpPr>
        <p:spPr>
          <a:xfrm>
            <a:off x="1001485" y="0"/>
            <a:ext cx="10091057" cy="6857999"/>
          </a:xfrm>
          <a:prstGeom prst="rect">
            <a:avLst/>
          </a:prstGeom>
          <a:gradFill flip="none" rotWithShape="1">
            <a:gsLst>
              <a:gs pos="0">
                <a:schemeClr val="accent1">
                  <a:lumMod val="5000"/>
                  <a:lumOff val="95000"/>
                  <a:alpha val="0"/>
                </a:schemeClr>
              </a:gs>
              <a:gs pos="67000">
                <a:schemeClr val="accent1">
                  <a:lumMod val="73000"/>
                  <a:lumOff val="27000"/>
                  <a:alpha val="9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556078"/>
            <a:ext cx="3305608" cy="921657"/>
          </a:xfrm>
          <a:prstGeom prst="rect">
            <a:avLst/>
          </a:prstGeom>
        </p:spPr>
      </p:pic>
      <p:sp>
        <p:nvSpPr>
          <p:cNvPr id="7" name="TextBox 6"/>
          <p:cNvSpPr txBox="1"/>
          <p:nvPr/>
        </p:nvSpPr>
        <p:spPr>
          <a:xfrm>
            <a:off x="1676400" y="2033813"/>
            <a:ext cx="8534400" cy="4524315"/>
          </a:xfrm>
          <a:prstGeom prst="rect">
            <a:avLst/>
          </a:prstGeom>
          <a:noFill/>
        </p:spPr>
        <p:txBody>
          <a:bodyPr wrap="square" rtlCol="0">
            <a:spAutoFit/>
          </a:bodyPr>
          <a:lstStyle/>
          <a:p>
            <a:r>
              <a:rPr lang="en-US" sz="2400" b="0" i="0" kern="1200" spc="-100" baseline="0" dirty="0">
                <a:solidFill>
                  <a:schemeClr val="tx1"/>
                </a:solidFill>
                <a:effectLst/>
                <a:latin typeface="+mj-lt"/>
                <a:ea typeface="+mn-ea"/>
                <a:cs typeface="+mn-cs"/>
              </a:rPr>
              <a:t>VEIC is a sustainable energy organization with a mission to enhance the economic, environmental, and societal benefits of clean and efficient energy use for all people.</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design, deliver, and evaluate programs throughout the United States and conduct special projects in several international locations. </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specialize in advancing energy efficiency, transportation efficiency, and renewable energy, and we are committed to finding solutions that reduce the energy burdens of low-income people.</a:t>
            </a:r>
            <a:r>
              <a:rPr lang="en-US" sz="2400" b="0" i="0" kern="1200" spc="-100" dirty="0">
                <a:solidFill>
                  <a:schemeClr val="tx1"/>
                </a:solidFill>
                <a:effectLst/>
                <a:latin typeface="+mj-lt"/>
                <a:ea typeface="+mn-ea"/>
                <a:cs typeface="+mn-cs"/>
              </a:rPr>
              <a:t> </a:t>
            </a:r>
            <a:endParaRPr lang="en-US" sz="2400" spc="-100" baseline="0" dirty="0">
              <a:latin typeface="+mj-lt"/>
              <a:ea typeface="Roboto Slab" pitchFamily="2" charset="0"/>
              <a:cs typeface="Rockwell" charset="0"/>
            </a:endParaRPr>
          </a:p>
        </p:txBody>
      </p:sp>
      <p:sp>
        <p:nvSpPr>
          <p:cNvPr id="8" name="Rectangle 7"/>
          <p:cNvSpPr/>
          <p:nvPr/>
        </p:nvSpPr>
        <p:spPr>
          <a:xfrm>
            <a:off x="1001485" y="0"/>
            <a:ext cx="10091057" cy="6857999"/>
          </a:xfrm>
          <a:prstGeom prst="rect">
            <a:avLst/>
          </a:prstGeom>
          <a:gradFill flip="none" rotWithShape="1">
            <a:gsLst>
              <a:gs pos="0">
                <a:schemeClr val="accent1">
                  <a:lumMod val="5000"/>
                  <a:lumOff val="95000"/>
                  <a:alpha val="0"/>
                </a:schemeClr>
              </a:gs>
              <a:gs pos="67000">
                <a:schemeClr val="accent1">
                  <a:lumMod val="73000"/>
                  <a:lumOff val="27000"/>
                  <a:alpha val="9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556078"/>
            <a:ext cx="3305608" cy="921657"/>
          </a:xfrm>
          <a:prstGeom prst="rect">
            <a:avLst/>
          </a:prstGeom>
        </p:spPr>
      </p:pic>
      <p:sp>
        <p:nvSpPr>
          <p:cNvPr id="10" name="TextBox 9"/>
          <p:cNvSpPr txBox="1"/>
          <p:nvPr/>
        </p:nvSpPr>
        <p:spPr>
          <a:xfrm>
            <a:off x="1676400" y="2033813"/>
            <a:ext cx="8534400" cy="4524315"/>
          </a:xfrm>
          <a:prstGeom prst="rect">
            <a:avLst/>
          </a:prstGeom>
          <a:noFill/>
        </p:spPr>
        <p:txBody>
          <a:bodyPr wrap="square" rtlCol="0">
            <a:spAutoFit/>
          </a:bodyPr>
          <a:lstStyle/>
          <a:p>
            <a:r>
              <a:rPr lang="en-US" sz="2400" b="0" i="0" kern="1200" spc="-100" baseline="0" dirty="0">
                <a:solidFill>
                  <a:schemeClr val="tx1"/>
                </a:solidFill>
                <a:effectLst/>
                <a:latin typeface="+mj-lt"/>
                <a:ea typeface="+mn-ea"/>
                <a:cs typeface="+mn-cs"/>
              </a:rPr>
              <a:t>VEIC is a sustainable energy organization with a mission to enhance the economic, environmental, and societal benefits of clean and efficient energy use for all people.</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design, deliver, and evaluate programs throughout the United States and conduct special projects in several international locations. </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specialize in advancing energy efficiency, transportation efficiency, and renewable energy, and we are committed to finding solutions that reduce the energy burdens of low-income people.</a:t>
            </a:r>
            <a:r>
              <a:rPr lang="en-US" sz="2400" b="0" i="0" kern="1200" spc="-100" dirty="0">
                <a:solidFill>
                  <a:schemeClr val="tx1"/>
                </a:solidFill>
                <a:effectLst/>
                <a:latin typeface="+mj-lt"/>
                <a:ea typeface="+mn-ea"/>
                <a:cs typeface="+mn-cs"/>
              </a:rPr>
              <a:t> </a:t>
            </a:r>
            <a:endParaRPr lang="en-US" sz="2400" spc="-100" baseline="0" dirty="0">
              <a:latin typeface="+mj-lt"/>
              <a:ea typeface="Roboto Slab" pitchFamily="2" charset="0"/>
              <a:cs typeface="Rockwell" charset="0"/>
            </a:endParaRPr>
          </a:p>
        </p:txBody>
      </p:sp>
      <p:sp>
        <p:nvSpPr>
          <p:cNvPr id="11" name="Rectangle 10"/>
          <p:cNvSpPr/>
          <p:nvPr userDrawn="1"/>
        </p:nvSpPr>
        <p:spPr>
          <a:xfrm>
            <a:off x="1001485" y="0"/>
            <a:ext cx="10091057" cy="6857999"/>
          </a:xfrm>
          <a:prstGeom prst="rect">
            <a:avLst/>
          </a:prstGeom>
          <a:gradFill flip="none" rotWithShape="1">
            <a:gsLst>
              <a:gs pos="0">
                <a:schemeClr val="accent1">
                  <a:lumMod val="5000"/>
                  <a:lumOff val="95000"/>
                  <a:alpha val="0"/>
                </a:schemeClr>
              </a:gs>
              <a:gs pos="67000">
                <a:schemeClr val="accent1">
                  <a:lumMod val="73000"/>
                  <a:lumOff val="27000"/>
                  <a:alpha val="9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6400" y="556078"/>
            <a:ext cx="3305608" cy="921657"/>
          </a:xfrm>
          <a:prstGeom prst="rect">
            <a:avLst/>
          </a:prstGeom>
        </p:spPr>
      </p:pic>
      <p:sp>
        <p:nvSpPr>
          <p:cNvPr id="13" name="TextBox 12"/>
          <p:cNvSpPr txBox="1"/>
          <p:nvPr userDrawn="1"/>
        </p:nvSpPr>
        <p:spPr>
          <a:xfrm>
            <a:off x="1676400" y="2033813"/>
            <a:ext cx="8534400" cy="4524315"/>
          </a:xfrm>
          <a:prstGeom prst="rect">
            <a:avLst/>
          </a:prstGeom>
          <a:noFill/>
        </p:spPr>
        <p:txBody>
          <a:bodyPr wrap="square" rtlCol="0">
            <a:spAutoFit/>
          </a:bodyPr>
          <a:lstStyle/>
          <a:p>
            <a:r>
              <a:rPr lang="en-US" sz="2400" b="0" i="0" kern="1200" spc="-100" baseline="0" dirty="0">
                <a:solidFill>
                  <a:schemeClr val="tx1"/>
                </a:solidFill>
                <a:effectLst/>
                <a:latin typeface="+mj-lt"/>
                <a:ea typeface="+mn-ea"/>
                <a:cs typeface="+mn-cs"/>
              </a:rPr>
              <a:t>VEIC is a sustainable energy organization with a mission to enhance the economic, environmental, and societal benefits of clean and efficient energy use for all people.</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design, deliver, and evaluate programs throughout the United States and conduct special projects in several international locations. </a:t>
            </a:r>
          </a:p>
          <a:p>
            <a:endParaRPr lang="en-US" sz="2400" b="0" i="0" kern="1200" spc="-100" baseline="0" dirty="0">
              <a:solidFill>
                <a:schemeClr val="tx1"/>
              </a:solidFill>
              <a:effectLst/>
              <a:latin typeface="+mj-lt"/>
              <a:ea typeface="+mn-ea"/>
              <a:cs typeface="+mn-cs"/>
            </a:endParaRPr>
          </a:p>
          <a:p>
            <a:r>
              <a:rPr lang="en-US" sz="2400" b="0" i="0" kern="1200" spc="-100" baseline="0" dirty="0">
                <a:solidFill>
                  <a:schemeClr val="tx1"/>
                </a:solidFill>
                <a:effectLst/>
                <a:latin typeface="+mj-lt"/>
                <a:ea typeface="+mn-ea"/>
                <a:cs typeface="+mn-cs"/>
              </a:rPr>
              <a:t>We specialize in advancing energy efficiency, transportation efficiency, and renewable energy, and we are committed to finding solutions that reduce the energy burdens of low-income people.</a:t>
            </a:r>
            <a:r>
              <a:rPr lang="en-US" sz="2400" b="0" i="0" kern="1200" spc="-100" dirty="0">
                <a:solidFill>
                  <a:schemeClr val="tx1"/>
                </a:solidFill>
                <a:effectLst/>
                <a:latin typeface="+mj-lt"/>
                <a:ea typeface="+mn-ea"/>
                <a:cs typeface="+mn-cs"/>
              </a:rPr>
              <a:t> </a:t>
            </a:r>
            <a:endParaRPr lang="en-US" sz="2400" spc="-100" baseline="0" dirty="0">
              <a:latin typeface="+mj-lt"/>
              <a:ea typeface="Roboto Slab" pitchFamily="2" charset="0"/>
              <a:cs typeface="Rockwell" charset="0"/>
            </a:endParaRPr>
          </a:p>
        </p:txBody>
      </p:sp>
    </p:spTree>
    <p:extLst>
      <p:ext uri="{BB962C8B-B14F-4D97-AF65-F5344CB8AC3E}">
        <p14:creationId xmlns:p14="http://schemas.microsoft.com/office/powerpoint/2010/main" val="830448070"/>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Major Initiative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Major Initiatives</a:t>
            </a:r>
          </a:p>
        </p:txBody>
      </p:sp>
      <p:pic>
        <p:nvPicPr>
          <p:cNvPr id="11" name="Picture 4" descr="Q:\Marketing\VEIC\VEIC Wide Initiatives\Website\2013\Corporate Web Redesign_606\4_Content Development_964\Content By Page\1_Our Company\Our Brands\Logos\EfficiencySmart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550" y="1875763"/>
            <a:ext cx="3185132" cy="5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Q:\Marketing\DCSEU\Admin\Branding\2013 Rebrand_478\Logo\FINAL Logo files\Web\DCSEU_Logo_Standard_Color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05" y="1442852"/>
            <a:ext cx="3686163"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Q:\Marketing\CONSULTING\Client Initiatives\BERC\BERC Wide\Brand\2013\Brand Realignment_1371\01_Logo Exploration_1656\FINAL\Full BERC Logo\BERCLogoFULL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406" y="3286271"/>
            <a:ext cx="2843508" cy="74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Q:\Marketing\TARGETED IMPLEMENTATION\RERC\Admin\Logo v1\RERC_LOGO-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592" y="2997967"/>
            <a:ext cx="2127249" cy="128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726" y="1734817"/>
            <a:ext cx="2066843" cy="92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66465" y="3152527"/>
            <a:ext cx="1658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4705" y="4875088"/>
            <a:ext cx="2087245" cy="721709"/>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9726" y="4727357"/>
            <a:ext cx="2270144" cy="906912"/>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3433" y="4945285"/>
            <a:ext cx="2817877" cy="651512"/>
          </a:xfrm>
          <a:prstGeom prst="rect">
            <a:avLst/>
          </a:prstGeom>
        </p:spPr>
      </p:pic>
    </p:spTree>
    <p:extLst>
      <p:ext uri="{BB962C8B-B14F-4D97-AF65-F5344CB8AC3E}">
        <p14:creationId xmlns:p14="http://schemas.microsoft.com/office/powerpoint/2010/main" val="3403013027"/>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Agend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 Item One</a:t>
            </a:r>
          </a:p>
          <a:p>
            <a:pPr lvl="0"/>
            <a:r>
              <a:rPr lang="en-US" dirty="0"/>
              <a:t>Agenda Item Two</a:t>
            </a:r>
          </a:p>
          <a:p>
            <a:pPr lvl="0"/>
            <a:r>
              <a:rPr lang="en-US" dirty="0"/>
              <a:t>Agenda Item Three</a:t>
            </a:r>
          </a:p>
          <a:p>
            <a:pPr lvl="0"/>
            <a:r>
              <a:rPr lang="en-US" dirty="0"/>
              <a:t>Agenda Item Four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9" name="Oval 8"/>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60095" y="1762013"/>
            <a:ext cx="1937658" cy="584775"/>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Agenda</a:t>
            </a:r>
          </a:p>
        </p:txBody>
      </p:sp>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59462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Divi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5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(referenced in agenda)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0" name="Oval 9"/>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36827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890751"/>
          </a:xfrm>
        </p:spPr>
        <p:txBody>
          <a:bodyPr anchor="t">
            <a:normAutofit/>
          </a:bodyPr>
          <a:lstStyle>
            <a:lvl1pPr algn="l">
              <a:defRPr sz="5400"/>
            </a:lvl1pPr>
          </a:lstStyle>
          <a:p>
            <a:r>
              <a:rPr lang="en-US" dirty="0"/>
              <a:t>One Line 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1481959"/>
            <a:ext cx="10894260" cy="4516973"/>
          </a:xfrm>
        </p:spPr>
        <p:txBody>
          <a:bodyPr/>
          <a:lstStyle>
            <a:lvl1pPr>
              <a:defRPr sz="34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3869516"/>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Copy">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1468821"/>
          </a:xfrm>
        </p:spPr>
        <p:txBody>
          <a:bodyPr anchor="t">
            <a:normAutofit/>
          </a:bodyPr>
          <a:lstStyle>
            <a:lvl1pPr algn="l">
              <a:defRPr sz="5400" baseline="0"/>
            </a:lvl1pPr>
          </a:lstStyle>
          <a:p>
            <a:r>
              <a:rPr lang="en-US" dirty="0"/>
              <a:t>Two Line Title Should Not Leave Any Small Words Hanging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2123090"/>
            <a:ext cx="10894260" cy="3875842"/>
          </a:xfrm>
        </p:spPr>
        <p:txBody>
          <a:bodyPr/>
          <a:lstStyle>
            <a:lvl1pPr>
              <a:defRPr sz="34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00746807"/>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opy and Photo/graphic">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21498"/>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1" hasCustomPrompt="1"/>
          </p:nvPr>
        </p:nvSpPr>
        <p:spPr>
          <a:xfrm>
            <a:off x="7587343" y="1488511"/>
            <a:ext cx="4222070" cy="4510421"/>
          </a:xfrm>
        </p:spPr>
        <p:txBody>
          <a:bodyPr/>
          <a:lstStyle>
            <a:lvl1pPr marL="0" indent="0">
              <a:buNone/>
              <a:defRPr baseline="0"/>
            </a:lvl1pPr>
          </a:lstStyle>
          <a:p>
            <a:r>
              <a:rPr lang="en-US" dirty="0"/>
              <a:t>Rectangle Photo or Illustration</a:t>
            </a:r>
          </a:p>
        </p:txBody>
      </p:sp>
      <p:sp>
        <p:nvSpPr>
          <p:cNvPr id="10" name="Text Placeholder 5"/>
          <p:cNvSpPr>
            <a:spLocks noGrp="1"/>
          </p:cNvSpPr>
          <p:nvPr>
            <p:ph type="body" sz="quarter" idx="12"/>
          </p:nvPr>
        </p:nvSpPr>
        <p:spPr>
          <a:xfrm>
            <a:off x="914400" y="1481959"/>
            <a:ext cx="6388274" cy="4516973"/>
          </a:xfrm>
        </p:spPr>
        <p:txBody>
          <a:bodyPr/>
          <a:lstStyle>
            <a:lvl1pPr>
              <a:defRPr sz="34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3058131"/>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Full Screen 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40CC3A-9E47-4BEB-9B40-B428E961EEE9}"/>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dirty="0"/>
              <a:t>Insert Full Screen Picture (no words)</a:t>
            </a:r>
          </a:p>
        </p:txBody>
      </p:sp>
    </p:spTree>
    <p:extLst>
      <p:ext uri="{BB962C8B-B14F-4D97-AF65-F5344CB8AC3E}">
        <p14:creationId xmlns:p14="http://schemas.microsoft.com/office/powerpoint/2010/main" val="35270570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Just photo/graphic">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81742"/>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Picture Placeholder 3"/>
          <p:cNvSpPr>
            <a:spLocks noGrp="1"/>
          </p:cNvSpPr>
          <p:nvPr>
            <p:ph type="pic" sz="quarter" idx="11" hasCustomPrompt="1"/>
          </p:nvPr>
        </p:nvSpPr>
        <p:spPr>
          <a:xfrm>
            <a:off x="914401" y="1556657"/>
            <a:ext cx="10678886" cy="4442275"/>
          </a:xfrm>
        </p:spPr>
        <p:txBody>
          <a:bodyPr/>
          <a:lstStyle>
            <a:lvl1pPr marL="0" indent="0">
              <a:buNone/>
              <a:defRPr baseline="0"/>
            </a:lvl1pPr>
          </a:lstStyle>
          <a:p>
            <a:r>
              <a:rPr lang="en-US" dirty="0"/>
              <a:t>Wide Rectangle Photo or Illustration</a:t>
            </a:r>
          </a:p>
        </p:txBody>
      </p:sp>
    </p:spTree>
    <p:extLst>
      <p:ext uri="{BB962C8B-B14F-4D97-AF65-F5344CB8AC3E}">
        <p14:creationId xmlns:p14="http://schemas.microsoft.com/office/powerpoint/2010/main" val="1006317574"/>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py and circle photo">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796446"/>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Picture Placeholder 5"/>
          <p:cNvSpPr>
            <a:spLocks noGrp="1"/>
          </p:cNvSpPr>
          <p:nvPr>
            <p:ph type="pic" sz="quarter" idx="12" hasCustomPrompt="1"/>
          </p:nvPr>
        </p:nvSpPr>
        <p:spPr>
          <a:xfrm>
            <a:off x="7696201" y="1870681"/>
            <a:ext cx="3831770" cy="3830356"/>
          </a:xfrm>
          <a:prstGeom prst="ellipse">
            <a:avLst/>
          </a:prstGeom>
        </p:spPr>
        <p:txBody>
          <a:bodyPr/>
          <a:lstStyle>
            <a:lvl1pPr marL="0" indent="0">
              <a:buNone/>
              <a:defRPr baseline="0"/>
            </a:lvl1pPr>
          </a:lstStyle>
          <a:p>
            <a:r>
              <a:rPr lang="en-US" dirty="0"/>
              <a:t>Photo cropped in a circle</a:t>
            </a:r>
          </a:p>
        </p:txBody>
      </p:sp>
      <p:sp>
        <p:nvSpPr>
          <p:cNvPr id="10" name="Text Placeholder 5"/>
          <p:cNvSpPr>
            <a:spLocks noGrp="1"/>
          </p:cNvSpPr>
          <p:nvPr>
            <p:ph type="body" sz="quarter" idx="13"/>
          </p:nvPr>
        </p:nvSpPr>
        <p:spPr>
          <a:xfrm>
            <a:off x="914400" y="1481959"/>
            <a:ext cx="6400800" cy="4516973"/>
          </a:xfrm>
        </p:spPr>
        <p:txBody>
          <a:bodyPr/>
          <a:lstStyle>
            <a:lvl1pPr>
              <a:defRPr sz="34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28179152"/>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ide copy and circle photo">
    <p:spTree>
      <p:nvGrpSpPr>
        <p:cNvPr id="1" name=""/>
        <p:cNvGrpSpPr/>
        <p:nvPr/>
      </p:nvGrpSpPr>
      <p:grpSpPr>
        <a:xfrm>
          <a:off x="0" y="0"/>
          <a:ext cx="0" cy="0"/>
          <a:chOff x="0" y="0"/>
          <a:chExt cx="0" cy="0"/>
        </a:xfrm>
      </p:grpSpPr>
      <p:sp>
        <p:nvSpPr>
          <p:cNvPr id="15" name="Rectangle 14"/>
          <p:cNvSpPr/>
          <p:nvPr/>
        </p:nvSpPr>
        <p:spPr>
          <a:xfrm>
            <a:off x="0" y="0"/>
            <a:ext cx="5950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sp>
        <p:nvSpPr>
          <p:cNvPr id="6" name="Text Placeholder 5"/>
          <p:cNvSpPr>
            <a:spLocks noGrp="1"/>
          </p:cNvSpPr>
          <p:nvPr>
            <p:ph type="body" sz="quarter" idx="10" hasCustomPrompt="1"/>
          </p:nvPr>
        </p:nvSpPr>
        <p:spPr>
          <a:xfrm>
            <a:off x="618978" y="717452"/>
            <a:ext cx="4754880" cy="4983585"/>
          </a:xfrm>
        </p:spPr>
        <p:txBody>
          <a:bodyPr anchor="ctr">
            <a:normAutofit/>
          </a:bodyPr>
          <a:lstStyle>
            <a:lvl1pPr marL="0" indent="0">
              <a:buNone/>
              <a:defRPr sz="4800" spc="-100" baseline="0">
                <a:latin typeface="Roboto Slab" pitchFamily="2" charset="0"/>
                <a:ea typeface="Roboto Slab" pitchFamily="2" charset="0"/>
              </a:defRPr>
            </a:lvl1pPr>
            <a:lvl2pPr>
              <a:defRPr sz="2400"/>
            </a:lvl2pPr>
          </a:lstStyle>
          <a:p>
            <a:pPr lvl="0"/>
            <a:r>
              <a:rPr lang="en-US" dirty="0"/>
              <a:t>A bold statement to highlight or illustrate a point.</a:t>
            </a:r>
          </a:p>
        </p:txBody>
      </p:sp>
      <p:sp>
        <p:nvSpPr>
          <p:cNvPr id="11" name="Picture Placeholder 5"/>
          <p:cNvSpPr>
            <a:spLocks noGrp="1"/>
          </p:cNvSpPr>
          <p:nvPr>
            <p:ph type="pic" sz="quarter" idx="12" hasCustomPrompt="1"/>
          </p:nvPr>
        </p:nvSpPr>
        <p:spPr>
          <a:xfrm>
            <a:off x="7155431" y="1362455"/>
            <a:ext cx="3831770" cy="3830356"/>
          </a:xfrm>
          <a:prstGeom prst="ellipse">
            <a:avLst/>
          </a:prstGeom>
        </p:spPr>
        <p:txBody>
          <a:bodyPr/>
          <a:lstStyle>
            <a:lvl1pPr marL="0" indent="0">
              <a:buNone/>
              <a:defRPr baseline="0"/>
            </a:lvl1pPr>
          </a:lstStyle>
          <a:p>
            <a:r>
              <a:rPr lang="en-US" dirty="0"/>
              <a:t>Photo cropped in a circle</a:t>
            </a:r>
          </a:p>
        </p:txBody>
      </p:sp>
    </p:spTree>
    <p:extLst>
      <p:ext uri="{BB962C8B-B14F-4D97-AF65-F5344CB8AC3E}">
        <p14:creationId xmlns:p14="http://schemas.microsoft.com/office/powerpoint/2010/main" val="2817819602"/>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ur Reach - Map">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775" y="855474"/>
            <a:ext cx="8231111" cy="5328384"/>
          </a:xfrm>
          <a:prstGeom prst="rect">
            <a:avLst/>
          </a:prstGeom>
        </p:spPr>
      </p:pic>
      <p:sp>
        <p:nvSpPr>
          <p:cNvPr id="4" name="TextBox 3"/>
          <p:cNvSpPr txBox="1"/>
          <p:nvPr/>
        </p:nvSpPr>
        <p:spPr>
          <a:xfrm>
            <a:off x="8588829" y="3287486"/>
            <a:ext cx="2862942" cy="1338828"/>
          </a:xfrm>
          <a:prstGeom prst="rect">
            <a:avLst/>
          </a:prstGeom>
          <a:noFill/>
        </p:spPr>
        <p:txBody>
          <a:bodyPr wrap="square" rtlCol="0">
            <a:spAutoFit/>
          </a:bodyPr>
          <a:lstStyle/>
          <a:p>
            <a:pPr>
              <a:lnSpc>
                <a:spcPct val="150000"/>
              </a:lnSpc>
            </a:pPr>
            <a:r>
              <a:rPr lang="en-US" dirty="0">
                <a:latin typeface="+mj-lt"/>
              </a:rPr>
              <a:t>37 US States</a:t>
            </a:r>
          </a:p>
          <a:p>
            <a:pPr>
              <a:lnSpc>
                <a:spcPct val="150000"/>
              </a:lnSpc>
            </a:pPr>
            <a:r>
              <a:rPr lang="en-US" dirty="0">
                <a:latin typeface="+mj-lt"/>
              </a:rPr>
              <a:t>6 Canadian Provinces</a:t>
            </a:r>
          </a:p>
          <a:p>
            <a:pPr>
              <a:lnSpc>
                <a:spcPct val="150000"/>
              </a:lnSpc>
            </a:pPr>
            <a:r>
              <a:rPr lang="en-US" dirty="0">
                <a:latin typeface="+mj-lt"/>
              </a:rPr>
              <a:t>7</a:t>
            </a:r>
            <a:r>
              <a:rPr lang="en-US" baseline="0" dirty="0">
                <a:latin typeface="+mj-lt"/>
              </a:rPr>
              <a:t> Foreign Countries</a:t>
            </a:r>
            <a:endParaRPr lang="en-US" dirty="0">
              <a:latin typeface="+mj-lt"/>
            </a:endParaRPr>
          </a:p>
        </p:txBody>
      </p:sp>
      <p:sp>
        <p:nvSpPr>
          <p:cNvPr id="5" name="TextBox 4"/>
          <p:cNvSpPr txBox="1"/>
          <p:nvPr/>
        </p:nvSpPr>
        <p:spPr>
          <a:xfrm>
            <a:off x="914400" y="348421"/>
            <a:ext cx="5862181" cy="923330"/>
          </a:xfrm>
          <a:prstGeom prst="rect">
            <a:avLst/>
          </a:prstGeom>
          <a:noFill/>
        </p:spPr>
        <p:txBody>
          <a:bodyPr wrap="square" rtlCol="0">
            <a:spAutoFit/>
          </a:bodyPr>
          <a:lstStyle/>
          <a:p>
            <a:r>
              <a:rPr lang="en-US" sz="5400" spc="-100" baseline="0" dirty="0">
                <a:latin typeface="+mj-lt"/>
              </a:rPr>
              <a:t>Reach</a:t>
            </a:r>
          </a:p>
        </p:txBody>
      </p:sp>
      <p:pic>
        <p:nvPicPr>
          <p:cNvPr id="10" name="Picture 9"/>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1" name="Rectangle 10"/>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3" name="Straight Connector 12"/>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775" y="855474"/>
            <a:ext cx="8231111" cy="5328384"/>
          </a:xfrm>
          <a:prstGeom prst="rect">
            <a:avLst/>
          </a:prstGeom>
        </p:spPr>
      </p:pic>
      <p:sp>
        <p:nvSpPr>
          <p:cNvPr id="15" name="TextBox 14"/>
          <p:cNvSpPr txBox="1"/>
          <p:nvPr/>
        </p:nvSpPr>
        <p:spPr>
          <a:xfrm>
            <a:off x="8588829" y="3287486"/>
            <a:ext cx="2862942" cy="1338828"/>
          </a:xfrm>
          <a:prstGeom prst="rect">
            <a:avLst/>
          </a:prstGeom>
          <a:noFill/>
        </p:spPr>
        <p:txBody>
          <a:bodyPr wrap="square" rtlCol="0">
            <a:spAutoFit/>
          </a:bodyPr>
          <a:lstStyle/>
          <a:p>
            <a:pPr>
              <a:lnSpc>
                <a:spcPct val="150000"/>
              </a:lnSpc>
            </a:pPr>
            <a:r>
              <a:rPr lang="en-US" dirty="0">
                <a:latin typeface="+mj-lt"/>
              </a:rPr>
              <a:t>37 US States</a:t>
            </a:r>
          </a:p>
          <a:p>
            <a:pPr>
              <a:lnSpc>
                <a:spcPct val="150000"/>
              </a:lnSpc>
            </a:pPr>
            <a:r>
              <a:rPr lang="en-US" dirty="0">
                <a:latin typeface="+mj-lt"/>
              </a:rPr>
              <a:t>6 Canadian Provinces</a:t>
            </a:r>
          </a:p>
          <a:p>
            <a:pPr>
              <a:lnSpc>
                <a:spcPct val="150000"/>
              </a:lnSpc>
            </a:pPr>
            <a:r>
              <a:rPr lang="en-US" dirty="0">
                <a:latin typeface="+mj-lt"/>
              </a:rPr>
              <a:t>7</a:t>
            </a:r>
            <a:r>
              <a:rPr lang="en-US" baseline="0" dirty="0">
                <a:latin typeface="+mj-lt"/>
              </a:rPr>
              <a:t> Foreign Countries</a:t>
            </a:r>
            <a:endParaRPr lang="en-US" dirty="0">
              <a:latin typeface="+mj-lt"/>
            </a:endParaRPr>
          </a:p>
        </p:txBody>
      </p:sp>
      <p:sp>
        <p:nvSpPr>
          <p:cNvPr id="17" name="TextBox 16"/>
          <p:cNvSpPr txBox="1"/>
          <p:nvPr/>
        </p:nvSpPr>
        <p:spPr>
          <a:xfrm>
            <a:off x="914400" y="348421"/>
            <a:ext cx="5862181" cy="923330"/>
          </a:xfrm>
          <a:prstGeom prst="rect">
            <a:avLst/>
          </a:prstGeom>
          <a:noFill/>
        </p:spPr>
        <p:txBody>
          <a:bodyPr wrap="square" rtlCol="0">
            <a:spAutoFit/>
          </a:bodyPr>
          <a:lstStyle/>
          <a:p>
            <a:r>
              <a:rPr lang="en-US" sz="5400" spc="-100" baseline="0" dirty="0">
                <a:latin typeface="+mj-lt"/>
              </a:rPr>
              <a:t>Reach</a:t>
            </a:r>
          </a:p>
        </p:txBody>
      </p:sp>
      <p:pic>
        <p:nvPicPr>
          <p:cNvPr id="19" name="Picture 18"/>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0" name="Rectangle 19"/>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2" name="Straight Connector 21"/>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4775" y="855474"/>
            <a:ext cx="8231111" cy="5328384"/>
          </a:xfrm>
          <a:prstGeom prst="rect">
            <a:avLst/>
          </a:prstGeom>
        </p:spPr>
      </p:pic>
      <p:sp>
        <p:nvSpPr>
          <p:cNvPr id="24" name="TextBox 23"/>
          <p:cNvSpPr txBox="1"/>
          <p:nvPr userDrawn="1"/>
        </p:nvSpPr>
        <p:spPr>
          <a:xfrm>
            <a:off x="8588829" y="3287486"/>
            <a:ext cx="2862942" cy="1338828"/>
          </a:xfrm>
          <a:prstGeom prst="rect">
            <a:avLst/>
          </a:prstGeom>
          <a:noFill/>
        </p:spPr>
        <p:txBody>
          <a:bodyPr wrap="square" rtlCol="0">
            <a:spAutoFit/>
          </a:bodyPr>
          <a:lstStyle/>
          <a:p>
            <a:pPr>
              <a:lnSpc>
                <a:spcPct val="150000"/>
              </a:lnSpc>
            </a:pPr>
            <a:r>
              <a:rPr lang="en-US" dirty="0">
                <a:latin typeface="+mj-lt"/>
              </a:rPr>
              <a:t>37 US States</a:t>
            </a:r>
          </a:p>
          <a:p>
            <a:pPr>
              <a:lnSpc>
                <a:spcPct val="150000"/>
              </a:lnSpc>
            </a:pPr>
            <a:r>
              <a:rPr lang="en-US" dirty="0">
                <a:latin typeface="+mj-lt"/>
              </a:rPr>
              <a:t>6 Canadian Provinces</a:t>
            </a:r>
          </a:p>
          <a:p>
            <a:pPr>
              <a:lnSpc>
                <a:spcPct val="150000"/>
              </a:lnSpc>
            </a:pPr>
            <a:r>
              <a:rPr lang="en-US" dirty="0">
                <a:latin typeface="+mj-lt"/>
              </a:rPr>
              <a:t>7</a:t>
            </a:r>
            <a:r>
              <a:rPr lang="en-US" baseline="0" dirty="0">
                <a:latin typeface="+mj-lt"/>
              </a:rPr>
              <a:t> Foreign Countries</a:t>
            </a:r>
            <a:endParaRPr lang="en-US" dirty="0">
              <a:latin typeface="+mj-lt"/>
            </a:endParaRPr>
          </a:p>
        </p:txBody>
      </p:sp>
      <p:sp>
        <p:nvSpPr>
          <p:cNvPr id="25" name="TextBox 24"/>
          <p:cNvSpPr txBox="1"/>
          <p:nvPr userDrawn="1"/>
        </p:nvSpPr>
        <p:spPr>
          <a:xfrm>
            <a:off x="914400" y="348421"/>
            <a:ext cx="5862181" cy="923330"/>
          </a:xfrm>
          <a:prstGeom prst="rect">
            <a:avLst/>
          </a:prstGeom>
          <a:noFill/>
        </p:spPr>
        <p:txBody>
          <a:bodyPr wrap="square" rtlCol="0">
            <a:spAutoFit/>
          </a:bodyPr>
          <a:lstStyle/>
          <a:p>
            <a:r>
              <a:rPr lang="en-US" sz="5400" spc="-100" baseline="0" dirty="0">
                <a:latin typeface="+mj-lt"/>
              </a:rPr>
              <a:t>Reach</a:t>
            </a:r>
          </a:p>
        </p:txBody>
      </p:sp>
    </p:spTree>
    <p:extLst>
      <p:ext uri="{BB962C8B-B14F-4D97-AF65-F5344CB8AC3E}">
        <p14:creationId xmlns:p14="http://schemas.microsoft.com/office/powerpoint/2010/main" val="4233164733"/>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Just Tab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96654"/>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able Placeholder 3"/>
          <p:cNvSpPr>
            <a:spLocks noGrp="1"/>
          </p:cNvSpPr>
          <p:nvPr>
            <p:ph type="tbl" sz="quarter" idx="10" hasCustomPrompt="1"/>
          </p:nvPr>
        </p:nvSpPr>
        <p:spPr>
          <a:xfrm>
            <a:off x="914400" y="1691014"/>
            <a:ext cx="9493268" cy="4307918"/>
          </a:xfrm>
        </p:spPr>
        <p:txBody>
          <a:bodyPr/>
          <a:lstStyle>
            <a:lvl1pPr>
              <a:defRPr/>
            </a:lvl1pPr>
          </a:lstStyle>
          <a:p>
            <a:r>
              <a:rPr lang="en-US" dirty="0"/>
              <a:t>Click icon to add table -&gt; use Style 2, Accent 5 design</a:t>
            </a:r>
          </a:p>
        </p:txBody>
      </p:sp>
    </p:spTree>
    <p:extLst>
      <p:ext uri="{BB962C8B-B14F-4D97-AF65-F5344CB8AC3E}">
        <p14:creationId xmlns:p14="http://schemas.microsoft.com/office/powerpoint/2010/main" val="2447289484"/>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Multiple Circle Photo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1480456"/>
          </a:xfrm>
        </p:spPr>
        <p:txBody>
          <a:bodyPr anchor="t">
            <a:normAutofit/>
          </a:bodyPr>
          <a:lstStyle>
            <a:lvl1pPr algn="l">
              <a:defRPr sz="5400"/>
            </a:lvl1pPr>
          </a:lstStyle>
          <a:p>
            <a:r>
              <a:rPr lang="en-US" dirty="0"/>
              <a:t>Title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839907"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1" name="Picture Placeholder 5"/>
          <p:cNvSpPr>
            <a:spLocks noGrp="1"/>
          </p:cNvSpPr>
          <p:nvPr>
            <p:ph type="pic" sz="quarter" idx="12" hasCustomPrompt="1"/>
          </p:nvPr>
        </p:nvSpPr>
        <p:spPr>
          <a:xfrm>
            <a:off x="780539" y="2000254"/>
            <a:ext cx="1843870" cy="1843190"/>
          </a:xfrm>
          <a:prstGeom prst="ellipse">
            <a:avLst/>
          </a:prstGeom>
        </p:spPr>
        <p:txBody>
          <a:bodyPr/>
          <a:lstStyle>
            <a:lvl1pPr marL="0" indent="0" algn="ctr">
              <a:buNone/>
              <a:defRPr baseline="0"/>
            </a:lvl1pPr>
          </a:lstStyle>
          <a:p>
            <a:r>
              <a:rPr lang="en-US" dirty="0"/>
              <a:t>Picture in a circle</a:t>
            </a:r>
          </a:p>
        </p:txBody>
      </p:sp>
      <p:sp>
        <p:nvSpPr>
          <p:cNvPr id="12" name="Text Placeholder 5"/>
          <p:cNvSpPr>
            <a:spLocks noGrp="1"/>
          </p:cNvSpPr>
          <p:nvPr>
            <p:ph type="body" sz="quarter" idx="13" hasCustomPrompt="1"/>
          </p:nvPr>
        </p:nvSpPr>
        <p:spPr>
          <a:xfrm>
            <a:off x="311343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3" name="Picture Placeholder 5"/>
          <p:cNvSpPr>
            <a:spLocks noGrp="1"/>
          </p:cNvSpPr>
          <p:nvPr>
            <p:ph type="pic" sz="quarter" idx="14" hasCustomPrompt="1"/>
          </p:nvPr>
        </p:nvSpPr>
        <p:spPr>
          <a:xfrm>
            <a:off x="3054065" y="2000254"/>
            <a:ext cx="1843870" cy="1843190"/>
          </a:xfrm>
          <a:prstGeom prst="ellipse">
            <a:avLst/>
          </a:prstGeom>
        </p:spPr>
        <p:txBody>
          <a:bodyPr/>
          <a:lstStyle>
            <a:lvl1pPr marL="0" indent="0" algn="ctr">
              <a:buNone/>
              <a:defRPr baseline="0"/>
            </a:lvl1pPr>
          </a:lstStyle>
          <a:p>
            <a:r>
              <a:rPr lang="en-US" dirty="0"/>
              <a:t>Picture in a circle</a:t>
            </a:r>
          </a:p>
        </p:txBody>
      </p:sp>
      <p:sp>
        <p:nvSpPr>
          <p:cNvPr id="14" name="Text Placeholder 5"/>
          <p:cNvSpPr>
            <a:spLocks noGrp="1"/>
          </p:cNvSpPr>
          <p:nvPr>
            <p:ph type="body" sz="quarter" idx="15" hasCustomPrompt="1"/>
          </p:nvPr>
        </p:nvSpPr>
        <p:spPr>
          <a:xfrm>
            <a:off x="5386959"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7" name="Picture Placeholder 5"/>
          <p:cNvSpPr>
            <a:spLocks noGrp="1"/>
          </p:cNvSpPr>
          <p:nvPr>
            <p:ph type="pic" sz="quarter" idx="16" hasCustomPrompt="1"/>
          </p:nvPr>
        </p:nvSpPr>
        <p:spPr>
          <a:xfrm>
            <a:off x="5327591" y="2000254"/>
            <a:ext cx="1843870" cy="1843190"/>
          </a:xfrm>
          <a:prstGeom prst="ellipse">
            <a:avLst/>
          </a:prstGeom>
        </p:spPr>
        <p:txBody>
          <a:bodyPr/>
          <a:lstStyle>
            <a:lvl1pPr marL="0" indent="0" algn="ctr">
              <a:buNone/>
              <a:defRPr baseline="0"/>
            </a:lvl1pPr>
          </a:lstStyle>
          <a:p>
            <a:r>
              <a:rPr lang="en-US" dirty="0"/>
              <a:t>Picture in a circle</a:t>
            </a:r>
          </a:p>
        </p:txBody>
      </p:sp>
      <p:sp>
        <p:nvSpPr>
          <p:cNvPr id="19" name="Text Placeholder 5"/>
          <p:cNvSpPr>
            <a:spLocks noGrp="1"/>
          </p:cNvSpPr>
          <p:nvPr>
            <p:ph type="body" sz="quarter" idx="17" hasCustomPrompt="1"/>
          </p:nvPr>
        </p:nvSpPr>
        <p:spPr>
          <a:xfrm>
            <a:off x="771985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0" name="Picture Placeholder 5"/>
          <p:cNvSpPr>
            <a:spLocks noGrp="1"/>
          </p:cNvSpPr>
          <p:nvPr>
            <p:ph type="pic" sz="quarter" idx="18" hasCustomPrompt="1"/>
          </p:nvPr>
        </p:nvSpPr>
        <p:spPr>
          <a:xfrm>
            <a:off x="7660485" y="2000254"/>
            <a:ext cx="1843870" cy="1843190"/>
          </a:xfrm>
          <a:prstGeom prst="ellipse">
            <a:avLst/>
          </a:prstGeom>
        </p:spPr>
        <p:txBody>
          <a:bodyPr/>
          <a:lstStyle>
            <a:lvl1pPr marL="0" indent="0" algn="ctr">
              <a:buNone/>
              <a:defRPr baseline="0"/>
            </a:lvl1pPr>
          </a:lstStyle>
          <a:p>
            <a:r>
              <a:rPr lang="en-US" dirty="0"/>
              <a:t>Picture in a circle</a:t>
            </a:r>
          </a:p>
        </p:txBody>
      </p:sp>
      <p:sp>
        <p:nvSpPr>
          <p:cNvPr id="21" name="Text Placeholder 5"/>
          <p:cNvSpPr>
            <a:spLocks noGrp="1"/>
          </p:cNvSpPr>
          <p:nvPr>
            <p:ph type="body" sz="quarter" idx="19" hasCustomPrompt="1"/>
          </p:nvPr>
        </p:nvSpPr>
        <p:spPr>
          <a:xfrm>
            <a:off x="10051501" y="4097623"/>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3" name="Picture Placeholder 5"/>
          <p:cNvSpPr>
            <a:spLocks noGrp="1"/>
          </p:cNvSpPr>
          <p:nvPr>
            <p:ph type="pic" sz="quarter" idx="20" hasCustomPrompt="1"/>
          </p:nvPr>
        </p:nvSpPr>
        <p:spPr>
          <a:xfrm>
            <a:off x="9992133" y="2046382"/>
            <a:ext cx="1843870" cy="1843190"/>
          </a:xfrm>
          <a:prstGeom prst="ellipse">
            <a:avLst/>
          </a:prstGeom>
        </p:spPr>
        <p:txBody>
          <a:bodyPr/>
          <a:lstStyle>
            <a:lvl1pPr marL="0" indent="0" algn="ctr">
              <a:buNone/>
              <a:defRPr baseline="0"/>
            </a:lvl1pPr>
          </a:lstStyle>
          <a:p>
            <a:r>
              <a:rPr lang="en-US" dirty="0"/>
              <a:t>Picture in a circle</a:t>
            </a:r>
          </a:p>
        </p:txBody>
      </p:sp>
    </p:spTree>
    <p:extLst>
      <p:ext uri="{BB962C8B-B14F-4D97-AF65-F5344CB8AC3E}">
        <p14:creationId xmlns:p14="http://schemas.microsoft.com/office/powerpoint/2010/main" val="923418853"/>
      </p:ext>
    </p:extLst>
  </p:cSld>
  <p:clrMapOvr>
    <a:masterClrMapping/>
  </p:clrMapOvr>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tatement w/VEIC Photo">
    <p:spTree>
      <p:nvGrpSpPr>
        <p:cNvPr id="1" name=""/>
        <p:cNvGrpSpPr/>
        <p:nvPr/>
      </p:nvGrpSpPr>
      <p:grpSpPr>
        <a:xfrm>
          <a:off x="0" y="0"/>
          <a:ext cx="0" cy="0"/>
          <a:chOff x="0" y="0"/>
          <a:chExt cx="0" cy="0"/>
        </a:xfrm>
      </p:grpSpPr>
      <p:sp>
        <p:nvSpPr>
          <p:cNvPr id="5" name="Rectangle 4"/>
          <p:cNvSpPr/>
          <p:nvPr/>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8564" y="6030684"/>
            <a:ext cx="1387634" cy="386895"/>
          </a:xfrm>
          <a:prstGeom prst="rect">
            <a:avLst/>
          </a:prstGeom>
        </p:spPr>
      </p:pic>
      <p:sp>
        <p:nvSpPr>
          <p:cNvPr id="3" name="Text Placeholder 2"/>
          <p:cNvSpPr>
            <a:spLocks noGrp="1"/>
          </p:cNvSpPr>
          <p:nvPr>
            <p:ph type="body" sz="quarter" idx="10" hasCustomPrompt="1"/>
          </p:nvPr>
        </p:nvSpPr>
        <p:spPr>
          <a:xfrm>
            <a:off x="1524227" y="1513569"/>
            <a:ext cx="7826601" cy="3058432"/>
          </a:xfrm>
        </p:spPr>
        <p:txBody>
          <a:bodyPr>
            <a:noAutofit/>
          </a:bodyPr>
          <a:lstStyle>
            <a:lvl1pPr marL="0" indent="0">
              <a:buNone/>
              <a:defRPr sz="4800" spc="-100" baseline="0">
                <a:latin typeface="Roboto Slab" pitchFamily="2" charset="0"/>
                <a:ea typeface="Roboto Slab" pitchFamily="2" charset="0"/>
                <a:cs typeface="Roboto Slab" pitchFamily="2" charset="0"/>
              </a:defRPr>
            </a:lvl1pPr>
          </a:lstStyle>
          <a:p>
            <a:pPr lvl="0"/>
            <a:r>
              <a:rPr lang="en-US" dirty="0"/>
              <a:t>Important statement that needs to be reinforced and emphasized in one slide. Could be a quote.</a:t>
            </a:r>
          </a:p>
          <a:p>
            <a:pPr lvl="0"/>
            <a:endParaRPr lang="en-US" dirty="0"/>
          </a:p>
        </p:txBody>
      </p:sp>
      <p:sp>
        <p:nvSpPr>
          <p:cNvPr id="9" name="Text Placeholder 8"/>
          <p:cNvSpPr>
            <a:spLocks noGrp="1"/>
          </p:cNvSpPr>
          <p:nvPr>
            <p:ph type="body" sz="quarter" idx="11" hasCustomPrompt="1"/>
          </p:nvPr>
        </p:nvSpPr>
        <p:spPr>
          <a:xfrm>
            <a:off x="1524000" y="4995863"/>
            <a:ext cx="4941888" cy="806450"/>
          </a:xfrm>
        </p:spPr>
        <p:txBody>
          <a:bodyPr/>
          <a:lstStyle>
            <a:lvl1pPr marL="0" indent="0">
              <a:buNone/>
              <a:defRPr baseline="0"/>
            </a:lvl1pPr>
          </a:lstStyle>
          <a:p>
            <a:pPr lvl="0"/>
            <a:r>
              <a:rPr lang="en-US" dirty="0"/>
              <a:t>– Credit Quote Author</a:t>
            </a:r>
          </a:p>
        </p:txBody>
      </p:sp>
    </p:spTree>
    <p:extLst>
      <p:ext uri="{BB962C8B-B14F-4D97-AF65-F5344CB8AC3E}">
        <p14:creationId xmlns:p14="http://schemas.microsoft.com/office/powerpoint/2010/main" val="396713996"/>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Final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0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0"/>
            <a:endParaRPr lang="en-US" dirty="0"/>
          </a:p>
          <a:p>
            <a:pPr lvl="0"/>
            <a:r>
              <a:rPr lang="en-US" dirty="0"/>
              <a:t>Email</a:t>
            </a:r>
          </a:p>
          <a:p>
            <a:pPr lvl="0"/>
            <a:r>
              <a:rPr lang="en-US" dirty="0"/>
              <a:t>phone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1" name="Oval 10"/>
          <p:cNvSpPr/>
          <p:nvPr/>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362030-E21D-4358-99E5-FAF9A426D594}"/>
              </a:ext>
            </a:extLst>
          </p:cNvPr>
          <p:cNvSpPr txBox="1"/>
          <p:nvPr/>
        </p:nvSpPr>
        <p:spPr>
          <a:xfrm>
            <a:off x="7760095" y="1744393"/>
            <a:ext cx="1937658" cy="1077218"/>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Thank you!</a:t>
            </a:r>
          </a:p>
        </p:txBody>
      </p:sp>
    </p:spTree>
    <p:extLst>
      <p:ext uri="{BB962C8B-B14F-4D97-AF65-F5344CB8AC3E}">
        <p14:creationId xmlns:p14="http://schemas.microsoft.com/office/powerpoint/2010/main" val="2079399441"/>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No Photo">
    <p:spTree>
      <p:nvGrpSpPr>
        <p:cNvPr id="1" name=""/>
        <p:cNvGrpSpPr/>
        <p:nvPr/>
      </p:nvGrpSpPr>
      <p:grpSpPr>
        <a:xfrm>
          <a:off x="0" y="0"/>
          <a:ext cx="0" cy="0"/>
          <a:chOff x="0" y="0"/>
          <a:chExt cx="0" cy="0"/>
        </a:xfrm>
      </p:grpSpPr>
      <p:sp>
        <p:nvSpPr>
          <p:cNvPr id="4" name="Rectangle 3"/>
          <p:cNvSpPr/>
          <p:nvPr userDrawn="1"/>
        </p:nvSpPr>
        <p:spPr>
          <a:xfrm>
            <a:off x="244248" y="0"/>
            <a:ext cx="11368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1933575" y="1695937"/>
            <a:ext cx="9239250" cy="1803943"/>
          </a:xfrm>
        </p:spPr>
        <p:txBody>
          <a:bodyPr anchor="b">
            <a:noAutofit/>
          </a:bodyPr>
          <a:lstStyle>
            <a:lvl1pPr algn="l">
              <a:defRPr sz="6000" baseline="0"/>
            </a:lvl1pPr>
          </a:lstStyle>
          <a:p>
            <a:r>
              <a:rPr lang="en-US" dirty="0"/>
              <a:t>Title of Presentation In Just Two Lines</a:t>
            </a:r>
          </a:p>
        </p:txBody>
      </p:sp>
      <p:sp>
        <p:nvSpPr>
          <p:cNvPr id="3" name="Subtitle 2"/>
          <p:cNvSpPr>
            <a:spLocks noGrp="1"/>
          </p:cNvSpPr>
          <p:nvPr>
            <p:ph type="subTitle" idx="1"/>
          </p:nvPr>
        </p:nvSpPr>
        <p:spPr>
          <a:xfrm>
            <a:off x="1933575"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1933575"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cxnSp>
        <p:nvCxnSpPr>
          <p:cNvPr id="18" name="Straight Connector 17"/>
          <p:cNvCxnSpPr/>
          <p:nvPr userDrawn="1"/>
        </p:nvCxnSpPr>
        <p:spPr>
          <a:xfrm>
            <a:off x="1933575" y="4137489"/>
            <a:ext cx="102584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1935272"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userDrawn="1"/>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extLst>
      <p:ext uri="{BB962C8B-B14F-4D97-AF65-F5344CB8AC3E}">
        <p14:creationId xmlns:p14="http://schemas.microsoft.com/office/powerpoint/2010/main" val="1878567642"/>
      </p:ext>
    </p:extLst>
  </p:cSld>
  <p:clrMapOvr>
    <a:masterClrMapping/>
  </p:clrMapOvr>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w/ Photo">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56262" b="21518"/>
          <a:stretch/>
        </p:blipFill>
        <p:spPr>
          <a:xfrm>
            <a:off x="119742" y="5060140"/>
            <a:ext cx="12072257" cy="1340659"/>
          </a:xfrm>
          <a:prstGeom prst="rect">
            <a:avLst/>
          </a:prstGeom>
        </p:spPr>
      </p:pic>
      <p:sp>
        <p:nvSpPr>
          <p:cNvPr id="2" name="Title 1"/>
          <p:cNvSpPr>
            <a:spLocks noGrp="1"/>
          </p:cNvSpPr>
          <p:nvPr>
            <p:ph type="ctrTitle" hasCustomPrompt="1"/>
          </p:nvPr>
        </p:nvSpPr>
        <p:spPr>
          <a:xfrm>
            <a:off x="2895600" y="1695937"/>
            <a:ext cx="8513298" cy="1803943"/>
          </a:xfrm>
        </p:spPr>
        <p:txBody>
          <a:bodyPr anchor="b">
            <a:normAutofit/>
          </a:bodyPr>
          <a:lstStyle>
            <a:lvl1pPr algn="l">
              <a:defRPr sz="5400" baseline="0"/>
            </a:lvl1pPr>
          </a:lstStyle>
          <a:p>
            <a:r>
              <a:rPr lang="en-US" dirty="0"/>
              <a:t>Title of Presentation Can Be No More Than Three Lines</a:t>
            </a:r>
          </a:p>
        </p:txBody>
      </p:sp>
      <p:sp>
        <p:nvSpPr>
          <p:cNvPr id="3" name="Subtitle 2"/>
          <p:cNvSpPr>
            <a:spLocks noGrp="1"/>
          </p:cNvSpPr>
          <p:nvPr>
            <p:ph type="subTitle" idx="1"/>
          </p:nvPr>
        </p:nvSpPr>
        <p:spPr>
          <a:xfrm>
            <a:off x="2895600" y="3632512"/>
            <a:ext cx="8085667" cy="699394"/>
          </a:xfrm>
        </p:spPr>
        <p:txBody>
          <a:bodyPr>
            <a:normAutofit/>
          </a:bodyPr>
          <a:lstStyle>
            <a:lvl1pPr marL="0" indent="0" algn="l">
              <a:buNone/>
              <a:defRPr sz="2800" spc="-100" baseline="0">
                <a:latin typeface="Roboto Slab" pitchFamily="2" charset="0"/>
                <a:ea typeface="Roboto Slab" pitchFamily="2" charset="0"/>
                <a:cs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 Placeholder 11"/>
          <p:cNvSpPr>
            <a:spLocks noGrp="1"/>
          </p:cNvSpPr>
          <p:nvPr>
            <p:ph type="body" sz="quarter" idx="11" hasCustomPrompt="1"/>
          </p:nvPr>
        </p:nvSpPr>
        <p:spPr>
          <a:xfrm>
            <a:off x="2895600" y="4351434"/>
            <a:ext cx="5699760" cy="477482"/>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name</a:t>
            </a:r>
          </a:p>
        </p:txBody>
      </p:sp>
      <p:sp>
        <p:nvSpPr>
          <p:cNvPr id="14" name="Picture Placeholder 13"/>
          <p:cNvSpPr>
            <a:spLocks noGrp="1"/>
          </p:cNvSpPr>
          <p:nvPr>
            <p:ph type="pic" sz="quarter" idx="12"/>
          </p:nvPr>
        </p:nvSpPr>
        <p:spPr>
          <a:xfrm>
            <a:off x="244248" y="0"/>
            <a:ext cx="2409500" cy="6858000"/>
          </a:xfrm>
        </p:spPr>
        <p:txBody>
          <a:bodyPr/>
          <a:lstStyle/>
          <a:p>
            <a:r>
              <a:rPr lang="en-US"/>
              <a:t>Click icon to add picture</a:t>
            </a:r>
          </a:p>
        </p:txBody>
      </p:sp>
      <p:cxnSp>
        <p:nvCxnSpPr>
          <p:cNvPr id="18" name="Straight Connector 17"/>
          <p:cNvCxnSpPr/>
          <p:nvPr userDrawn="1"/>
        </p:nvCxnSpPr>
        <p:spPr>
          <a:xfrm>
            <a:off x="2895600" y="4137489"/>
            <a:ext cx="92964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3" hasCustomPrompt="1"/>
          </p:nvPr>
        </p:nvSpPr>
        <p:spPr>
          <a:xfrm>
            <a:off x="2897297" y="346389"/>
            <a:ext cx="4587214" cy="427433"/>
          </a:xfrm>
        </p:spPr>
        <p:txBody>
          <a:bodyPr anchor="ctr">
            <a:normAutofit/>
          </a:bodyPr>
          <a:lstStyle>
            <a:lvl1pPr marL="0" indent="0">
              <a:buNone/>
              <a:defRPr sz="1600" baseline="0"/>
            </a:lvl1pPr>
          </a:lstStyle>
          <a:p>
            <a:pPr lvl="0"/>
            <a:r>
              <a:rPr lang="en-US" dirty="0"/>
              <a:t>Month 00, 2018</a:t>
            </a:r>
          </a:p>
        </p:txBody>
      </p:sp>
      <p:sp>
        <p:nvSpPr>
          <p:cNvPr id="17" name="Rectangle 16"/>
          <p:cNvSpPr/>
          <p:nvPr userDrawn="1"/>
        </p:nvSpPr>
        <p:spPr>
          <a:xfrm>
            <a:off x="4169229" y="5023605"/>
            <a:ext cx="8022770" cy="1546160"/>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6113" y="5602674"/>
            <a:ext cx="1687286" cy="470443"/>
          </a:xfrm>
          <a:prstGeom prst="rect">
            <a:avLst/>
          </a:prstGeom>
        </p:spPr>
      </p:pic>
    </p:spTree>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ur Reach - Map">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4775" y="855474"/>
            <a:ext cx="8231111" cy="5328384"/>
          </a:xfrm>
          <a:prstGeom prst="rect">
            <a:avLst/>
          </a:prstGeom>
        </p:spPr>
      </p:pic>
      <p:sp>
        <p:nvSpPr>
          <p:cNvPr id="4" name="TextBox 3"/>
          <p:cNvSpPr txBox="1"/>
          <p:nvPr userDrawn="1"/>
        </p:nvSpPr>
        <p:spPr>
          <a:xfrm>
            <a:off x="8588829" y="3287486"/>
            <a:ext cx="2862942" cy="1338828"/>
          </a:xfrm>
          <a:prstGeom prst="rect">
            <a:avLst/>
          </a:prstGeom>
          <a:noFill/>
        </p:spPr>
        <p:txBody>
          <a:bodyPr wrap="square" rtlCol="0">
            <a:spAutoFit/>
          </a:bodyPr>
          <a:lstStyle/>
          <a:p>
            <a:pPr>
              <a:lnSpc>
                <a:spcPct val="150000"/>
              </a:lnSpc>
            </a:pPr>
            <a:r>
              <a:rPr lang="en-US" dirty="0">
                <a:latin typeface="+mj-lt"/>
              </a:rPr>
              <a:t>37 US States</a:t>
            </a:r>
          </a:p>
          <a:p>
            <a:pPr>
              <a:lnSpc>
                <a:spcPct val="150000"/>
              </a:lnSpc>
            </a:pPr>
            <a:r>
              <a:rPr lang="en-US" dirty="0">
                <a:latin typeface="+mj-lt"/>
              </a:rPr>
              <a:t>6 Canadian Provinces</a:t>
            </a:r>
          </a:p>
          <a:p>
            <a:pPr>
              <a:lnSpc>
                <a:spcPct val="150000"/>
              </a:lnSpc>
            </a:pPr>
            <a:r>
              <a:rPr lang="en-US" dirty="0">
                <a:latin typeface="+mj-lt"/>
              </a:rPr>
              <a:t>7</a:t>
            </a:r>
            <a:r>
              <a:rPr lang="en-US" baseline="0" dirty="0">
                <a:latin typeface="+mj-lt"/>
              </a:rPr>
              <a:t> Foreign Countries</a:t>
            </a:r>
            <a:endParaRPr lang="en-US" dirty="0">
              <a:latin typeface="+mj-lt"/>
            </a:endParaRPr>
          </a:p>
        </p:txBody>
      </p:sp>
      <p:sp>
        <p:nvSpPr>
          <p:cNvPr id="5" name="TextBox 4"/>
          <p:cNvSpPr txBox="1"/>
          <p:nvPr userDrawn="1"/>
        </p:nvSpPr>
        <p:spPr>
          <a:xfrm>
            <a:off x="914400" y="348421"/>
            <a:ext cx="5862181" cy="923330"/>
          </a:xfrm>
          <a:prstGeom prst="rect">
            <a:avLst/>
          </a:prstGeom>
          <a:noFill/>
        </p:spPr>
        <p:txBody>
          <a:bodyPr wrap="square" rtlCol="0">
            <a:spAutoFit/>
          </a:bodyPr>
          <a:lstStyle/>
          <a:p>
            <a:r>
              <a:rPr lang="en-US" sz="5400" spc="-100" baseline="0" dirty="0">
                <a:latin typeface="+mj-lt"/>
              </a:rPr>
              <a:t>Reach</a:t>
            </a:r>
          </a:p>
        </p:txBody>
      </p:sp>
    </p:spTree>
    <p:extLst>
      <p:ext uri="{BB962C8B-B14F-4D97-AF65-F5344CB8AC3E}">
        <p14:creationId xmlns:p14="http://schemas.microsoft.com/office/powerpoint/2010/main" val="1599529755"/>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Our Expertis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Expertise</a:t>
            </a:r>
          </a:p>
        </p:txBody>
      </p:sp>
      <p:sp>
        <p:nvSpPr>
          <p:cNvPr id="4" name="TextBox 3"/>
          <p:cNvSpPr txBox="1"/>
          <p:nvPr userDrawn="1"/>
        </p:nvSpPr>
        <p:spPr>
          <a:xfrm>
            <a:off x="1039660" y="1271751"/>
            <a:ext cx="10221239" cy="4427591"/>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3200" dirty="0"/>
              <a:t>Building Efficiency</a:t>
            </a:r>
          </a:p>
          <a:p>
            <a:pPr marL="285750" indent="-285750">
              <a:lnSpc>
                <a:spcPct val="150000"/>
              </a:lnSpc>
              <a:buFont typeface="Arial" panose="020B0604020202020204" pitchFamily="34" charset="0"/>
              <a:buChar char="•"/>
            </a:pPr>
            <a:r>
              <a:rPr lang="en-US" sz="3200" dirty="0"/>
              <a:t>Climate Change</a:t>
            </a:r>
          </a:p>
          <a:p>
            <a:pPr marL="285750" indent="-285750">
              <a:lnSpc>
                <a:spcPct val="150000"/>
              </a:lnSpc>
              <a:buFont typeface="Arial" panose="020B0604020202020204" pitchFamily="34" charset="0"/>
              <a:buChar char="•"/>
            </a:pPr>
            <a:r>
              <a:rPr lang="en-US" sz="3200" dirty="0"/>
              <a:t>Electric Systems</a:t>
            </a:r>
          </a:p>
          <a:p>
            <a:pPr marL="285750" indent="-285750">
              <a:lnSpc>
                <a:spcPct val="150000"/>
              </a:lnSpc>
              <a:buFont typeface="Arial" panose="020B0604020202020204" pitchFamily="34" charset="0"/>
              <a:buChar char="•"/>
            </a:pPr>
            <a:r>
              <a:rPr lang="en-US" sz="3200" dirty="0"/>
              <a:t>Emerging Technologies</a:t>
            </a:r>
          </a:p>
          <a:p>
            <a:pPr marL="285750" indent="-285750">
              <a:lnSpc>
                <a:spcPct val="150000"/>
              </a:lnSpc>
              <a:buFont typeface="Arial" panose="020B0604020202020204" pitchFamily="34" charset="0"/>
              <a:buChar char="•"/>
            </a:pPr>
            <a:r>
              <a:rPr lang="en-US" sz="3200" dirty="0"/>
              <a:t>Energy Equity in Low-Income Communities</a:t>
            </a:r>
          </a:p>
          <a:p>
            <a:pPr marL="285750" indent="-285750">
              <a:lnSpc>
                <a:spcPct val="150000"/>
              </a:lnSpc>
              <a:buFont typeface="Arial" panose="020B0604020202020204" pitchFamily="34" charset="0"/>
              <a:buChar char="•"/>
            </a:pPr>
            <a:r>
              <a:rPr lang="en-US" sz="3200" dirty="0"/>
              <a:t>Renewables</a:t>
            </a:r>
          </a:p>
          <a:p>
            <a:pPr marL="285750" indent="-285750">
              <a:lnSpc>
                <a:spcPct val="150000"/>
              </a:lnSpc>
              <a:buFont typeface="Arial" panose="020B0604020202020204" pitchFamily="34" charset="0"/>
              <a:buChar char="•"/>
            </a:pPr>
            <a:r>
              <a:rPr lang="en-US" sz="3200" dirty="0"/>
              <a:t>Thermal Solutions</a:t>
            </a:r>
          </a:p>
          <a:p>
            <a:pPr marL="285750" indent="-285750">
              <a:lnSpc>
                <a:spcPct val="150000"/>
              </a:lnSpc>
              <a:buFont typeface="Arial" panose="020B0604020202020204" pitchFamily="34" charset="0"/>
              <a:buChar char="•"/>
            </a:pPr>
            <a:r>
              <a:rPr lang="en-US" sz="3200" dirty="0"/>
              <a:t>Transportation Efficiency</a:t>
            </a:r>
          </a:p>
          <a:p>
            <a:pPr marL="285750" indent="-285750">
              <a:lnSpc>
                <a:spcPct val="15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2237601960"/>
      </p:ext>
    </p:extLst>
  </p:cSld>
  <p:clrMapOvr>
    <a:masterClrMapping/>
  </p:clrMapOvr>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Our Service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Services</a:t>
            </a:r>
          </a:p>
        </p:txBody>
      </p:sp>
      <p:sp>
        <p:nvSpPr>
          <p:cNvPr id="4" name="TextBox 3"/>
          <p:cNvSpPr txBox="1"/>
          <p:nvPr userDrawn="1"/>
        </p:nvSpPr>
        <p:spPr>
          <a:xfrm>
            <a:off x="1039660" y="1271752"/>
            <a:ext cx="10221239" cy="432504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Community </a:t>
            </a:r>
            <a:br>
              <a:rPr lang="en-US" altLang="en-US" sz="3200" dirty="0">
                <a:latin typeface="+mn-lt"/>
                <a:cs typeface="Stag Book" panose="02000503060000020004" pitchFamily="50" charset="0"/>
              </a:rPr>
            </a:br>
            <a:r>
              <a:rPr lang="en-US" altLang="en-US" sz="3200" dirty="0">
                <a:latin typeface="+mn-lt"/>
                <a:cs typeface="Stag Book" panose="02000503060000020004" pitchFamily="50" charset="0"/>
              </a:rPr>
              <a:t>Engagement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Energy Planning</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Evaluation, Measurement &amp;</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Verification</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Finance &amp; Funding</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Approaches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Policy &amp; Regulatory</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Support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 Review, Design &amp; Implementation </a:t>
            </a:r>
          </a:p>
        </p:txBody>
      </p:sp>
    </p:spTree>
    <p:extLst>
      <p:ext uri="{BB962C8B-B14F-4D97-AF65-F5344CB8AC3E}">
        <p14:creationId xmlns:p14="http://schemas.microsoft.com/office/powerpoint/2010/main" val="1601862010"/>
      </p:ext>
    </p:extLst>
  </p:cSld>
  <p:clrMapOvr>
    <a:masterClrMapping/>
  </p:clrMapOvr>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Our Customer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Customers</a:t>
            </a:r>
          </a:p>
        </p:txBody>
      </p:sp>
      <p:sp>
        <p:nvSpPr>
          <p:cNvPr id="4" name="TextBox 3"/>
          <p:cNvSpPr txBox="1"/>
          <p:nvPr userDrawn="1"/>
        </p:nvSpPr>
        <p:spPr>
          <a:xfrm>
            <a:off x="1039660" y="1620172"/>
            <a:ext cx="10221239" cy="397662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Utilities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Government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Foundations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Environmental &amp; Consumer</a:t>
            </a:r>
            <a:r>
              <a:rPr lang="en-US" altLang="en-US" sz="3200" baseline="0" dirty="0">
                <a:latin typeface="+mn-lt"/>
                <a:cs typeface="Stag Book" panose="02000503060000020004" pitchFamily="50" charset="0"/>
              </a:rPr>
              <a:t> Groups</a:t>
            </a:r>
            <a:endParaRPr lang="en-US" altLang="en-US" sz="3200" dirty="0">
              <a:latin typeface="+mn-lt"/>
              <a:cs typeface="Stag Book" panose="02000503060000020004" pitchFamily="50" charset="0"/>
            </a:endParaRPr>
          </a:p>
        </p:txBody>
      </p:sp>
      <p:sp>
        <p:nvSpPr>
          <p:cNvPr id="12" name="Oval 11"/>
          <p:cNvSpPr>
            <a:spLocks/>
          </p:cNvSpPr>
          <p:nvPr userDrawn="1"/>
        </p:nvSpPr>
        <p:spPr>
          <a:xfrm>
            <a:off x="9043359" y="1285646"/>
            <a:ext cx="1867903" cy="1867903"/>
          </a:xfrm>
          <a:prstGeom prst="ellipse">
            <a:avLst/>
          </a:prstGeom>
          <a:blipFill dpi="0" rotWithShape="1">
            <a:blip r:embed="rId4">
              <a:extLst>
                <a:ext uri="{28A0092B-C50C-407E-A947-70E740481C1C}">
                  <a14:useLocalDpi xmlns:a14="http://schemas.microsoft.com/office/drawing/2010/main" val="0"/>
                </a:ext>
              </a:extLst>
            </a:blip>
            <a:srcRect/>
            <a:stretch>
              <a:fillRect l="-53246" t="-783" r="-2018" b="-1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6903803" y="1285645"/>
            <a:ext cx="1867903" cy="1867903"/>
          </a:xfrm>
          <a:prstGeom prst="ellipse">
            <a:avLst/>
          </a:prstGeom>
          <a:blipFill dpi="0" rotWithShape="1">
            <a:blip r:embed="rId5">
              <a:extLst>
                <a:ext uri="{28A0092B-C50C-407E-A947-70E740481C1C}">
                  <a14:useLocalDpi xmlns:a14="http://schemas.microsoft.com/office/drawing/2010/main" val="0"/>
                </a:ext>
              </a:extLst>
            </a:blip>
            <a:srcRect/>
            <a:stretch>
              <a:fillRect l="-102860" t="-15613" r="-49364" b="-38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6903803" y="3429118"/>
            <a:ext cx="1867903" cy="1867903"/>
          </a:xfrm>
          <a:prstGeom prst="ellipse">
            <a:avLst/>
          </a:prstGeom>
          <a:blipFill dpi="0" rotWithShape="1">
            <a:blip r:embed="rId6">
              <a:extLst>
                <a:ext uri="{28A0092B-C50C-407E-A947-70E740481C1C}">
                  <a14:useLocalDpi xmlns:a14="http://schemas.microsoft.com/office/drawing/2010/main" val="0"/>
                </a:ext>
              </a:extLst>
            </a:blip>
            <a:srcRect/>
            <a:stretch>
              <a:fillRect l="-25844" t="-783" r="-18564" b="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p:cNvSpPr>
          <p:nvPr userDrawn="1"/>
        </p:nvSpPr>
        <p:spPr>
          <a:xfrm>
            <a:off x="9043359" y="3444054"/>
            <a:ext cx="1867903" cy="1867903"/>
          </a:xfrm>
          <a:prstGeom prst="ellipse">
            <a:avLst/>
          </a:prstGeom>
          <a:blipFill dpi="0" rotWithShape="1">
            <a:blip r:embed="rId7">
              <a:extLst>
                <a:ext uri="{28A0092B-C50C-407E-A947-70E740481C1C}">
                  <a14:useLocalDpi xmlns:a14="http://schemas.microsoft.com/office/drawing/2010/main" val="0"/>
                </a:ext>
              </a:extLst>
            </a:blip>
            <a:srcRect/>
            <a:stretch>
              <a:fillRect l="-8615" t="-17088" r="-66109" b="-78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89719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ur Expertis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Expertise</a:t>
            </a:r>
          </a:p>
        </p:txBody>
      </p:sp>
      <p:sp>
        <p:nvSpPr>
          <p:cNvPr id="4" name="TextBox 3"/>
          <p:cNvSpPr txBox="1"/>
          <p:nvPr/>
        </p:nvSpPr>
        <p:spPr>
          <a:xfrm>
            <a:off x="1039660" y="1271751"/>
            <a:ext cx="10221239" cy="4427591"/>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3200" dirty="0"/>
              <a:t>Building Efficiency</a:t>
            </a:r>
          </a:p>
          <a:p>
            <a:pPr marL="285750" indent="-285750">
              <a:lnSpc>
                <a:spcPct val="150000"/>
              </a:lnSpc>
              <a:buFont typeface="Arial" panose="020B0604020202020204" pitchFamily="34" charset="0"/>
              <a:buChar char="•"/>
            </a:pPr>
            <a:r>
              <a:rPr lang="en-US" sz="3200" dirty="0"/>
              <a:t>Climate Change</a:t>
            </a:r>
          </a:p>
          <a:p>
            <a:pPr marL="285750" indent="-285750">
              <a:lnSpc>
                <a:spcPct val="150000"/>
              </a:lnSpc>
              <a:buFont typeface="Arial" panose="020B0604020202020204" pitchFamily="34" charset="0"/>
              <a:buChar char="•"/>
            </a:pPr>
            <a:r>
              <a:rPr lang="en-US" sz="3200" dirty="0"/>
              <a:t>Electric Systems</a:t>
            </a:r>
          </a:p>
          <a:p>
            <a:pPr marL="285750" indent="-285750">
              <a:lnSpc>
                <a:spcPct val="150000"/>
              </a:lnSpc>
              <a:buFont typeface="Arial" panose="020B0604020202020204" pitchFamily="34" charset="0"/>
              <a:buChar char="•"/>
            </a:pPr>
            <a:r>
              <a:rPr lang="en-US" sz="3200" dirty="0"/>
              <a:t>Emerging Technologies</a:t>
            </a:r>
          </a:p>
          <a:p>
            <a:pPr marL="285750" indent="-285750">
              <a:lnSpc>
                <a:spcPct val="150000"/>
              </a:lnSpc>
              <a:buFont typeface="Arial" panose="020B0604020202020204" pitchFamily="34" charset="0"/>
              <a:buChar char="•"/>
            </a:pPr>
            <a:r>
              <a:rPr lang="en-US" sz="3200" dirty="0"/>
              <a:t>Energy Equity in Low-Income Communities</a:t>
            </a:r>
          </a:p>
          <a:p>
            <a:pPr marL="285750" indent="-285750">
              <a:lnSpc>
                <a:spcPct val="150000"/>
              </a:lnSpc>
              <a:buFont typeface="Arial" panose="020B0604020202020204" pitchFamily="34" charset="0"/>
              <a:buChar char="•"/>
            </a:pPr>
            <a:r>
              <a:rPr lang="en-US" sz="3200" dirty="0"/>
              <a:t>Renewables</a:t>
            </a:r>
          </a:p>
          <a:p>
            <a:pPr marL="285750" indent="-285750">
              <a:lnSpc>
                <a:spcPct val="150000"/>
              </a:lnSpc>
              <a:buFont typeface="Arial" panose="020B0604020202020204" pitchFamily="34" charset="0"/>
              <a:buChar char="•"/>
            </a:pPr>
            <a:r>
              <a:rPr lang="en-US" sz="3200" dirty="0"/>
              <a:t>Thermal Solutions</a:t>
            </a:r>
          </a:p>
          <a:p>
            <a:pPr marL="285750" indent="-285750">
              <a:lnSpc>
                <a:spcPct val="150000"/>
              </a:lnSpc>
              <a:buFont typeface="Arial" panose="020B0604020202020204" pitchFamily="34" charset="0"/>
              <a:buChar char="•"/>
            </a:pPr>
            <a:r>
              <a:rPr lang="en-US" sz="3200" dirty="0"/>
              <a:t>Transportation Efficiency</a:t>
            </a:r>
          </a:p>
          <a:p>
            <a:pPr marL="285750" indent="-285750">
              <a:lnSpc>
                <a:spcPct val="150000"/>
              </a:lnSpc>
              <a:buFont typeface="Arial" panose="020B0604020202020204" pitchFamily="34" charset="0"/>
              <a:buChar char="•"/>
            </a:pPr>
            <a:endParaRPr lang="en-US" sz="3200" dirty="0"/>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1" name="Rectangle 10"/>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3" name="Straight Connector 12"/>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Expertise</a:t>
            </a:r>
          </a:p>
        </p:txBody>
      </p:sp>
      <p:sp>
        <p:nvSpPr>
          <p:cNvPr id="15" name="TextBox 14"/>
          <p:cNvSpPr txBox="1"/>
          <p:nvPr/>
        </p:nvSpPr>
        <p:spPr>
          <a:xfrm>
            <a:off x="1039660" y="1271751"/>
            <a:ext cx="10221239" cy="4427591"/>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3200" dirty="0"/>
              <a:t>Building Efficiency</a:t>
            </a:r>
          </a:p>
          <a:p>
            <a:pPr marL="285750" indent="-285750">
              <a:lnSpc>
                <a:spcPct val="150000"/>
              </a:lnSpc>
              <a:buFont typeface="Arial" panose="020B0604020202020204" pitchFamily="34" charset="0"/>
              <a:buChar char="•"/>
            </a:pPr>
            <a:r>
              <a:rPr lang="en-US" sz="3200" dirty="0"/>
              <a:t>Climate Change</a:t>
            </a:r>
          </a:p>
          <a:p>
            <a:pPr marL="285750" indent="-285750">
              <a:lnSpc>
                <a:spcPct val="150000"/>
              </a:lnSpc>
              <a:buFont typeface="Arial" panose="020B0604020202020204" pitchFamily="34" charset="0"/>
              <a:buChar char="•"/>
            </a:pPr>
            <a:r>
              <a:rPr lang="en-US" sz="3200" dirty="0"/>
              <a:t>Electric Systems</a:t>
            </a:r>
          </a:p>
          <a:p>
            <a:pPr marL="285750" indent="-285750">
              <a:lnSpc>
                <a:spcPct val="150000"/>
              </a:lnSpc>
              <a:buFont typeface="Arial" panose="020B0604020202020204" pitchFamily="34" charset="0"/>
              <a:buChar char="•"/>
            </a:pPr>
            <a:r>
              <a:rPr lang="en-US" sz="3200" dirty="0"/>
              <a:t>Emerging Technologies</a:t>
            </a:r>
          </a:p>
          <a:p>
            <a:pPr marL="285750" indent="-285750">
              <a:lnSpc>
                <a:spcPct val="150000"/>
              </a:lnSpc>
              <a:buFont typeface="Arial" panose="020B0604020202020204" pitchFamily="34" charset="0"/>
              <a:buChar char="•"/>
            </a:pPr>
            <a:r>
              <a:rPr lang="en-US" sz="3200" dirty="0"/>
              <a:t>Energy Equity in Low-Income Communities</a:t>
            </a:r>
          </a:p>
          <a:p>
            <a:pPr marL="285750" indent="-285750">
              <a:lnSpc>
                <a:spcPct val="150000"/>
              </a:lnSpc>
              <a:buFont typeface="Arial" panose="020B0604020202020204" pitchFamily="34" charset="0"/>
              <a:buChar char="•"/>
            </a:pPr>
            <a:r>
              <a:rPr lang="en-US" sz="3200" dirty="0"/>
              <a:t>Renewables</a:t>
            </a:r>
          </a:p>
          <a:p>
            <a:pPr marL="285750" indent="-285750">
              <a:lnSpc>
                <a:spcPct val="150000"/>
              </a:lnSpc>
              <a:buFont typeface="Arial" panose="020B0604020202020204" pitchFamily="34" charset="0"/>
              <a:buChar char="•"/>
            </a:pPr>
            <a:r>
              <a:rPr lang="en-US" sz="3200" dirty="0"/>
              <a:t>Thermal Solutions</a:t>
            </a:r>
          </a:p>
          <a:p>
            <a:pPr marL="285750" indent="-285750">
              <a:lnSpc>
                <a:spcPct val="150000"/>
              </a:lnSpc>
              <a:buFont typeface="Arial" panose="020B0604020202020204" pitchFamily="34" charset="0"/>
              <a:buChar char="•"/>
            </a:pPr>
            <a:r>
              <a:rPr lang="en-US" sz="3200" dirty="0"/>
              <a:t>Transportation Efficiency</a:t>
            </a:r>
          </a:p>
          <a:p>
            <a:pPr marL="285750" indent="-285750">
              <a:lnSpc>
                <a:spcPct val="150000"/>
              </a:lnSpc>
              <a:buFont typeface="Arial" panose="020B0604020202020204" pitchFamily="34" charset="0"/>
              <a:buChar char="•"/>
            </a:pPr>
            <a:endParaRPr lang="en-US" sz="3200" dirty="0"/>
          </a:p>
        </p:txBody>
      </p:sp>
      <p:pic>
        <p:nvPicPr>
          <p:cNvPr id="17" name="Picture 16"/>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9" name="Rectangle 18"/>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1" name="Straight Connector 20"/>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Expertise</a:t>
            </a:r>
          </a:p>
        </p:txBody>
      </p:sp>
      <p:sp>
        <p:nvSpPr>
          <p:cNvPr id="23" name="TextBox 22"/>
          <p:cNvSpPr txBox="1"/>
          <p:nvPr userDrawn="1"/>
        </p:nvSpPr>
        <p:spPr>
          <a:xfrm>
            <a:off x="1039660" y="1271751"/>
            <a:ext cx="10221239" cy="4427591"/>
          </a:xfrm>
          <a:prstGeom prst="rect">
            <a:avLst/>
          </a:prstGeom>
          <a:noFill/>
        </p:spPr>
        <p:txBody>
          <a:bodyPr wrap="square" numCol="2" rtlCol="0">
            <a:noAutofit/>
          </a:bodyPr>
          <a:lstStyle/>
          <a:p>
            <a:pPr marL="285750" indent="-285750">
              <a:lnSpc>
                <a:spcPct val="150000"/>
              </a:lnSpc>
              <a:buFont typeface="Arial" panose="020B0604020202020204" pitchFamily="34" charset="0"/>
              <a:buChar char="•"/>
            </a:pPr>
            <a:r>
              <a:rPr lang="en-US" sz="3200" dirty="0"/>
              <a:t>Building Efficiency</a:t>
            </a:r>
          </a:p>
          <a:p>
            <a:pPr marL="285750" indent="-285750">
              <a:lnSpc>
                <a:spcPct val="150000"/>
              </a:lnSpc>
              <a:buFont typeface="Arial" panose="020B0604020202020204" pitchFamily="34" charset="0"/>
              <a:buChar char="•"/>
            </a:pPr>
            <a:r>
              <a:rPr lang="en-US" sz="3200" dirty="0"/>
              <a:t>Climate Change</a:t>
            </a:r>
          </a:p>
          <a:p>
            <a:pPr marL="285750" indent="-285750">
              <a:lnSpc>
                <a:spcPct val="150000"/>
              </a:lnSpc>
              <a:buFont typeface="Arial" panose="020B0604020202020204" pitchFamily="34" charset="0"/>
              <a:buChar char="•"/>
            </a:pPr>
            <a:r>
              <a:rPr lang="en-US" sz="3200" dirty="0"/>
              <a:t>Electric Systems</a:t>
            </a:r>
          </a:p>
          <a:p>
            <a:pPr marL="285750" indent="-285750">
              <a:lnSpc>
                <a:spcPct val="150000"/>
              </a:lnSpc>
              <a:buFont typeface="Arial" panose="020B0604020202020204" pitchFamily="34" charset="0"/>
              <a:buChar char="•"/>
            </a:pPr>
            <a:r>
              <a:rPr lang="en-US" sz="3200" dirty="0"/>
              <a:t>Emerging Technologies</a:t>
            </a:r>
          </a:p>
          <a:p>
            <a:pPr marL="285750" indent="-285750">
              <a:lnSpc>
                <a:spcPct val="150000"/>
              </a:lnSpc>
              <a:buFont typeface="Arial" panose="020B0604020202020204" pitchFamily="34" charset="0"/>
              <a:buChar char="•"/>
            </a:pPr>
            <a:r>
              <a:rPr lang="en-US" sz="3200" dirty="0"/>
              <a:t>Energy Equity in Low-Income Communities</a:t>
            </a:r>
          </a:p>
          <a:p>
            <a:pPr marL="285750" indent="-285750">
              <a:lnSpc>
                <a:spcPct val="150000"/>
              </a:lnSpc>
              <a:buFont typeface="Arial" panose="020B0604020202020204" pitchFamily="34" charset="0"/>
              <a:buChar char="•"/>
            </a:pPr>
            <a:r>
              <a:rPr lang="en-US" sz="3200" dirty="0"/>
              <a:t>Renewables</a:t>
            </a:r>
          </a:p>
          <a:p>
            <a:pPr marL="285750" indent="-285750">
              <a:lnSpc>
                <a:spcPct val="150000"/>
              </a:lnSpc>
              <a:buFont typeface="Arial" panose="020B0604020202020204" pitchFamily="34" charset="0"/>
              <a:buChar char="•"/>
            </a:pPr>
            <a:r>
              <a:rPr lang="en-US" sz="3200" dirty="0"/>
              <a:t>Thermal Solutions</a:t>
            </a:r>
          </a:p>
          <a:p>
            <a:pPr marL="285750" indent="-285750">
              <a:lnSpc>
                <a:spcPct val="150000"/>
              </a:lnSpc>
              <a:buFont typeface="Arial" panose="020B0604020202020204" pitchFamily="34" charset="0"/>
              <a:buChar char="•"/>
            </a:pPr>
            <a:r>
              <a:rPr lang="en-US" sz="3200" dirty="0"/>
              <a:t>Transportation Efficiency</a:t>
            </a:r>
          </a:p>
          <a:p>
            <a:pPr marL="285750" indent="-285750">
              <a:lnSpc>
                <a:spcPct val="150000"/>
              </a:lnSpc>
              <a:buFont typeface="Arial" panose="020B0604020202020204" pitchFamily="34" charset="0"/>
              <a:buChar char="•"/>
            </a:pPr>
            <a:endParaRPr lang="en-US" sz="3200" dirty="0"/>
          </a:p>
        </p:txBody>
      </p:sp>
      <p:sp>
        <p:nvSpPr>
          <p:cNvPr id="2" name="Slide Number Placeholder 1">
            <a:extLst>
              <a:ext uri="{FF2B5EF4-FFF2-40B4-BE49-F238E27FC236}">
                <a16:creationId xmlns:a16="http://schemas.microsoft.com/office/drawing/2014/main" id="{EF8E0438-5091-4C63-BE5A-ABC6631DE699}"/>
              </a:ext>
            </a:extLst>
          </p:cNvPr>
          <p:cNvSpPr>
            <a:spLocks noGrp="1"/>
          </p:cNvSpPr>
          <p:nvPr>
            <p:ph type="sldNum" sz="quarter" idx="10"/>
          </p:nvPr>
        </p:nvSpPr>
        <p:spPr>
          <a:xfrm>
            <a:off x="176637" y="6464938"/>
            <a:ext cx="2743200" cy="365125"/>
          </a:xfrm>
        </p:spPr>
        <p:txBody>
          <a:bodyPr/>
          <a:lstStyle>
            <a:lvl1pPr algn="l">
              <a:defRPr/>
            </a:lvl1pPr>
          </a:lstStyle>
          <a:p>
            <a:fld id="{391E221D-0499-4253-A6D8-4C08CAE64123}" type="slidenum">
              <a:rPr lang="en-US" smtClean="0"/>
              <a:pPr/>
              <a:t>‹#›</a:t>
            </a:fld>
            <a:endParaRPr lang="en-US" dirty="0"/>
          </a:p>
        </p:txBody>
      </p:sp>
    </p:spTree>
    <p:extLst>
      <p:ext uri="{BB962C8B-B14F-4D97-AF65-F5344CB8AC3E}">
        <p14:creationId xmlns:p14="http://schemas.microsoft.com/office/powerpoint/2010/main" val="1452826418"/>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ur Peopl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People</a:t>
            </a:r>
          </a:p>
        </p:txBody>
      </p:sp>
      <p:sp>
        <p:nvSpPr>
          <p:cNvPr id="4" name="TextBox 3"/>
          <p:cNvSpPr txBox="1"/>
          <p:nvPr userDrawn="1"/>
        </p:nvSpPr>
        <p:spPr>
          <a:xfrm>
            <a:off x="1039660" y="1441528"/>
            <a:ext cx="10221239" cy="4741311"/>
          </a:xfrm>
          <a:prstGeom prst="rect">
            <a:avLst/>
          </a:prstGeom>
          <a:noFill/>
        </p:spPr>
        <p:txBody>
          <a:bodyPr wrap="square" numCol="2" rtlCol="0">
            <a:noAutofit/>
          </a:bodyPr>
          <a:lstStyle/>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Engineers</a:t>
            </a:r>
          </a:p>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a:t>
            </a:r>
            <a:r>
              <a:rPr lang="en-US" altLang="en-US" sz="3200" baseline="0" dirty="0">
                <a:latin typeface="+mn-lt"/>
                <a:cs typeface="Stag Book" panose="02000503060000020004" pitchFamily="50" charset="0"/>
              </a:rPr>
              <a:t> designers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Data analysts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Consultants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Project managers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Finance specialists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Marketing specialists</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8834" y="1343096"/>
            <a:ext cx="4347112" cy="4347112"/>
          </a:xfrm>
          <a:prstGeom prst="rect">
            <a:avLst/>
          </a:prstGeom>
        </p:spPr>
      </p:pic>
    </p:spTree>
    <p:extLst>
      <p:ext uri="{BB962C8B-B14F-4D97-AF65-F5344CB8AC3E}">
        <p14:creationId xmlns:p14="http://schemas.microsoft.com/office/powerpoint/2010/main" val="293638481"/>
      </p:ext>
    </p:extLst>
  </p:cSld>
  <p:clrMapOvr>
    <a:masterClrMapping/>
  </p:clrMapOvr>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Major Initiative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Major Initiatives</a:t>
            </a:r>
          </a:p>
        </p:txBody>
      </p:sp>
      <p:pic>
        <p:nvPicPr>
          <p:cNvPr id="11" name="Picture 4" descr="Q:\Marketing\VEIC\VEIC Wide Initiatives\Website\2013\Corporate Web Redesign_606\4_Content Development_964\Content By Page\1_Our Company\Our Brands\Logos\EfficiencySmart_Logo.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32550" y="1875763"/>
            <a:ext cx="3185132" cy="5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Q:\Marketing\DCSEU\Admin\Branding\2013 Rebrand_478\Logo\FINAL Logo files\Web\DCSEU_Logo_Standard_Color_web.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5905" y="1442852"/>
            <a:ext cx="3686163"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Q:\Marketing\CONSULTING\Client Initiatives\BERC\BERC Wide\Brand\2013\Brand Realignment_1371\01_Logo Exploration_1656\FINAL\Full BERC Logo\BERCLogoFULLRGB.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0406" y="3286271"/>
            <a:ext cx="2843508" cy="74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Q:\Marketing\TARGETED IMPLEMENTATION\RERC\Admin\Logo v1\RERC_LOGO-0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74592" y="2997967"/>
            <a:ext cx="2127249" cy="128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259726" y="1734817"/>
            <a:ext cx="2066843" cy="92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666465" y="3152527"/>
            <a:ext cx="1658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554705" y="4875088"/>
            <a:ext cx="2087245" cy="721709"/>
          </a:xfrm>
          <a:prstGeom prst="rect">
            <a:avLst/>
          </a:prstGeom>
        </p:spPr>
      </p:pic>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59726" y="4727357"/>
            <a:ext cx="2270144" cy="906912"/>
          </a:xfrm>
          <a:prstGeom prst="rect">
            <a:avLst/>
          </a:prstGeom>
        </p:spPr>
      </p:pic>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593433" y="4945285"/>
            <a:ext cx="2817877" cy="651512"/>
          </a:xfrm>
          <a:prstGeom prst="rect">
            <a:avLst/>
          </a:prstGeom>
        </p:spPr>
      </p:pic>
    </p:spTree>
    <p:extLst>
      <p:ext uri="{BB962C8B-B14F-4D97-AF65-F5344CB8AC3E}">
        <p14:creationId xmlns:p14="http://schemas.microsoft.com/office/powerpoint/2010/main" val="731079575"/>
      </p:ext>
    </p:extLst>
  </p:cSld>
  <p:clrMapOvr>
    <a:masterClrMapping/>
  </p:clrMapOvr>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Agenda">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Agenda Item One</a:t>
            </a:r>
          </a:p>
          <a:p>
            <a:pPr lvl="0"/>
            <a:r>
              <a:rPr lang="en-US" dirty="0"/>
              <a:t>Agenda Item Two</a:t>
            </a:r>
          </a:p>
          <a:p>
            <a:pPr lvl="0"/>
            <a:r>
              <a:rPr lang="en-US" dirty="0"/>
              <a:t>Agenda Item Three</a:t>
            </a:r>
          </a:p>
          <a:p>
            <a:pPr lvl="0"/>
            <a:r>
              <a:rPr lang="en-US" dirty="0"/>
              <a:t>Agenda Item Four</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9" name="Oval 8"/>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760095" y="1762013"/>
            <a:ext cx="1937658" cy="584775"/>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Agenda</a:t>
            </a:r>
          </a:p>
        </p:txBody>
      </p:sp>
      <p:sp>
        <p:nvSpPr>
          <p:cNvPr id="11" name="Oval 10"/>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01159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ection Divi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5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Section Title (referenced in agenda)</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0" name="Oval 9"/>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09705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py">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890751"/>
          </a:xfrm>
        </p:spPr>
        <p:txBody>
          <a:bodyPr anchor="t">
            <a:normAutofit/>
          </a:bodyPr>
          <a:lstStyle>
            <a:lvl1pPr algn="l">
              <a:defRPr sz="5400"/>
            </a:lvl1pPr>
          </a:lstStyle>
          <a:p>
            <a:r>
              <a:rPr lang="en-US" dirty="0"/>
              <a:t>One Line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1481959"/>
            <a:ext cx="10894260" cy="4516973"/>
          </a:xfrm>
        </p:spPr>
        <p:txBody>
          <a:bodyPr/>
          <a:lstStyle>
            <a:lvl1pPr>
              <a:defRPr sz="3400"/>
            </a:lvl1pPr>
            <a:lvl2pPr>
              <a:defRPr sz="2800"/>
            </a:lvl2pPr>
          </a:lstStyle>
          <a:p>
            <a:pPr lvl="0"/>
            <a:r>
              <a:rPr lang="en-US"/>
              <a:t>Click to edit Master text styles</a:t>
            </a:r>
          </a:p>
          <a:p>
            <a:pPr lvl="1"/>
            <a:r>
              <a:rPr lang="en-US"/>
              <a:t>Second level</a:t>
            </a:r>
          </a:p>
        </p:txBody>
      </p:sp>
    </p:spTree>
  </p:cSld>
  <p:clrMapOvr>
    <a:masterClrMapping/>
  </p:clrMapOvr>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py">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0"/>
            <a:ext cx="10894260" cy="1468821"/>
          </a:xfrm>
        </p:spPr>
        <p:txBody>
          <a:bodyPr anchor="t">
            <a:normAutofit/>
          </a:bodyPr>
          <a:lstStyle>
            <a:lvl1pPr algn="l">
              <a:defRPr sz="5400" baseline="0"/>
            </a:lvl1pPr>
          </a:lstStyle>
          <a:p>
            <a:r>
              <a:rPr lang="en-US" dirty="0"/>
              <a:t>Two Line Title Should Not Leave Any Small Words Hanging</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914400" y="2123090"/>
            <a:ext cx="10894260" cy="3875842"/>
          </a:xfrm>
        </p:spPr>
        <p:txBody>
          <a:bodyPr/>
          <a:lstStyle>
            <a:lvl1pPr>
              <a:defRPr sz="3400"/>
            </a:lvl1pPr>
            <a:lvl2pPr>
              <a:defRPr sz="2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13216226"/>
      </p:ext>
    </p:extLst>
  </p:cSld>
  <p:clrMapOvr>
    <a:masterClrMapping/>
  </p:clrMapOvr>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py and Photo/graphic">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21498"/>
          </a:xfrm>
        </p:spPr>
        <p:txBody>
          <a:bodyPr anchor="t">
            <a:normAutofit/>
          </a:bodyPr>
          <a:lstStyle>
            <a:lvl1pPr algn="l">
              <a:defRPr sz="5400"/>
            </a:lvl1pPr>
          </a:lstStyle>
          <a:p>
            <a:r>
              <a:rPr lang="en-US" dirty="0"/>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1" hasCustomPrompt="1"/>
          </p:nvPr>
        </p:nvSpPr>
        <p:spPr>
          <a:xfrm>
            <a:off x="7587343" y="1488511"/>
            <a:ext cx="4222070" cy="4510421"/>
          </a:xfrm>
        </p:spPr>
        <p:txBody>
          <a:bodyPr/>
          <a:lstStyle>
            <a:lvl1pPr marL="0" indent="0">
              <a:buNone/>
              <a:defRPr baseline="0"/>
            </a:lvl1pPr>
          </a:lstStyle>
          <a:p>
            <a:r>
              <a:rPr lang="en-US" dirty="0"/>
              <a:t>Rectangle Photo or Illustration</a:t>
            </a:r>
          </a:p>
        </p:txBody>
      </p:sp>
      <p:sp>
        <p:nvSpPr>
          <p:cNvPr id="10" name="Text Placeholder 5"/>
          <p:cNvSpPr>
            <a:spLocks noGrp="1"/>
          </p:cNvSpPr>
          <p:nvPr>
            <p:ph type="body" sz="quarter" idx="12"/>
          </p:nvPr>
        </p:nvSpPr>
        <p:spPr>
          <a:xfrm>
            <a:off x="914400" y="1481959"/>
            <a:ext cx="6388274" cy="4516973"/>
          </a:xfrm>
        </p:spPr>
        <p:txBody>
          <a:bodyPr/>
          <a:lstStyle>
            <a:lvl1pPr>
              <a:defRPr sz="3400"/>
            </a:lvl1pPr>
            <a:lvl2pPr>
              <a:defRPr sz="2800"/>
            </a:lvl2pPr>
          </a:lstStyle>
          <a:p>
            <a:pPr lvl="0"/>
            <a:r>
              <a:rPr lang="en-US"/>
              <a:t>Click to edit Master text styles</a:t>
            </a:r>
          </a:p>
          <a:p>
            <a:pPr lvl="1"/>
            <a:r>
              <a:rPr lang="en-US"/>
              <a:t>Second level</a:t>
            </a:r>
          </a:p>
        </p:txBody>
      </p:sp>
    </p:spTree>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Full Screen 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C40CC3A-9E47-4BEB-9B40-B428E961EEE9}"/>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dirty="0"/>
              <a:t>Insert Full Screen Picture (no words)</a:t>
            </a:r>
          </a:p>
        </p:txBody>
      </p:sp>
    </p:spTree>
    <p:extLst>
      <p:ext uri="{BB962C8B-B14F-4D97-AF65-F5344CB8AC3E}">
        <p14:creationId xmlns:p14="http://schemas.microsoft.com/office/powerpoint/2010/main" val="154803938"/>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Just photo/graphic">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81742"/>
          </a:xfrm>
        </p:spPr>
        <p:txBody>
          <a:bodyPr anchor="t">
            <a:normAutofit/>
          </a:bodyPr>
          <a:lstStyle>
            <a:lvl1pPr algn="l">
              <a:defRPr sz="5400"/>
            </a:lvl1pPr>
          </a:lstStyle>
          <a:p>
            <a:r>
              <a:rPr lang="en-US" dirty="0"/>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Picture Placeholder 3"/>
          <p:cNvSpPr>
            <a:spLocks noGrp="1"/>
          </p:cNvSpPr>
          <p:nvPr>
            <p:ph type="pic" sz="quarter" idx="11" hasCustomPrompt="1"/>
          </p:nvPr>
        </p:nvSpPr>
        <p:spPr>
          <a:xfrm>
            <a:off x="914401" y="1556657"/>
            <a:ext cx="10678886" cy="4442275"/>
          </a:xfrm>
        </p:spPr>
        <p:txBody>
          <a:bodyPr/>
          <a:lstStyle>
            <a:lvl1pPr marL="0" indent="0">
              <a:buNone/>
              <a:defRPr baseline="0"/>
            </a:lvl1pPr>
          </a:lstStyle>
          <a:p>
            <a:r>
              <a:rPr lang="en-US" dirty="0"/>
              <a:t>Wide Rectangle Photo or Illustration</a:t>
            </a:r>
          </a:p>
        </p:txBody>
      </p:sp>
    </p:spTree>
  </p:cSld>
  <p:clrMapOvr>
    <a:masterClrMapping/>
  </p:clrMapOvr>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py and circle photo">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796446"/>
          </a:xfrm>
        </p:spPr>
        <p:txBody>
          <a:bodyPr anchor="t">
            <a:normAutofit/>
          </a:bodyPr>
          <a:lstStyle>
            <a:lvl1pPr algn="l">
              <a:defRPr sz="5400"/>
            </a:lvl1pPr>
          </a:lstStyle>
          <a:p>
            <a:r>
              <a:rPr lang="en-US" dirty="0"/>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Picture Placeholder 5"/>
          <p:cNvSpPr>
            <a:spLocks noGrp="1"/>
          </p:cNvSpPr>
          <p:nvPr>
            <p:ph type="pic" sz="quarter" idx="12" hasCustomPrompt="1"/>
          </p:nvPr>
        </p:nvSpPr>
        <p:spPr>
          <a:xfrm>
            <a:off x="7696201" y="1870681"/>
            <a:ext cx="3831770" cy="3830356"/>
          </a:xfrm>
          <a:prstGeom prst="ellipse">
            <a:avLst/>
          </a:prstGeom>
        </p:spPr>
        <p:txBody>
          <a:bodyPr/>
          <a:lstStyle>
            <a:lvl1pPr marL="0" indent="0">
              <a:buNone/>
              <a:defRPr baseline="0"/>
            </a:lvl1pPr>
          </a:lstStyle>
          <a:p>
            <a:r>
              <a:rPr lang="en-US" dirty="0"/>
              <a:t>Photo cropped in a circle</a:t>
            </a:r>
          </a:p>
        </p:txBody>
      </p:sp>
      <p:sp>
        <p:nvSpPr>
          <p:cNvPr id="10" name="Text Placeholder 5"/>
          <p:cNvSpPr>
            <a:spLocks noGrp="1"/>
          </p:cNvSpPr>
          <p:nvPr>
            <p:ph type="body" sz="quarter" idx="13"/>
          </p:nvPr>
        </p:nvSpPr>
        <p:spPr>
          <a:xfrm>
            <a:off x="914400" y="1481959"/>
            <a:ext cx="6400800" cy="4516973"/>
          </a:xfrm>
        </p:spPr>
        <p:txBody>
          <a:bodyPr/>
          <a:lstStyle>
            <a:lvl1pPr>
              <a:defRPr sz="3400"/>
            </a:lvl1pPr>
            <a:lvl2pPr>
              <a:defRPr sz="2800"/>
            </a:lvl2pPr>
          </a:lstStyle>
          <a:p>
            <a:pPr lvl="0"/>
            <a:r>
              <a:rPr lang="en-US"/>
              <a:t>Click to edit Master text styles</a:t>
            </a:r>
          </a:p>
          <a:p>
            <a:pPr lvl="1"/>
            <a:r>
              <a:rPr lang="en-US"/>
              <a:t>Second level</a:t>
            </a:r>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ur Service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Services</a:t>
            </a:r>
          </a:p>
        </p:txBody>
      </p:sp>
      <p:sp>
        <p:nvSpPr>
          <p:cNvPr id="4" name="TextBox 3"/>
          <p:cNvSpPr txBox="1"/>
          <p:nvPr/>
        </p:nvSpPr>
        <p:spPr>
          <a:xfrm>
            <a:off x="1039660" y="1271752"/>
            <a:ext cx="10221239" cy="432504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Community </a:t>
            </a:r>
            <a:br>
              <a:rPr lang="en-US" altLang="en-US" sz="3200" dirty="0">
                <a:latin typeface="+mn-lt"/>
                <a:cs typeface="Stag Book" panose="02000503060000020004" pitchFamily="50" charset="0"/>
              </a:rPr>
            </a:br>
            <a:r>
              <a:rPr lang="en-US" altLang="en-US" sz="3200" dirty="0">
                <a:latin typeface="+mn-lt"/>
                <a:cs typeface="Stag Book" panose="02000503060000020004" pitchFamily="50" charset="0"/>
              </a:rPr>
              <a:t>Engagement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Energy Planning</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Evaluation, Measurement &amp;</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Verification</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Finance &amp; Funding</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Approaches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Policy &amp; Regulatory</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Support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 Review, Design &amp; Implementation </a:t>
            </a:r>
          </a:p>
        </p:txBody>
      </p:sp>
      <p:pic>
        <p:nvPicPr>
          <p:cNvPr id="8" name="Picture 7"/>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1" name="Rectangle 10"/>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3" name="Straight Connector 12"/>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Services</a:t>
            </a:r>
          </a:p>
        </p:txBody>
      </p:sp>
      <p:sp>
        <p:nvSpPr>
          <p:cNvPr id="15" name="TextBox 14"/>
          <p:cNvSpPr txBox="1"/>
          <p:nvPr/>
        </p:nvSpPr>
        <p:spPr>
          <a:xfrm>
            <a:off x="1039660" y="1271752"/>
            <a:ext cx="10221239" cy="432504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Community </a:t>
            </a:r>
            <a:br>
              <a:rPr lang="en-US" altLang="en-US" sz="3200" dirty="0">
                <a:latin typeface="+mn-lt"/>
                <a:cs typeface="Stag Book" panose="02000503060000020004" pitchFamily="50" charset="0"/>
              </a:rPr>
            </a:br>
            <a:r>
              <a:rPr lang="en-US" altLang="en-US" sz="3200" dirty="0">
                <a:latin typeface="+mn-lt"/>
                <a:cs typeface="Stag Book" panose="02000503060000020004" pitchFamily="50" charset="0"/>
              </a:rPr>
              <a:t>Engagement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Energy Planning</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Evaluation, Measurement &amp;</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Verification</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Finance &amp; Funding</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Approaches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Policy &amp; Regulatory</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Support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 Review, Design &amp; Implementation </a:t>
            </a:r>
          </a:p>
        </p:txBody>
      </p:sp>
      <p:pic>
        <p:nvPicPr>
          <p:cNvPr id="17" name="Picture 16"/>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9" name="Rectangle 18"/>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1" name="Straight Connector 20"/>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Services</a:t>
            </a:r>
          </a:p>
        </p:txBody>
      </p:sp>
      <p:sp>
        <p:nvSpPr>
          <p:cNvPr id="23" name="TextBox 22"/>
          <p:cNvSpPr txBox="1"/>
          <p:nvPr userDrawn="1"/>
        </p:nvSpPr>
        <p:spPr>
          <a:xfrm>
            <a:off x="1039660" y="1271752"/>
            <a:ext cx="10221239" cy="432504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Community </a:t>
            </a:r>
            <a:br>
              <a:rPr lang="en-US" altLang="en-US" sz="3200" dirty="0">
                <a:latin typeface="+mn-lt"/>
                <a:cs typeface="Stag Book" panose="02000503060000020004" pitchFamily="50" charset="0"/>
              </a:rPr>
            </a:br>
            <a:r>
              <a:rPr lang="en-US" altLang="en-US" sz="3200" dirty="0">
                <a:latin typeface="+mn-lt"/>
                <a:cs typeface="Stag Book" panose="02000503060000020004" pitchFamily="50" charset="0"/>
              </a:rPr>
              <a:t>Engagement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Energy Planning</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Evaluation, Measurement &amp;</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Verification</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Finance &amp; Funding</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Approaches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Policy &amp; Regulatory</a:t>
            </a:r>
            <a:r>
              <a:rPr lang="en-US" altLang="en-US" sz="3200" baseline="0" dirty="0">
                <a:latin typeface="+mn-lt"/>
                <a:cs typeface="Stag Book" panose="02000503060000020004" pitchFamily="50" charset="0"/>
              </a:rPr>
              <a:t> </a:t>
            </a:r>
            <a:r>
              <a:rPr lang="en-US" altLang="en-US" sz="3200" dirty="0">
                <a:latin typeface="+mn-lt"/>
                <a:cs typeface="Stag Book" panose="02000503060000020004" pitchFamily="50" charset="0"/>
              </a:rPr>
              <a:t>Support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 Review, Design &amp; Implementation </a:t>
            </a:r>
          </a:p>
        </p:txBody>
      </p:sp>
    </p:spTree>
    <p:extLst>
      <p:ext uri="{BB962C8B-B14F-4D97-AF65-F5344CB8AC3E}">
        <p14:creationId xmlns:p14="http://schemas.microsoft.com/office/powerpoint/2010/main" val="3810644504"/>
      </p:ext>
    </p:extLst>
  </p:cSld>
  <p:clrMapOvr>
    <a:masterClrMapping/>
  </p:clrMapOvr>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ide copy and circle photo">
    <p:spTree>
      <p:nvGrpSpPr>
        <p:cNvPr id="1" name=""/>
        <p:cNvGrpSpPr/>
        <p:nvPr/>
      </p:nvGrpSpPr>
      <p:grpSpPr>
        <a:xfrm>
          <a:off x="0" y="0"/>
          <a:ext cx="0" cy="0"/>
          <a:chOff x="0" y="0"/>
          <a:chExt cx="0" cy="0"/>
        </a:xfrm>
      </p:grpSpPr>
      <p:sp>
        <p:nvSpPr>
          <p:cNvPr id="15" name="Rectangle 14"/>
          <p:cNvSpPr/>
          <p:nvPr userDrawn="1"/>
        </p:nvSpPr>
        <p:spPr>
          <a:xfrm>
            <a:off x="0" y="0"/>
            <a:ext cx="59506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sp>
        <p:nvSpPr>
          <p:cNvPr id="6" name="Text Placeholder 5"/>
          <p:cNvSpPr>
            <a:spLocks noGrp="1"/>
          </p:cNvSpPr>
          <p:nvPr>
            <p:ph type="body" sz="quarter" idx="10" hasCustomPrompt="1"/>
          </p:nvPr>
        </p:nvSpPr>
        <p:spPr>
          <a:xfrm>
            <a:off x="618978" y="717452"/>
            <a:ext cx="4754880" cy="4983585"/>
          </a:xfrm>
        </p:spPr>
        <p:txBody>
          <a:bodyPr anchor="ctr">
            <a:normAutofit/>
          </a:bodyPr>
          <a:lstStyle>
            <a:lvl1pPr marL="0" indent="0">
              <a:buNone/>
              <a:defRPr sz="4800" spc="-100" baseline="0">
                <a:latin typeface="Roboto Slab" pitchFamily="2" charset="0"/>
                <a:ea typeface="Roboto Slab" pitchFamily="2" charset="0"/>
              </a:defRPr>
            </a:lvl1pPr>
            <a:lvl2pPr>
              <a:defRPr sz="2400"/>
            </a:lvl2pPr>
          </a:lstStyle>
          <a:p>
            <a:pPr lvl="0"/>
            <a:r>
              <a:rPr lang="en-US" dirty="0"/>
              <a:t>A bold statement to highlight or illustrate a point.</a:t>
            </a:r>
          </a:p>
        </p:txBody>
      </p:sp>
      <p:sp>
        <p:nvSpPr>
          <p:cNvPr id="11" name="Picture Placeholder 5"/>
          <p:cNvSpPr>
            <a:spLocks noGrp="1"/>
          </p:cNvSpPr>
          <p:nvPr>
            <p:ph type="pic" sz="quarter" idx="12" hasCustomPrompt="1"/>
          </p:nvPr>
        </p:nvSpPr>
        <p:spPr>
          <a:xfrm>
            <a:off x="7155431" y="1362455"/>
            <a:ext cx="3831770" cy="3830356"/>
          </a:xfrm>
          <a:prstGeom prst="ellipse">
            <a:avLst/>
          </a:prstGeom>
        </p:spPr>
        <p:txBody>
          <a:bodyPr/>
          <a:lstStyle>
            <a:lvl1pPr marL="0" indent="0">
              <a:buNone/>
              <a:defRPr baseline="0"/>
            </a:lvl1pPr>
          </a:lstStyle>
          <a:p>
            <a:r>
              <a:rPr lang="en-US" dirty="0"/>
              <a:t>Photo cropped in a circle</a:t>
            </a:r>
          </a:p>
        </p:txBody>
      </p:sp>
    </p:spTree>
  </p:cSld>
  <p:clrMapOvr>
    <a:masterClrMapping/>
  </p:clrMapOvr>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Just Tabl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896654"/>
          </a:xfrm>
        </p:spPr>
        <p:txBody>
          <a:bodyPr anchor="t">
            <a:normAutofit/>
          </a:bodyPr>
          <a:lstStyle>
            <a:lvl1pPr algn="l">
              <a:defRPr sz="5400"/>
            </a:lvl1pPr>
          </a:lstStyle>
          <a:p>
            <a:r>
              <a:rPr lang="en-US" dirty="0"/>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able Placeholder 3"/>
          <p:cNvSpPr>
            <a:spLocks noGrp="1"/>
          </p:cNvSpPr>
          <p:nvPr>
            <p:ph type="tbl" sz="quarter" idx="10" hasCustomPrompt="1"/>
          </p:nvPr>
        </p:nvSpPr>
        <p:spPr>
          <a:xfrm>
            <a:off x="914400" y="1691014"/>
            <a:ext cx="9493268" cy="4307918"/>
          </a:xfrm>
        </p:spPr>
        <p:txBody>
          <a:bodyPr/>
          <a:lstStyle>
            <a:lvl1pPr>
              <a:defRPr/>
            </a:lvl1pPr>
          </a:lstStyle>
          <a:p>
            <a:r>
              <a:rPr lang="en-US" dirty="0"/>
              <a:t>Click icon to add table -&gt; use Style 2, Accent 5 design</a:t>
            </a:r>
          </a:p>
        </p:txBody>
      </p:sp>
    </p:spTree>
  </p:cSld>
  <p:clrMapOvr>
    <a:masterClrMapping/>
  </p:clrMapOvr>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Multiple Circle Photo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400" y="381001"/>
            <a:ext cx="10894260" cy="1480456"/>
          </a:xfrm>
        </p:spPr>
        <p:txBody>
          <a:bodyPr anchor="t">
            <a:normAutofit/>
          </a:bodyPr>
          <a:lstStyle>
            <a:lvl1pPr algn="l">
              <a:defRPr sz="5400"/>
            </a:lvl1pPr>
          </a:lstStyle>
          <a:p>
            <a:r>
              <a:rPr lang="en-US" dirty="0"/>
              <a:t>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hasCustomPrompt="1"/>
          </p:nvPr>
        </p:nvSpPr>
        <p:spPr>
          <a:xfrm>
            <a:off x="839907"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1" name="Picture Placeholder 5"/>
          <p:cNvSpPr>
            <a:spLocks noGrp="1"/>
          </p:cNvSpPr>
          <p:nvPr>
            <p:ph type="pic" sz="quarter" idx="12" hasCustomPrompt="1"/>
          </p:nvPr>
        </p:nvSpPr>
        <p:spPr>
          <a:xfrm>
            <a:off x="780539" y="2000254"/>
            <a:ext cx="1843870" cy="1843190"/>
          </a:xfrm>
          <a:prstGeom prst="ellipse">
            <a:avLst/>
          </a:prstGeom>
        </p:spPr>
        <p:txBody>
          <a:bodyPr/>
          <a:lstStyle>
            <a:lvl1pPr marL="0" indent="0" algn="ctr">
              <a:buNone/>
              <a:defRPr baseline="0"/>
            </a:lvl1pPr>
          </a:lstStyle>
          <a:p>
            <a:r>
              <a:rPr lang="en-US" dirty="0"/>
              <a:t>Picture in a circle</a:t>
            </a:r>
          </a:p>
        </p:txBody>
      </p:sp>
      <p:sp>
        <p:nvSpPr>
          <p:cNvPr id="12" name="Text Placeholder 5"/>
          <p:cNvSpPr>
            <a:spLocks noGrp="1"/>
          </p:cNvSpPr>
          <p:nvPr>
            <p:ph type="body" sz="quarter" idx="13" hasCustomPrompt="1"/>
          </p:nvPr>
        </p:nvSpPr>
        <p:spPr>
          <a:xfrm>
            <a:off x="311343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3" name="Picture Placeholder 5"/>
          <p:cNvSpPr>
            <a:spLocks noGrp="1"/>
          </p:cNvSpPr>
          <p:nvPr>
            <p:ph type="pic" sz="quarter" idx="14" hasCustomPrompt="1"/>
          </p:nvPr>
        </p:nvSpPr>
        <p:spPr>
          <a:xfrm>
            <a:off x="3054065" y="2000254"/>
            <a:ext cx="1843870" cy="1843190"/>
          </a:xfrm>
          <a:prstGeom prst="ellipse">
            <a:avLst/>
          </a:prstGeom>
        </p:spPr>
        <p:txBody>
          <a:bodyPr/>
          <a:lstStyle>
            <a:lvl1pPr marL="0" indent="0" algn="ctr">
              <a:buNone/>
              <a:defRPr baseline="0"/>
            </a:lvl1pPr>
          </a:lstStyle>
          <a:p>
            <a:r>
              <a:rPr lang="en-US" dirty="0"/>
              <a:t>Picture in a circle</a:t>
            </a:r>
          </a:p>
        </p:txBody>
      </p:sp>
      <p:sp>
        <p:nvSpPr>
          <p:cNvPr id="14" name="Text Placeholder 5"/>
          <p:cNvSpPr>
            <a:spLocks noGrp="1"/>
          </p:cNvSpPr>
          <p:nvPr>
            <p:ph type="body" sz="quarter" idx="15" hasCustomPrompt="1"/>
          </p:nvPr>
        </p:nvSpPr>
        <p:spPr>
          <a:xfrm>
            <a:off x="5386959"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17" name="Picture Placeholder 5"/>
          <p:cNvSpPr>
            <a:spLocks noGrp="1"/>
          </p:cNvSpPr>
          <p:nvPr>
            <p:ph type="pic" sz="quarter" idx="16" hasCustomPrompt="1"/>
          </p:nvPr>
        </p:nvSpPr>
        <p:spPr>
          <a:xfrm>
            <a:off x="5327591" y="2000254"/>
            <a:ext cx="1843870" cy="1843190"/>
          </a:xfrm>
          <a:prstGeom prst="ellipse">
            <a:avLst/>
          </a:prstGeom>
        </p:spPr>
        <p:txBody>
          <a:bodyPr/>
          <a:lstStyle>
            <a:lvl1pPr marL="0" indent="0" algn="ctr">
              <a:buNone/>
              <a:defRPr baseline="0"/>
            </a:lvl1pPr>
          </a:lstStyle>
          <a:p>
            <a:r>
              <a:rPr lang="en-US" dirty="0"/>
              <a:t>Picture in a circle</a:t>
            </a:r>
          </a:p>
        </p:txBody>
      </p:sp>
      <p:sp>
        <p:nvSpPr>
          <p:cNvPr id="19" name="Text Placeholder 5"/>
          <p:cNvSpPr>
            <a:spLocks noGrp="1"/>
          </p:cNvSpPr>
          <p:nvPr>
            <p:ph type="body" sz="quarter" idx="17" hasCustomPrompt="1"/>
          </p:nvPr>
        </p:nvSpPr>
        <p:spPr>
          <a:xfrm>
            <a:off x="7719853" y="4051495"/>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0" name="Picture Placeholder 5"/>
          <p:cNvSpPr>
            <a:spLocks noGrp="1"/>
          </p:cNvSpPr>
          <p:nvPr>
            <p:ph type="pic" sz="quarter" idx="18" hasCustomPrompt="1"/>
          </p:nvPr>
        </p:nvSpPr>
        <p:spPr>
          <a:xfrm>
            <a:off x="7660485" y="2000254"/>
            <a:ext cx="1843870" cy="1843190"/>
          </a:xfrm>
          <a:prstGeom prst="ellipse">
            <a:avLst/>
          </a:prstGeom>
        </p:spPr>
        <p:txBody>
          <a:bodyPr/>
          <a:lstStyle>
            <a:lvl1pPr marL="0" indent="0" algn="ctr">
              <a:buNone/>
              <a:defRPr baseline="0"/>
            </a:lvl1pPr>
          </a:lstStyle>
          <a:p>
            <a:r>
              <a:rPr lang="en-US" dirty="0"/>
              <a:t>Picture in a circle</a:t>
            </a:r>
          </a:p>
        </p:txBody>
      </p:sp>
      <p:sp>
        <p:nvSpPr>
          <p:cNvPr id="21" name="Text Placeholder 5"/>
          <p:cNvSpPr>
            <a:spLocks noGrp="1"/>
          </p:cNvSpPr>
          <p:nvPr>
            <p:ph type="body" sz="quarter" idx="19" hasCustomPrompt="1"/>
          </p:nvPr>
        </p:nvSpPr>
        <p:spPr>
          <a:xfrm>
            <a:off x="10051501" y="4097623"/>
            <a:ext cx="1725134" cy="1716259"/>
          </a:xfrm>
        </p:spPr>
        <p:txBody>
          <a:bodyPr>
            <a:normAutofit/>
          </a:bodyPr>
          <a:lstStyle>
            <a:lvl1pPr marL="0" indent="0" algn="ctr">
              <a:buNone/>
              <a:defRPr sz="2400" baseline="0"/>
            </a:lvl1pPr>
            <a:lvl2pPr>
              <a:defRPr sz="2400"/>
            </a:lvl2pPr>
          </a:lstStyle>
          <a:p>
            <a:pPr lvl="0"/>
            <a:r>
              <a:rPr lang="en-US" dirty="0"/>
              <a:t>First copy point with just a few words</a:t>
            </a:r>
          </a:p>
        </p:txBody>
      </p:sp>
      <p:sp>
        <p:nvSpPr>
          <p:cNvPr id="23" name="Picture Placeholder 5"/>
          <p:cNvSpPr>
            <a:spLocks noGrp="1"/>
          </p:cNvSpPr>
          <p:nvPr>
            <p:ph type="pic" sz="quarter" idx="20" hasCustomPrompt="1"/>
          </p:nvPr>
        </p:nvSpPr>
        <p:spPr>
          <a:xfrm>
            <a:off x="9992133" y="2046382"/>
            <a:ext cx="1843870" cy="1843190"/>
          </a:xfrm>
          <a:prstGeom prst="ellipse">
            <a:avLst/>
          </a:prstGeom>
        </p:spPr>
        <p:txBody>
          <a:bodyPr/>
          <a:lstStyle>
            <a:lvl1pPr marL="0" indent="0" algn="ctr">
              <a:buNone/>
              <a:defRPr baseline="0"/>
            </a:lvl1pPr>
          </a:lstStyle>
          <a:p>
            <a:r>
              <a:rPr lang="en-US" dirty="0"/>
              <a:t>Picture in a circle</a:t>
            </a:r>
          </a:p>
        </p:txBody>
      </p:sp>
    </p:spTree>
  </p:cSld>
  <p:clrMapOvr>
    <a:masterClrMapping/>
  </p:clrMapOvr>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Statement w/VEIC Photo">
    <p:spTree>
      <p:nvGrpSpPr>
        <p:cNvPr id="1" name=""/>
        <p:cNvGrpSpPr/>
        <p:nvPr/>
      </p:nvGrpSpPr>
      <p:grpSpPr>
        <a:xfrm>
          <a:off x="0" y="0"/>
          <a:ext cx="0" cy="0"/>
          <a:chOff x="0" y="0"/>
          <a:chExt cx="0" cy="0"/>
        </a:xfrm>
      </p:grpSpPr>
      <p:sp>
        <p:nvSpPr>
          <p:cNvPr id="5" name="Rectangle 4"/>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18564" y="6030684"/>
            <a:ext cx="1387634" cy="386895"/>
          </a:xfrm>
          <a:prstGeom prst="rect">
            <a:avLst/>
          </a:prstGeom>
        </p:spPr>
      </p:pic>
      <p:sp>
        <p:nvSpPr>
          <p:cNvPr id="3" name="Text Placeholder 2"/>
          <p:cNvSpPr>
            <a:spLocks noGrp="1"/>
          </p:cNvSpPr>
          <p:nvPr>
            <p:ph type="body" sz="quarter" idx="10" hasCustomPrompt="1"/>
          </p:nvPr>
        </p:nvSpPr>
        <p:spPr>
          <a:xfrm>
            <a:off x="1524227" y="1513569"/>
            <a:ext cx="7826601" cy="3058432"/>
          </a:xfrm>
        </p:spPr>
        <p:txBody>
          <a:bodyPr>
            <a:noAutofit/>
          </a:bodyPr>
          <a:lstStyle>
            <a:lvl1pPr marL="0" indent="0">
              <a:buNone/>
              <a:defRPr sz="4800" spc="-100" baseline="0">
                <a:latin typeface="Roboto Slab" pitchFamily="2" charset="0"/>
                <a:ea typeface="Roboto Slab" pitchFamily="2" charset="0"/>
                <a:cs typeface="Roboto Slab" pitchFamily="2" charset="0"/>
              </a:defRPr>
            </a:lvl1pPr>
          </a:lstStyle>
          <a:p>
            <a:pPr lvl="0"/>
            <a:r>
              <a:rPr lang="en-US" dirty="0"/>
              <a:t>Important statement that needs to be reinforced and emphasized in one slide. Could be a quote.</a:t>
            </a:r>
          </a:p>
          <a:p>
            <a:pPr lvl="0"/>
            <a:endParaRPr lang="en-US" dirty="0"/>
          </a:p>
        </p:txBody>
      </p:sp>
      <p:sp>
        <p:nvSpPr>
          <p:cNvPr id="9" name="Text Placeholder 8"/>
          <p:cNvSpPr>
            <a:spLocks noGrp="1"/>
          </p:cNvSpPr>
          <p:nvPr>
            <p:ph type="body" sz="quarter" idx="11" hasCustomPrompt="1"/>
          </p:nvPr>
        </p:nvSpPr>
        <p:spPr>
          <a:xfrm>
            <a:off x="1524000" y="4995863"/>
            <a:ext cx="4941888" cy="806450"/>
          </a:xfrm>
        </p:spPr>
        <p:txBody>
          <a:bodyPr/>
          <a:lstStyle>
            <a:lvl1pPr marL="0" indent="0">
              <a:buNone/>
              <a:defRPr baseline="0"/>
            </a:lvl1pPr>
          </a:lstStyle>
          <a:p>
            <a:pPr lvl="0"/>
            <a:r>
              <a:rPr lang="en-US" dirty="0"/>
              <a:t>– Credit Quote Author</a:t>
            </a:r>
          </a:p>
        </p:txBody>
      </p:sp>
    </p:spTree>
  </p:cSld>
  <p:clrMapOvr>
    <a:masterClrMapping/>
  </p:clrMapOvr>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Final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Oval 4"/>
          <p:cNvSpPr/>
          <p:nvPr userDrawn="1"/>
        </p:nvSpPr>
        <p:spPr>
          <a:xfrm>
            <a:off x="1250437" y="563562"/>
            <a:ext cx="5747657" cy="57476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2" hasCustomPrompt="1"/>
          </p:nvPr>
        </p:nvSpPr>
        <p:spPr>
          <a:xfrm>
            <a:off x="2262808" y="1611313"/>
            <a:ext cx="4103914" cy="3917950"/>
          </a:xfrm>
        </p:spPr>
        <p:txBody>
          <a:bodyPr anchor="ctr">
            <a:normAutofit/>
          </a:bodyPr>
          <a:lstStyle>
            <a:lvl1pPr marL="0" indent="0">
              <a:buFont typeface="Arial" panose="020B0604020202020204" pitchFamily="34" charset="0"/>
              <a:buNone/>
              <a:defRPr sz="4400" spc="-100" baseline="0">
                <a:solidFill>
                  <a:schemeClr val="bg1"/>
                </a:solidFill>
                <a:latin typeface="Roboto Slab" pitchFamily="2" charset="0"/>
                <a:ea typeface="Roboto Slab"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a:p>
            <a:pPr lvl="0"/>
            <a:endParaRPr lang="en-US" dirty="0"/>
          </a:p>
          <a:p>
            <a:pPr lvl="0"/>
            <a:r>
              <a:rPr lang="en-US" dirty="0"/>
              <a:t>Email</a:t>
            </a:r>
          </a:p>
          <a:p>
            <a:pPr lvl="0"/>
            <a:r>
              <a:rPr lang="en-US" dirty="0"/>
              <a:t>phone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8564" y="6030684"/>
            <a:ext cx="1387635" cy="386895"/>
          </a:xfrm>
          <a:prstGeom prst="rect">
            <a:avLst/>
          </a:prstGeom>
        </p:spPr>
      </p:pic>
      <p:sp>
        <p:nvSpPr>
          <p:cNvPr id="11" name="Oval 10"/>
          <p:cNvSpPr/>
          <p:nvPr userDrawn="1"/>
        </p:nvSpPr>
        <p:spPr>
          <a:xfrm>
            <a:off x="7487950" y="3570288"/>
            <a:ext cx="1189039" cy="1189039"/>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userDrawn="1"/>
        </p:nvSpPr>
        <p:spPr>
          <a:xfrm>
            <a:off x="8848664" y="3570287"/>
            <a:ext cx="1189039" cy="11890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7486701" y="4934743"/>
            <a:ext cx="1189039" cy="118903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7487950" y="845118"/>
            <a:ext cx="2549753" cy="2549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362030-E21D-4358-99E5-FAF9A426D594}"/>
              </a:ext>
            </a:extLst>
          </p:cNvPr>
          <p:cNvSpPr txBox="1"/>
          <p:nvPr userDrawn="1"/>
        </p:nvSpPr>
        <p:spPr>
          <a:xfrm>
            <a:off x="7760095" y="1744393"/>
            <a:ext cx="1937658" cy="1077218"/>
          </a:xfrm>
          <a:prstGeom prst="rect">
            <a:avLst/>
          </a:prstGeom>
          <a:noFill/>
        </p:spPr>
        <p:txBody>
          <a:bodyPr wrap="square" rtlCol="0">
            <a:spAutoFit/>
          </a:bodyPr>
          <a:lstStyle/>
          <a:p>
            <a:r>
              <a:rPr lang="en-US" sz="3200" dirty="0">
                <a:latin typeface="Roboto Slab" pitchFamily="2" charset="0"/>
                <a:ea typeface="Roboto Slab" pitchFamily="2" charset="0"/>
                <a:cs typeface="Rockwell" charset="0"/>
              </a:rPr>
              <a:t>Thank you!</a:t>
            </a:r>
          </a:p>
        </p:txBody>
      </p:sp>
    </p:spTree>
    <p:extLst>
      <p:ext uri="{BB962C8B-B14F-4D97-AF65-F5344CB8AC3E}">
        <p14:creationId xmlns:p14="http://schemas.microsoft.com/office/powerpoint/2010/main" val="170321916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ur Customer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Customers</a:t>
            </a:r>
          </a:p>
        </p:txBody>
      </p:sp>
      <p:sp>
        <p:nvSpPr>
          <p:cNvPr id="4" name="TextBox 3"/>
          <p:cNvSpPr txBox="1"/>
          <p:nvPr/>
        </p:nvSpPr>
        <p:spPr>
          <a:xfrm>
            <a:off x="1039660" y="1620172"/>
            <a:ext cx="10221239" cy="397662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Utilities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Government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Foundations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Environmental &amp; Consumer</a:t>
            </a:r>
            <a:r>
              <a:rPr lang="en-US" altLang="en-US" sz="3200" baseline="0" dirty="0">
                <a:latin typeface="+mn-lt"/>
                <a:cs typeface="Stag Book" panose="02000503060000020004" pitchFamily="50" charset="0"/>
              </a:rPr>
              <a:t> Groups</a:t>
            </a:r>
            <a:endParaRPr lang="en-US" altLang="en-US" sz="3200" dirty="0">
              <a:latin typeface="+mn-lt"/>
              <a:cs typeface="Stag Book" panose="02000503060000020004" pitchFamily="50" charset="0"/>
            </a:endParaRPr>
          </a:p>
        </p:txBody>
      </p:sp>
      <p:sp>
        <p:nvSpPr>
          <p:cNvPr id="12" name="Oval 11"/>
          <p:cNvSpPr>
            <a:spLocks/>
          </p:cNvSpPr>
          <p:nvPr/>
        </p:nvSpPr>
        <p:spPr>
          <a:xfrm>
            <a:off x="9043359" y="1285646"/>
            <a:ext cx="1867903" cy="1867903"/>
          </a:xfrm>
          <a:prstGeom prst="ellipse">
            <a:avLst/>
          </a:prstGeom>
          <a:blipFill dpi="0" rotWithShape="1">
            <a:blip r:embed="rId4">
              <a:extLst>
                <a:ext uri="{28A0092B-C50C-407E-A947-70E740481C1C}">
                  <a14:useLocalDpi xmlns:a14="http://schemas.microsoft.com/office/drawing/2010/main" val="0"/>
                </a:ext>
              </a:extLst>
            </a:blip>
            <a:srcRect/>
            <a:stretch>
              <a:fillRect l="-53246" t="-783" r="-2018" b="-1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03803" y="1285645"/>
            <a:ext cx="1867903" cy="1867903"/>
          </a:xfrm>
          <a:prstGeom prst="ellipse">
            <a:avLst/>
          </a:prstGeom>
          <a:blipFill dpi="0" rotWithShape="1">
            <a:blip r:embed="rId5">
              <a:extLst>
                <a:ext uri="{28A0092B-C50C-407E-A947-70E740481C1C}">
                  <a14:useLocalDpi xmlns:a14="http://schemas.microsoft.com/office/drawing/2010/main" val="0"/>
                </a:ext>
              </a:extLst>
            </a:blip>
            <a:srcRect/>
            <a:stretch>
              <a:fillRect l="-102860" t="-15613" r="-49364" b="-38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03803" y="3429118"/>
            <a:ext cx="1867903" cy="1867903"/>
          </a:xfrm>
          <a:prstGeom prst="ellipse">
            <a:avLst/>
          </a:prstGeom>
          <a:blipFill dpi="0" rotWithShape="1">
            <a:blip r:embed="rId6">
              <a:extLst>
                <a:ext uri="{28A0092B-C50C-407E-A947-70E740481C1C}">
                  <a14:useLocalDpi xmlns:a14="http://schemas.microsoft.com/office/drawing/2010/main" val="0"/>
                </a:ext>
              </a:extLst>
            </a:blip>
            <a:srcRect/>
            <a:stretch>
              <a:fillRect l="-25844" t="-783" r="-18564" b="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p:cNvSpPr>
          <p:nvPr/>
        </p:nvSpPr>
        <p:spPr>
          <a:xfrm>
            <a:off x="9043359" y="3444054"/>
            <a:ext cx="1867903" cy="1867903"/>
          </a:xfrm>
          <a:prstGeom prst="ellipse">
            <a:avLst/>
          </a:prstGeom>
          <a:blipFill dpi="0" rotWithShape="1">
            <a:blip r:embed="rId7">
              <a:extLst>
                <a:ext uri="{28A0092B-C50C-407E-A947-70E740481C1C}">
                  <a14:useLocalDpi xmlns:a14="http://schemas.microsoft.com/office/drawing/2010/main" val="0"/>
                </a:ext>
              </a:extLst>
            </a:blip>
            <a:srcRect/>
            <a:stretch>
              <a:fillRect l="-8615" t="-17088" r="-66109" b="-78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9" name="Rectangle 18"/>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1" name="Straight Connector 20"/>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Customers</a:t>
            </a:r>
          </a:p>
        </p:txBody>
      </p:sp>
      <p:sp>
        <p:nvSpPr>
          <p:cNvPr id="23" name="TextBox 22"/>
          <p:cNvSpPr txBox="1"/>
          <p:nvPr/>
        </p:nvSpPr>
        <p:spPr>
          <a:xfrm>
            <a:off x="1039660" y="1620172"/>
            <a:ext cx="10221239" cy="397662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Utilities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Government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Foundations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Environmental &amp; Consumer</a:t>
            </a:r>
            <a:r>
              <a:rPr lang="en-US" altLang="en-US" sz="3200" baseline="0" dirty="0">
                <a:latin typeface="+mn-lt"/>
                <a:cs typeface="Stag Book" panose="02000503060000020004" pitchFamily="50" charset="0"/>
              </a:rPr>
              <a:t> Groups</a:t>
            </a:r>
            <a:endParaRPr lang="en-US" altLang="en-US" sz="3200" dirty="0">
              <a:latin typeface="+mn-lt"/>
              <a:cs typeface="Stag Book" panose="02000503060000020004" pitchFamily="50" charset="0"/>
            </a:endParaRPr>
          </a:p>
        </p:txBody>
      </p:sp>
      <p:sp>
        <p:nvSpPr>
          <p:cNvPr id="24" name="Oval 23"/>
          <p:cNvSpPr>
            <a:spLocks/>
          </p:cNvSpPr>
          <p:nvPr/>
        </p:nvSpPr>
        <p:spPr>
          <a:xfrm>
            <a:off x="9043359" y="1285646"/>
            <a:ext cx="1867903" cy="1867903"/>
          </a:xfrm>
          <a:prstGeom prst="ellipse">
            <a:avLst/>
          </a:prstGeom>
          <a:blipFill dpi="0" rotWithShape="1">
            <a:blip r:embed="rId4">
              <a:extLst>
                <a:ext uri="{28A0092B-C50C-407E-A947-70E740481C1C}">
                  <a14:useLocalDpi xmlns:a14="http://schemas.microsoft.com/office/drawing/2010/main" val="0"/>
                </a:ext>
              </a:extLst>
            </a:blip>
            <a:srcRect/>
            <a:stretch>
              <a:fillRect l="-53246" t="-783" r="-2018" b="-1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903803" y="1285645"/>
            <a:ext cx="1867903" cy="1867903"/>
          </a:xfrm>
          <a:prstGeom prst="ellipse">
            <a:avLst/>
          </a:prstGeom>
          <a:blipFill dpi="0" rotWithShape="1">
            <a:blip r:embed="rId5">
              <a:extLst>
                <a:ext uri="{28A0092B-C50C-407E-A947-70E740481C1C}">
                  <a14:useLocalDpi xmlns:a14="http://schemas.microsoft.com/office/drawing/2010/main" val="0"/>
                </a:ext>
              </a:extLst>
            </a:blip>
            <a:srcRect/>
            <a:stretch>
              <a:fillRect l="-102860" t="-15613" r="-49364" b="-38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03803" y="3429118"/>
            <a:ext cx="1867903" cy="1867903"/>
          </a:xfrm>
          <a:prstGeom prst="ellipse">
            <a:avLst/>
          </a:prstGeom>
          <a:blipFill dpi="0" rotWithShape="1">
            <a:blip r:embed="rId6">
              <a:extLst>
                <a:ext uri="{28A0092B-C50C-407E-A947-70E740481C1C}">
                  <a14:useLocalDpi xmlns:a14="http://schemas.microsoft.com/office/drawing/2010/main" val="0"/>
                </a:ext>
              </a:extLst>
            </a:blip>
            <a:srcRect/>
            <a:stretch>
              <a:fillRect l="-25844" t="-783" r="-18564" b="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a:spLocks/>
          </p:cNvSpPr>
          <p:nvPr/>
        </p:nvSpPr>
        <p:spPr>
          <a:xfrm>
            <a:off x="9043359" y="3444054"/>
            <a:ext cx="1867903" cy="1867903"/>
          </a:xfrm>
          <a:prstGeom prst="ellipse">
            <a:avLst/>
          </a:prstGeom>
          <a:blipFill dpi="0" rotWithShape="1">
            <a:blip r:embed="rId7">
              <a:extLst>
                <a:ext uri="{28A0092B-C50C-407E-A947-70E740481C1C}">
                  <a14:useLocalDpi xmlns:a14="http://schemas.microsoft.com/office/drawing/2010/main" val="0"/>
                </a:ext>
              </a:extLst>
            </a:blip>
            <a:srcRect/>
            <a:stretch>
              <a:fillRect l="-8615" t="-17088" r="-66109" b="-78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9" name="Rectangle 28"/>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31" name="Straight Connector 30"/>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Customers</a:t>
            </a:r>
          </a:p>
        </p:txBody>
      </p:sp>
      <p:sp>
        <p:nvSpPr>
          <p:cNvPr id="33" name="TextBox 32"/>
          <p:cNvSpPr txBox="1"/>
          <p:nvPr userDrawn="1"/>
        </p:nvSpPr>
        <p:spPr>
          <a:xfrm>
            <a:off x="1039660" y="1620172"/>
            <a:ext cx="10221239" cy="3976626"/>
          </a:xfrm>
          <a:prstGeom prst="rect">
            <a:avLst/>
          </a:prstGeom>
          <a:noFill/>
        </p:spPr>
        <p:txBody>
          <a:bodyPr wrap="square" numCol="2" rtlCol="0">
            <a:noAutofit/>
          </a:bodyPr>
          <a:lstStyle/>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Utilities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Government</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Foundations</a:t>
            </a:r>
          </a:p>
          <a:p>
            <a:pPr marL="457200" indent="-457200">
              <a:lnSpc>
                <a:spcPct val="12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Environmental &amp; Consumer</a:t>
            </a:r>
            <a:r>
              <a:rPr lang="en-US" altLang="en-US" sz="3200" baseline="0" dirty="0">
                <a:latin typeface="+mn-lt"/>
                <a:cs typeface="Stag Book" panose="02000503060000020004" pitchFamily="50" charset="0"/>
              </a:rPr>
              <a:t> Groups</a:t>
            </a:r>
            <a:endParaRPr lang="en-US" altLang="en-US" sz="3200" dirty="0">
              <a:latin typeface="+mn-lt"/>
              <a:cs typeface="Stag Book" panose="02000503060000020004" pitchFamily="50" charset="0"/>
            </a:endParaRPr>
          </a:p>
        </p:txBody>
      </p:sp>
      <p:sp>
        <p:nvSpPr>
          <p:cNvPr id="34" name="Oval 33"/>
          <p:cNvSpPr>
            <a:spLocks/>
          </p:cNvSpPr>
          <p:nvPr userDrawn="1"/>
        </p:nvSpPr>
        <p:spPr>
          <a:xfrm>
            <a:off x="9043359" y="1285646"/>
            <a:ext cx="1867903" cy="1867903"/>
          </a:xfrm>
          <a:prstGeom prst="ellipse">
            <a:avLst/>
          </a:prstGeom>
          <a:blipFill dpi="0" rotWithShape="1">
            <a:blip r:embed="rId4">
              <a:extLst>
                <a:ext uri="{28A0092B-C50C-407E-A947-70E740481C1C}">
                  <a14:useLocalDpi xmlns:a14="http://schemas.microsoft.com/office/drawing/2010/main" val="0"/>
                </a:ext>
              </a:extLst>
            </a:blip>
            <a:srcRect/>
            <a:stretch>
              <a:fillRect l="-53246" t="-783" r="-2018" b="-1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6903803" y="1285645"/>
            <a:ext cx="1867903" cy="1867903"/>
          </a:xfrm>
          <a:prstGeom prst="ellipse">
            <a:avLst/>
          </a:prstGeom>
          <a:blipFill dpi="0" rotWithShape="1">
            <a:blip r:embed="rId5">
              <a:extLst>
                <a:ext uri="{28A0092B-C50C-407E-A947-70E740481C1C}">
                  <a14:useLocalDpi xmlns:a14="http://schemas.microsoft.com/office/drawing/2010/main" val="0"/>
                </a:ext>
              </a:extLst>
            </a:blip>
            <a:srcRect/>
            <a:stretch>
              <a:fillRect l="-102860" t="-15613" r="-49364" b="-383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6903803" y="3429118"/>
            <a:ext cx="1867903" cy="1867903"/>
          </a:xfrm>
          <a:prstGeom prst="ellipse">
            <a:avLst/>
          </a:prstGeom>
          <a:blipFill dpi="0" rotWithShape="1">
            <a:blip r:embed="rId6">
              <a:extLst>
                <a:ext uri="{28A0092B-C50C-407E-A947-70E740481C1C}">
                  <a14:useLocalDpi xmlns:a14="http://schemas.microsoft.com/office/drawing/2010/main" val="0"/>
                </a:ext>
              </a:extLst>
            </a:blip>
            <a:srcRect/>
            <a:stretch>
              <a:fillRect l="-25844" t="-783" r="-18564" b="7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a:spLocks/>
          </p:cNvSpPr>
          <p:nvPr userDrawn="1"/>
        </p:nvSpPr>
        <p:spPr>
          <a:xfrm>
            <a:off x="9043359" y="3444054"/>
            <a:ext cx="1867903" cy="1867903"/>
          </a:xfrm>
          <a:prstGeom prst="ellipse">
            <a:avLst/>
          </a:prstGeom>
          <a:blipFill dpi="0" rotWithShape="1">
            <a:blip r:embed="rId7">
              <a:extLst>
                <a:ext uri="{28A0092B-C50C-407E-A947-70E740481C1C}">
                  <a14:useLocalDpi xmlns:a14="http://schemas.microsoft.com/office/drawing/2010/main" val="0"/>
                </a:ext>
              </a:extLst>
            </a:blip>
            <a:srcRect/>
            <a:stretch>
              <a:fillRect l="-8615" t="-17088" r="-66109" b="-78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111193"/>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ur Peopl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People</a:t>
            </a:r>
          </a:p>
        </p:txBody>
      </p:sp>
      <p:sp>
        <p:nvSpPr>
          <p:cNvPr id="4" name="TextBox 3"/>
          <p:cNvSpPr txBox="1"/>
          <p:nvPr/>
        </p:nvSpPr>
        <p:spPr>
          <a:xfrm>
            <a:off x="1039660" y="1441528"/>
            <a:ext cx="10221239" cy="4741311"/>
          </a:xfrm>
          <a:prstGeom prst="rect">
            <a:avLst/>
          </a:prstGeom>
          <a:noFill/>
        </p:spPr>
        <p:txBody>
          <a:bodyPr wrap="square" numCol="2" rtlCol="0">
            <a:noAutofit/>
          </a:bodyPr>
          <a:lstStyle/>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Engineers</a:t>
            </a:r>
          </a:p>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a:t>
            </a:r>
            <a:r>
              <a:rPr lang="en-US" altLang="en-US" sz="3200" baseline="0" dirty="0">
                <a:latin typeface="+mn-lt"/>
                <a:cs typeface="Stag Book" panose="02000503060000020004" pitchFamily="50" charset="0"/>
              </a:rPr>
              <a:t> designers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Data analysts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Consultants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Project managers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Finance specialists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Marketing specialists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834" y="1343096"/>
            <a:ext cx="4347112" cy="4347112"/>
          </a:xfrm>
          <a:prstGeom prst="rect">
            <a:avLst/>
          </a:prstGeom>
        </p:spPr>
      </p:pic>
      <p:pic>
        <p:nvPicPr>
          <p:cNvPr id="11" name="Picture 10"/>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12" name="Rectangle 11"/>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4" name="Straight Connector 13"/>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Our People</a:t>
            </a:r>
          </a:p>
        </p:txBody>
      </p:sp>
      <p:sp>
        <p:nvSpPr>
          <p:cNvPr id="19" name="TextBox 18"/>
          <p:cNvSpPr txBox="1"/>
          <p:nvPr/>
        </p:nvSpPr>
        <p:spPr>
          <a:xfrm>
            <a:off x="1039660" y="1441528"/>
            <a:ext cx="10221239" cy="4741311"/>
          </a:xfrm>
          <a:prstGeom prst="rect">
            <a:avLst/>
          </a:prstGeom>
          <a:noFill/>
        </p:spPr>
        <p:txBody>
          <a:bodyPr wrap="square" numCol="2" rtlCol="0">
            <a:noAutofit/>
          </a:bodyPr>
          <a:lstStyle/>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Engineers</a:t>
            </a:r>
          </a:p>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a:t>
            </a:r>
            <a:r>
              <a:rPr lang="en-US" altLang="en-US" sz="3200" baseline="0" dirty="0">
                <a:latin typeface="+mn-lt"/>
                <a:cs typeface="Stag Book" panose="02000503060000020004" pitchFamily="50" charset="0"/>
              </a:rPr>
              <a:t> designers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Data analysts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Consultants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Project managers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Finance specialists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Marketing specialists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834" y="1343096"/>
            <a:ext cx="4347112" cy="4347112"/>
          </a:xfrm>
          <a:prstGeom prst="rect">
            <a:avLst/>
          </a:prstGeom>
        </p:spPr>
      </p:pic>
      <p:pic>
        <p:nvPicPr>
          <p:cNvPr id="21" name="Picture 20"/>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2" name="Rectangle 21"/>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4" name="Straight Connector 23"/>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Our People</a:t>
            </a:r>
          </a:p>
        </p:txBody>
      </p:sp>
      <p:sp>
        <p:nvSpPr>
          <p:cNvPr id="26" name="TextBox 25"/>
          <p:cNvSpPr txBox="1"/>
          <p:nvPr userDrawn="1"/>
        </p:nvSpPr>
        <p:spPr>
          <a:xfrm>
            <a:off x="1039660" y="1441528"/>
            <a:ext cx="10221239" cy="4741311"/>
          </a:xfrm>
          <a:prstGeom prst="rect">
            <a:avLst/>
          </a:prstGeom>
          <a:noFill/>
        </p:spPr>
        <p:txBody>
          <a:bodyPr wrap="square" numCol="2" rtlCol="0">
            <a:noAutofit/>
          </a:bodyPr>
          <a:lstStyle/>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Engineers</a:t>
            </a:r>
          </a:p>
          <a:p>
            <a:pPr marL="457200" indent="-457200">
              <a:lnSpc>
                <a:spcPct val="100000"/>
              </a:lnSpc>
              <a:spcBef>
                <a:spcPts val="600"/>
              </a:spcBef>
              <a:spcAft>
                <a:spcPts val="600"/>
              </a:spcAft>
              <a:buFont typeface="Arial" panose="020B0604020202020204" pitchFamily="34" charset="0"/>
              <a:buChar char="•"/>
            </a:pPr>
            <a:r>
              <a:rPr lang="en-US" altLang="en-US" sz="3200" dirty="0">
                <a:latin typeface="+mn-lt"/>
                <a:cs typeface="Stag Book" panose="02000503060000020004" pitchFamily="50" charset="0"/>
              </a:rPr>
              <a:t>Program</a:t>
            </a:r>
            <a:r>
              <a:rPr lang="en-US" altLang="en-US" sz="3200" baseline="0" dirty="0">
                <a:latin typeface="+mn-lt"/>
                <a:cs typeface="Stag Book" panose="02000503060000020004" pitchFamily="50" charset="0"/>
              </a:rPr>
              <a:t> designers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Data analysts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Consultants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Project managers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Finance specialists</a:t>
            </a:r>
          </a:p>
          <a:p>
            <a:pPr marL="457200" indent="-457200">
              <a:lnSpc>
                <a:spcPct val="100000"/>
              </a:lnSpc>
              <a:spcBef>
                <a:spcPts val="600"/>
              </a:spcBef>
              <a:spcAft>
                <a:spcPts val="600"/>
              </a:spcAft>
              <a:buFont typeface="Arial" panose="020B0604020202020204" pitchFamily="34" charset="0"/>
              <a:buChar char="•"/>
            </a:pPr>
            <a:r>
              <a:rPr lang="en-US" altLang="en-US" sz="3200" baseline="0" dirty="0">
                <a:latin typeface="+mn-lt"/>
                <a:cs typeface="Stag Book" panose="02000503060000020004" pitchFamily="50" charset="0"/>
              </a:rPr>
              <a:t>Marketing specialists</a:t>
            </a:r>
          </a:p>
        </p:txBody>
      </p:sp>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8834" y="1343096"/>
            <a:ext cx="4347112" cy="4347112"/>
          </a:xfrm>
          <a:prstGeom prst="rect">
            <a:avLst/>
          </a:prstGeom>
        </p:spPr>
      </p:pic>
    </p:spTree>
    <p:extLst>
      <p:ext uri="{BB962C8B-B14F-4D97-AF65-F5344CB8AC3E}">
        <p14:creationId xmlns:p14="http://schemas.microsoft.com/office/powerpoint/2010/main" val="117001572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ajor Initiatives">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7" name="Rectangle 6"/>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18" name="Straight Connector 17"/>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Major Initiatives</a:t>
            </a:r>
          </a:p>
        </p:txBody>
      </p:sp>
      <p:pic>
        <p:nvPicPr>
          <p:cNvPr id="11" name="Picture 4" descr="Q:\Marketing\VEIC\VEIC Wide Initiatives\Website\2013\Corporate Web Redesign_606\4_Content Development_964\Content By Page\1_Our Company\Our Brands\Logos\EfficiencySmart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550" y="1875763"/>
            <a:ext cx="3185132" cy="5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Q:\Marketing\DCSEU\Admin\Branding\2013 Rebrand_478\Logo\FINAL Logo files\Web\DCSEU_Logo_Standard_Color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05" y="1442852"/>
            <a:ext cx="3686163"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Q:\Marketing\CONSULTING\Client Initiatives\BERC\BERC Wide\Brand\2013\Brand Realignment_1371\01_Logo Exploration_1656\FINAL\Full BERC Logo\BERCLogoFULL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406" y="3286271"/>
            <a:ext cx="2843508" cy="74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Q:\Marketing\TARGETED IMPLEMENTATION\RERC\Admin\Logo v1\RERC_LOGO-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592" y="2997967"/>
            <a:ext cx="2127249" cy="128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726" y="1734817"/>
            <a:ext cx="2066843" cy="92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66465" y="3152527"/>
            <a:ext cx="1658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4705" y="4875088"/>
            <a:ext cx="2087245" cy="721709"/>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9726" y="4727357"/>
            <a:ext cx="2270144" cy="906912"/>
          </a:xfrm>
          <a:prstGeom prst="rect">
            <a:avLst/>
          </a:prstGeom>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3433" y="4945285"/>
            <a:ext cx="2817877" cy="651512"/>
          </a:xfrm>
          <a:prstGeom prst="rect">
            <a:avLst/>
          </a:prstGeom>
        </p:spPr>
      </p:pic>
      <p:pic>
        <p:nvPicPr>
          <p:cNvPr id="17" name="Picture 16"/>
          <p:cNvPicPr>
            <a:picLocks noChangeAspect="1"/>
          </p:cNvPicPr>
          <p:nvPr/>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20" name="Rectangle 19"/>
          <p:cNvSpPr/>
          <p:nvPr/>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22" name="Straight Connector 21"/>
          <p:cNvCxnSpPr/>
          <p:nvPr/>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39660" y="348421"/>
            <a:ext cx="5862181" cy="923330"/>
          </a:xfrm>
          <a:prstGeom prst="rect">
            <a:avLst/>
          </a:prstGeom>
          <a:noFill/>
        </p:spPr>
        <p:txBody>
          <a:bodyPr wrap="square" rtlCol="0">
            <a:spAutoFit/>
          </a:bodyPr>
          <a:lstStyle/>
          <a:p>
            <a:r>
              <a:rPr lang="en-US" sz="5400" spc="-100" baseline="0" dirty="0">
                <a:latin typeface="+mj-lt"/>
              </a:rPr>
              <a:t>Major Initiatives</a:t>
            </a:r>
          </a:p>
        </p:txBody>
      </p:sp>
      <p:pic>
        <p:nvPicPr>
          <p:cNvPr id="24" name="Picture 4" descr="Q:\Marketing\VEIC\VEIC Wide Initiatives\Website\2013\Corporate Web Redesign_606\4_Content Development_964\Content By Page\1_Our Company\Our Brands\Logos\EfficiencySmart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550" y="1875763"/>
            <a:ext cx="3185132" cy="5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Q:\Marketing\DCSEU\Admin\Branding\2013 Rebrand_478\Logo\FINAL Logo files\Web\DCSEU_Logo_Standard_Color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05" y="1442852"/>
            <a:ext cx="3686163"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Q:\Marketing\CONSULTING\Client Initiatives\BERC\BERC Wide\Brand\2013\Brand Realignment_1371\01_Logo Exploration_1656\FINAL\Full BERC Logo\BERCLogoFULLRG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406" y="3286271"/>
            <a:ext cx="2843508" cy="74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Q:\Marketing\TARGETED IMPLEMENTATION\RERC\Admin\Logo v1\RERC_LOGO-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4592" y="2997967"/>
            <a:ext cx="2127249" cy="128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726" y="1734817"/>
            <a:ext cx="2066843" cy="92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66465" y="3152527"/>
            <a:ext cx="1658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4705" y="4875088"/>
            <a:ext cx="2087245" cy="721709"/>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9726" y="4727357"/>
            <a:ext cx="2270144" cy="906912"/>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3433" y="4945285"/>
            <a:ext cx="2817877" cy="651512"/>
          </a:xfrm>
          <a:prstGeom prst="rect">
            <a:avLst/>
          </a:prstGeom>
        </p:spPr>
      </p:pic>
      <p:pic>
        <p:nvPicPr>
          <p:cNvPr id="33" name="Picture 32"/>
          <p:cNvPicPr>
            <a:picLocks noChangeAspect="1"/>
          </p:cNvPicPr>
          <p:nvPr userDrawn="1"/>
        </p:nvPicPr>
        <p:blipFill rotWithShape="1">
          <a:blip r:embed="rId2">
            <a:alphaModFix amt="28000"/>
            <a:extLst>
              <a:ext uri="{28A0092B-C50C-407E-A947-70E740481C1C}">
                <a14:useLocalDpi xmlns:a14="http://schemas.microsoft.com/office/drawing/2010/main" val="0"/>
              </a:ext>
            </a:extLst>
          </a:blip>
          <a:srcRect t="66542" b="23728"/>
          <a:stretch/>
        </p:blipFill>
        <p:spPr>
          <a:xfrm>
            <a:off x="1" y="6183857"/>
            <a:ext cx="12191999" cy="587061"/>
          </a:xfrm>
          <a:prstGeom prst="rect">
            <a:avLst/>
          </a:prstGeom>
        </p:spPr>
      </p:pic>
      <p:sp>
        <p:nvSpPr>
          <p:cNvPr id="34" name="Rectangle 33"/>
          <p:cNvSpPr/>
          <p:nvPr userDrawn="1"/>
        </p:nvSpPr>
        <p:spPr>
          <a:xfrm>
            <a:off x="4169229" y="6183857"/>
            <a:ext cx="8022770" cy="674143"/>
          </a:xfrm>
          <a:prstGeom prst="rect">
            <a:avLst/>
          </a:prstGeom>
          <a:gradFill flip="none" rotWithShape="1">
            <a:gsLst>
              <a:gs pos="0">
                <a:schemeClr val="accent1">
                  <a:lumMod val="5000"/>
                  <a:lumOff val="95000"/>
                  <a:alpha val="0"/>
                </a:schemeClr>
              </a:gs>
              <a:gs pos="9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950" y="6368783"/>
            <a:ext cx="1166710" cy="325298"/>
          </a:xfrm>
          <a:prstGeom prst="rect">
            <a:avLst/>
          </a:prstGeom>
        </p:spPr>
      </p:pic>
      <p:cxnSp>
        <p:nvCxnSpPr>
          <p:cNvPr id="36" name="Straight Connector 35"/>
          <p:cNvCxnSpPr/>
          <p:nvPr userDrawn="1"/>
        </p:nvCxnSpPr>
        <p:spPr>
          <a:xfrm>
            <a:off x="0" y="6183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userDrawn="1"/>
        </p:nvSpPr>
        <p:spPr>
          <a:xfrm>
            <a:off x="1039660" y="348421"/>
            <a:ext cx="5862181" cy="923330"/>
          </a:xfrm>
          <a:prstGeom prst="rect">
            <a:avLst/>
          </a:prstGeom>
          <a:noFill/>
        </p:spPr>
        <p:txBody>
          <a:bodyPr wrap="square" rtlCol="0">
            <a:spAutoFit/>
          </a:bodyPr>
          <a:lstStyle/>
          <a:p>
            <a:r>
              <a:rPr lang="en-US" sz="5400" spc="-100" baseline="0" dirty="0">
                <a:latin typeface="+mj-lt"/>
              </a:rPr>
              <a:t>Major Initiatives</a:t>
            </a:r>
          </a:p>
        </p:txBody>
      </p:sp>
      <p:pic>
        <p:nvPicPr>
          <p:cNvPr id="38" name="Picture 4" descr="Q:\Marketing\VEIC\VEIC Wide Initiatives\Website\2013\Corporate Web Redesign_606\4_Content Development_964\Content By Page\1_Our Company\Our Brands\Logos\EfficiencySmart_Logo.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32550" y="1875763"/>
            <a:ext cx="3185132" cy="5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 descr="Q:\Marketing\DCSEU\Admin\Branding\2013 Rebrand_478\Logo\FINAL Logo files\Web\DCSEU_Logo_Standard_Color_web.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5905" y="1442852"/>
            <a:ext cx="3686163" cy="14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 descr="Q:\Marketing\CONSULTING\Client Initiatives\BERC\BERC Wide\Brand\2013\Brand Realignment_1371\01_Logo Exploration_1656\FINAL\Full BERC Logo\BERCLogoFULLRGB.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0406" y="3286271"/>
            <a:ext cx="2843508" cy="74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1" descr="Q:\Marketing\TARGETED IMPLEMENTATION\RERC\Admin\Logo v1\RERC_LOGO-01.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774592" y="2997967"/>
            <a:ext cx="2127249" cy="128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259726" y="1734817"/>
            <a:ext cx="2066843" cy="92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666465" y="3152527"/>
            <a:ext cx="1658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554705" y="4875088"/>
            <a:ext cx="2087245" cy="721709"/>
          </a:xfrm>
          <a:prstGeom prst="rect">
            <a:avLst/>
          </a:prstGeom>
        </p:spPr>
      </p:pic>
      <p:pic>
        <p:nvPicPr>
          <p:cNvPr id="45" name="Picture 4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59726" y="4727357"/>
            <a:ext cx="2270144" cy="906912"/>
          </a:xfrm>
          <a:prstGeom prst="rect">
            <a:avLst/>
          </a:prstGeom>
        </p:spPr>
      </p:pic>
      <p:pic>
        <p:nvPicPr>
          <p:cNvPr id="46" name="Picture 4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593433" y="4945285"/>
            <a:ext cx="2817877" cy="651512"/>
          </a:xfrm>
          <a:prstGeom prst="rect">
            <a:avLst/>
          </a:prstGeom>
        </p:spPr>
      </p:pic>
    </p:spTree>
    <p:extLst>
      <p:ext uri="{BB962C8B-B14F-4D97-AF65-F5344CB8AC3E}">
        <p14:creationId xmlns:p14="http://schemas.microsoft.com/office/powerpoint/2010/main" val="1299067069"/>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64373"/>
            <a:ext cx="10820400" cy="129302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AD91CCF9-BDFD-4EA1-B62D-CF3E30560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E221D-0499-4253-A6D8-4C08CAE64123}" type="slidenum">
              <a:rPr lang="en-US" smtClean="0"/>
              <a:t>‹#›</a:t>
            </a:fld>
            <a:endParaRPr lang="en-US"/>
          </a:p>
        </p:txBody>
      </p:sp>
    </p:spTree>
    <p:extLst>
      <p:ext uri="{BB962C8B-B14F-4D97-AF65-F5344CB8AC3E}">
        <p14:creationId xmlns:p14="http://schemas.microsoft.com/office/powerpoint/2010/main" val="296066251"/>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 id="2147484430" r:id="rId19"/>
    <p:sldLayoutId id="2147484431" r:id="rId20"/>
    <p:sldLayoutId id="2147484432" r:id="rId21"/>
    <p:sldLayoutId id="2147484433" r:id="rId22"/>
    <p:sldLayoutId id="2147484434" r:id="rId23"/>
    <p:sldLayoutId id="2147484435" r:id="rId24"/>
    <p:sldLayoutId id="2147484436" r:id="rId25"/>
    <p:sldLayoutId id="2147484437" r:id="rId26"/>
    <p:sldLayoutId id="2147484438" r:id="rId27"/>
    <p:sldLayoutId id="2147484439" r:id="rId28"/>
    <p:sldLayoutId id="2147484440" r:id="rId29"/>
    <p:sldLayoutId id="2147484441" r:id="rId30"/>
    <p:sldLayoutId id="2147484442" r:id="rId31"/>
    <p:sldLayoutId id="2147484443" r:id="rId32"/>
    <p:sldLayoutId id="2147484444" r:id="rId33"/>
    <p:sldLayoutId id="2147484445" r:id="rId34"/>
    <p:sldLayoutId id="2147484446" r:id="rId35"/>
    <p:sldLayoutId id="2147484447" r:id="rId36"/>
    <p:sldLayoutId id="2147484448" r:id="rId37"/>
    <p:sldLayoutId id="2147484449" r:id="rId38"/>
    <p:sldLayoutId id="2147484450" r:id="rId39"/>
    <p:sldLayoutId id="2147484451" r:id="rId40"/>
    <p:sldLayoutId id="2147484452" r:id="rId41"/>
    <p:sldLayoutId id="2147484453" r:id="rId42"/>
    <p:sldLayoutId id="2147484454" r:id="rId43"/>
    <p:sldLayoutId id="2147484404" r:id="rId44"/>
    <p:sldLayoutId id="2147484370" r:id="rId45"/>
    <p:sldLayoutId id="2147484405" r:id="rId46"/>
    <p:sldLayoutId id="2147484406" r:id="rId47"/>
    <p:sldLayoutId id="2147484407" r:id="rId48"/>
    <p:sldLayoutId id="2147484408" r:id="rId49"/>
    <p:sldLayoutId id="2147484409" r:id="rId50"/>
    <p:sldLayoutId id="2147484410" r:id="rId51"/>
    <p:sldLayoutId id="2147484388" r:id="rId52"/>
    <p:sldLayoutId id="2147484400" r:id="rId53"/>
    <p:sldLayoutId id="2147484391" r:id="rId54"/>
    <p:sldLayoutId id="2147484403" r:id="rId55"/>
    <p:sldLayoutId id="2147484394" r:id="rId56"/>
    <p:sldLayoutId id="2147484402" r:id="rId57"/>
    <p:sldLayoutId id="2147484396" r:id="rId58"/>
    <p:sldLayoutId id="2147484395" r:id="rId59"/>
    <p:sldLayoutId id="2147484399" r:id="rId60"/>
    <p:sldLayoutId id="2147484398" r:id="rId61"/>
    <p:sldLayoutId id="2147484397" r:id="rId62"/>
    <p:sldLayoutId id="2147484392" r:id="rId63"/>
    <p:sldLayoutId id="2147484401" r:id="rId64"/>
  </p:sldLayoutIdLst>
  <p:hf hdr="0" ftr="0" dt="0"/>
  <p:txStyles>
    <p:titleStyle>
      <a:lvl1pPr algn="l" defTabSz="914400" rtl="0" eaLnBrk="1" latinLnBrk="0" hangingPunct="1">
        <a:lnSpc>
          <a:spcPct val="90000"/>
        </a:lnSpc>
        <a:spcBef>
          <a:spcPct val="0"/>
        </a:spcBef>
        <a:buNone/>
        <a:defRPr sz="4000" b="0" i="0" kern="1200" cap="none" spc="-150" baseline="0">
          <a:solidFill>
            <a:schemeClr val="tx1"/>
          </a:solidFill>
          <a:latin typeface="Roboto Slab" pitchFamily="2" charset="0"/>
          <a:ea typeface="Roboto Slab" pitchFamily="2" charset="0"/>
          <a:cs typeface="Roboto Slab"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62.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mailto:robert.wood@tnc.org" TargetMode="External"/><Relationship Id="rId7" Type="http://schemas.openxmlformats.org/officeDocument/2006/relationships/image" Target="../media/image23.jp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mailto:Philip.Huffman@tnc.org" TargetMode="External"/><Relationship Id="rId5" Type="http://schemas.openxmlformats.org/officeDocument/2006/relationships/hyperlink" Target="mailto:bruce.clendinning@tnc.org" TargetMode="External"/><Relationship Id="rId4" Type="http://schemas.openxmlformats.org/officeDocument/2006/relationships/hyperlink" Target="mailto:keith.bisson@ceimaine.org"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C9250-2DE5-4481-902F-79A133DE7C80}"/>
              </a:ext>
            </a:extLst>
          </p:cNvPr>
          <p:cNvSpPr>
            <a:spLocks noGrp="1"/>
          </p:cNvSpPr>
          <p:nvPr>
            <p:ph type="ctrTitle"/>
          </p:nvPr>
        </p:nvSpPr>
        <p:spPr>
          <a:xfrm>
            <a:off x="1902861" y="2000396"/>
            <a:ext cx="9239250" cy="1803943"/>
          </a:xfrm>
        </p:spPr>
        <p:txBody>
          <a:bodyPr/>
          <a:lstStyle/>
          <a:p>
            <a:r>
              <a:rPr lang="en-US" sz="4000" dirty="0"/>
              <a:t>Advancing Clean Energy Investment in Northern New England</a:t>
            </a:r>
          </a:p>
        </p:txBody>
      </p:sp>
      <p:sp>
        <p:nvSpPr>
          <p:cNvPr id="5" name="Text Placeholder 4">
            <a:extLst>
              <a:ext uri="{FF2B5EF4-FFF2-40B4-BE49-F238E27FC236}">
                <a16:creationId xmlns:a16="http://schemas.microsoft.com/office/drawing/2014/main" id="{A0E64A16-A122-4486-8870-ADF5FE4A8BFB}"/>
              </a:ext>
            </a:extLst>
          </p:cNvPr>
          <p:cNvSpPr>
            <a:spLocks noGrp="1"/>
          </p:cNvSpPr>
          <p:nvPr>
            <p:ph type="body" sz="quarter" idx="13"/>
          </p:nvPr>
        </p:nvSpPr>
        <p:spPr/>
        <p:txBody>
          <a:bodyPr>
            <a:normAutofit/>
          </a:bodyPr>
          <a:lstStyle/>
          <a:p>
            <a:r>
              <a:rPr lang="en-US" sz="2000" dirty="0"/>
              <a:t>March 15, 2019 </a:t>
            </a:r>
          </a:p>
        </p:txBody>
      </p:sp>
      <p:sp>
        <p:nvSpPr>
          <p:cNvPr id="6" name="Text Placeholder 5">
            <a:extLst>
              <a:ext uri="{FF2B5EF4-FFF2-40B4-BE49-F238E27FC236}">
                <a16:creationId xmlns:a16="http://schemas.microsoft.com/office/drawing/2014/main" id="{FE8C9554-9808-4E1F-BE46-E2C31C5C090C}"/>
              </a:ext>
            </a:extLst>
          </p:cNvPr>
          <p:cNvSpPr>
            <a:spLocks noGrp="1"/>
          </p:cNvSpPr>
          <p:nvPr>
            <p:ph type="body" sz="quarter" idx="11"/>
          </p:nvPr>
        </p:nvSpPr>
        <p:spPr>
          <a:xfrm>
            <a:off x="1902860" y="4220284"/>
            <a:ext cx="8403733" cy="1448996"/>
          </a:xfrm>
        </p:spPr>
        <p:txBody>
          <a:bodyPr>
            <a:normAutofit/>
          </a:bodyPr>
          <a:lstStyle/>
          <a:p>
            <a:r>
              <a:rPr lang="en-US" sz="2000" dirty="0">
                <a:latin typeface="+mn-lt"/>
                <a:ea typeface="Roboto Slab" panose="020B0604020202020204" charset="0"/>
              </a:rPr>
              <a:t>Presentation for the NH Energy Efficiency and Sustainable Energy Board</a:t>
            </a:r>
          </a:p>
          <a:p>
            <a:r>
              <a:rPr lang="en-US" sz="2000" dirty="0">
                <a:latin typeface="+mn-lt"/>
                <a:ea typeface="Roboto Slab" panose="020B0604020202020204" charset="0"/>
              </a:rPr>
              <a:t>Concord, New Hampshire</a:t>
            </a:r>
          </a:p>
        </p:txBody>
      </p:sp>
    </p:spTree>
    <p:extLst>
      <p:ext uri="{BB962C8B-B14F-4D97-AF65-F5344CB8AC3E}">
        <p14:creationId xmlns:p14="http://schemas.microsoft.com/office/powerpoint/2010/main" val="46883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2262808" y="1457201"/>
            <a:ext cx="4103914" cy="3917950"/>
          </a:xfrm>
        </p:spPr>
        <p:txBody>
          <a:bodyPr>
            <a:normAutofit/>
          </a:bodyPr>
          <a:lstStyle/>
          <a:p>
            <a:r>
              <a:rPr lang="en-US" sz="6000" dirty="0"/>
              <a:t>What is a Clean Energy Economy? </a:t>
            </a:r>
          </a:p>
        </p:txBody>
      </p:sp>
    </p:spTree>
    <p:extLst>
      <p:ext uri="{BB962C8B-B14F-4D97-AF65-F5344CB8AC3E}">
        <p14:creationId xmlns:p14="http://schemas.microsoft.com/office/powerpoint/2010/main" val="1113725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3"/>
          <p:cNvGrpSpPr>
            <a:grpSpLocks/>
          </p:cNvGrpSpPr>
          <p:nvPr/>
        </p:nvGrpSpPr>
        <p:grpSpPr bwMode="auto">
          <a:xfrm>
            <a:off x="2948025" y="1688714"/>
            <a:ext cx="1897243" cy="1886633"/>
            <a:chOff x="7990851" y="836565"/>
            <a:chExt cx="2379059" cy="2529042"/>
          </a:xfrm>
        </p:grpSpPr>
        <p:sp>
          <p:nvSpPr>
            <p:cNvPr id="13" name="Oval 12"/>
            <p:cNvSpPr/>
            <p:nvPr/>
          </p:nvSpPr>
          <p:spPr>
            <a:xfrm>
              <a:off x="7990851" y="912299"/>
              <a:ext cx="2379059" cy="2377575"/>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pic>
          <p:nvPicPr>
            <p:cNvPr id="4"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11978" y="836565"/>
              <a:ext cx="1536805" cy="252904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b="-531"/>
          <a:stretch/>
        </p:blipFill>
        <p:spPr>
          <a:xfrm>
            <a:off x="7453274" y="1821987"/>
            <a:ext cx="1748790" cy="1768020"/>
          </a:xfrm>
          <a:prstGeom prst="ellipse">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t="-354"/>
          <a:stretch/>
        </p:blipFill>
        <p:spPr>
          <a:xfrm>
            <a:off x="4385702" y="4347073"/>
            <a:ext cx="1748790" cy="1748790"/>
          </a:xfrm>
          <a:prstGeom prst="ellipse">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36307" y="4367556"/>
            <a:ext cx="1746126" cy="1746126"/>
          </a:xfrm>
          <a:prstGeom prst="ellipse">
            <a:avLst/>
          </a:prstGeom>
        </p:spPr>
      </p:pic>
      <p:sp>
        <p:nvSpPr>
          <p:cNvPr id="15" name="TextBox 14"/>
          <p:cNvSpPr txBox="1"/>
          <p:nvPr/>
        </p:nvSpPr>
        <p:spPr>
          <a:xfrm>
            <a:off x="2136308" y="3604751"/>
            <a:ext cx="1674813" cy="647700"/>
          </a:xfrm>
          <a:prstGeom prst="rect">
            <a:avLst/>
          </a:prstGeom>
          <a:noFill/>
        </p:spPr>
        <p:txBody>
          <a:bodyPr>
            <a:spAutoFit/>
          </a:bodyPr>
          <a:lstStyle/>
          <a:p>
            <a:pPr algn="ctr">
              <a:defRPr/>
            </a:pPr>
            <a:r>
              <a:rPr lang="en-US" dirty="0"/>
              <a:t>Grid Modernization </a:t>
            </a:r>
          </a:p>
        </p:txBody>
      </p:sp>
      <p:sp>
        <p:nvSpPr>
          <p:cNvPr id="16" name="TextBox 15"/>
          <p:cNvSpPr txBox="1"/>
          <p:nvPr/>
        </p:nvSpPr>
        <p:spPr>
          <a:xfrm>
            <a:off x="5186302" y="1042602"/>
            <a:ext cx="1674813" cy="646112"/>
          </a:xfrm>
          <a:prstGeom prst="rect">
            <a:avLst/>
          </a:prstGeom>
          <a:noFill/>
        </p:spPr>
        <p:txBody>
          <a:bodyPr>
            <a:spAutoFit/>
          </a:bodyPr>
          <a:lstStyle/>
          <a:p>
            <a:pPr algn="ctr">
              <a:defRPr/>
            </a:pPr>
            <a:r>
              <a:rPr lang="en-US" dirty="0"/>
              <a:t>Demand Response                                     </a:t>
            </a:r>
          </a:p>
        </p:txBody>
      </p:sp>
      <p:sp>
        <p:nvSpPr>
          <p:cNvPr id="17" name="TextBox 16"/>
          <p:cNvSpPr txBox="1"/>
          <p:nvPr/>
        </p:nvSpPr>
        <p:spPr>
          <a:xfrm>
            <a:off x="2973714" y="1050211"/>
            <a:ext cx="1674813" cy="646113"/>
          </a:xfrm>
          <a:prstGeom prst="rect">
            <a:avLst/>
          </a:prstGeom>
          <a:noFill/>
        </p:spPr>
        <p:txBody>
          <a:bodyPr>
            <a:spAutoFit/>
          </a:bodyPr>
          <a:lstStyle/>
          <a:p>
            <a:pPr algn="ctr">
              <a:defRPr/>
            </a:pPr>
            <a:r>
              <a:rPr lang="en-US" dirty="0"/>
              <a:t>Energy Efficiency</a:t>
            </a:r>
          </a:p>
        </p:txBody>
      </p:sp>
      <p:sp>
        <p:nvSpPr>
          <p:cNvPr id="18" name="TextBox 17"/>
          <p:cNvSpPr txBox="1"/>
          <p:nvPr/>
        </p:nvSpPr>
        <p:spPr>
          <a:xfrm>
            <a:off x="7591541" y="1091766"/>
            <a:ext cx="1674813" cy="646112"/>
          </a:xfrm>
          <a:prstGeom prst="rect">
            <a:avLst/>
          </a:prstGeom>
          <a:noFill/>
        </p:spPr>
        <p:txBody>
          <a:bodyPr>
            <a:spAutoFit/>
          </a:bodyPr>
          <a:lstStyle/>
          <a:p>
            <a:pPr algn="ctr">
              <a:defRPr/>
            </a:pPr>
            <a:r>
              <a:rPr lang="en-US" dirty="0"/>
              <a:t>Distributed Clean Energy        </a:t>
            </a:r>
          </a:p>
        </p:txBody>
      </p:sp>
      <p:sp>
        <p:nvSpPr>
          <p:cNvPr id="19" name="TextBox 18"/>
          <p:cNvSpPr txBox="1"/>
          <p:nvPr/>
        </p:nvSpPr>
        <p:spPr>
          <a:xfrm>
            <a:off x="4385702" y="3606339"/>
            <a:ext cx="1781175" cy="646112"/>
          </a:xfrm>
          <a:prstGeom prst="rect">
            <a:avLst/>
          </a:prstGeom>
          <a:noFill/>
        </p:spPr>
        <p:txBody>
          <a:bodyPr>
            <a:spAutoFit/>
          </a:bodyPr>
          <a:lstStyle/>
          <a:p>
            <a:pPr algn="ctr">
              <a:defRPr/>
            </a:pPr>
            <a:r>
              <a:rPr lang="en-US" dirty="0"/>
              <a:t>Strategic Electrification</a:t>
            </a:r>
          </a:p>
        </p:txBody>
      </p:sp>
      <p:sp>
        <p:nvSpPr>
          <p:cNvPr id="23" name="TextBox 22"/>
          <p:cNvSpPr txBox="1"/>
          <p:nvPr/>
        </p:nvSpPr>
        <p:spPr>
          <a:xfrm>
            <a:off x="6537215" y="3744451"/>
            <a:ext cx="1674812" cy="368300"/>
          </a:xfrm>
          <a:prstGeom prst="rect">
            <a:avLst/>
          </a:prstGeom>
          <a:noFill/>
        </p:spPr>
        <p:txBody>
          <a:bodyPr>
            <a:spAutoFit/>
          </a:bodyPr>
          <a:lstStyle/>
          <a:p>
            <a:pPr algn="ctr">
              <a:defRPr/>
            </a:pPr>
            <a:r>
              <a:rPr lang="en-US" dirty="0"/>
              <a:t>Storage</a:t>
            </a:r>
          </a:p>
        </p:txBody>
      </p:sp>
      <p:pic>
        <p:nvPicPr>
          <p:cNvPr id="1027" name="Picture 5" descr="https://upload.wikimedia.org/wikipedia/commons/c/cc/Datacenter_Backup_Batteries.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475780" y="4267195"/>
            <a:ext cx="1810225" cy="18102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60202" y="1819699"/>
            <a:ext cx="1755648" cy="1755648"/>
          </a:xfrm>
          <a:prstGeom prst="ellipse">
            <a:avLst/>
          </a:prstGeom>
        </p:spPr>
      </p:pic>
      <p:sp>
        <p:nvSpPr>
          <p:cNvPr id="49169" name="Title 2"/>
          <p:cNvSpPr>
            <a:spLocks noGrp="1"/>
          </p:cNvSpPr>
          <p:nvPr>
            <p:ph type="ctrTitle"/>
          </p:nvPr>
        </p:nvSpPr>
        <p:spPr>
          <a:xfrm>
            <a:off x="185636" y="273487"/>
            <a:ext cx="11897711" cy="890751"/>
          </a:xfrm>
        </p:spPr>
        <p:txBody>
          <a:bodyPr>
            <a:noAutofit/>
          </a:bodyPr>
          <a:lstStyle/>
          <a:p>
            <a:pPr algn="ctr"/>
            <a:r>
              <a:rPr lang="en-US" altLang="en-US" sz="4400" dirty="0">
                <a:latin typeface="Stag Book" panose="02000503060000020004" pitchFamily="50" charset="0"/>
                <a:cs typeface="Stag Book" panose="02000503060000020004" pitchFamily="50" charset="0"/>
              </a:rPr>
              <a:t>Efficient, Clean Energy – Affordable  for All                      </a:t>
            </a:r>
          </a:p>
        </p:txBody>
      </p:sp>
      <p:sp>
        <p:nvSpPr>
          <p:cNvPr id="49168" name="Footer Placeholder 1"/>
          <p:cNvSpPr>
            <a:spLocks noGrp="1"/>
          </p:cNvSpPr>
          <p:nvPr>
            <p:ph type="ftr"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spcBef>
                <a:spcPct val="20000"/>
              </a:spcBef>
              <a:buFont typeface="Arial" panose="020B0604020202020204" pitchFamily="34" charset="0"/>
              <a:buChar char="•"/>
              <a:defRPr sz="2700">
                <a:solidFill>
                  <a:schemeClr val="tx1"/>
                </a:solidFill>
                <a:latin typeface="Helvetica Light"/>
                <a:ea typeface="Helvetica Light"/>
                <a:cs typeface="Helvetica Light"/>
              </a:defRPr>
            </a:lvl1pPr>
            <a:lvl2pPr marL="742950" indent="-285750">
              <a:spcBef>
                <a:spcPct val="20000"/>
              </a:spcBef>
              <a:buFont typeface="Stag Book" panose="02000503060000020004" pitchFamily="50" charset="0"/>
              <a:buAutoNum type="arabicPeriod"/>
              <a:defRPr sz="2300">
                <a:solidFill>
                  <a:schemeClr val="tx1"/>
                </a:solidFill>
                <a:latin typeface="Helvetica Light"/>
                <a:ea typeface="Helvetica Light"/>
                <a:cs typeface="Helvetica Light"/>
              </a:defRPr>
            </a:lvl2pPr>
            <a:lvl3pPr marL="1143000" indent="-228600">
              <a:spcBef>
                <a:spcPct val="20000"/>
              </a:spcBef>
              <a:buFont typeface="Arial" panose="020B0604020202020204" pitchFamily="34" charset="0"/>
              <a:buChar char="•"/>
              <a:defRPr sz="2000">
                <a:solidFill>
                  <a:schemeClr val="tx1"/>
                </a:solidFill>
                <a:latin typeface="Helvetica Light"/>
                <a:ea typeface="Helvetica Light"/>
                <a:cs typeface="Helvetica Light"/>
              </a:defRPr>
            </a:lvl3pPr>
            <a:lvl4pPr marL="1600200" indent="-228600">
              <a:spcBef>
                <a:spcPct val="20000"/>
              </a:spcBef>
              <a:buFont typeface="Arial" panose="020B0604020202020204" pitchFamily="34" charset="0"/>
              <a:buChar char="–"/>
              <a:defRPr sz="2000">
                <a:solidFill>
                  <a:schemeClr val="tx1"/>
                </a:solidFill>
                <a:latin typeface="Helvetica Light"/>
                <a:ea typeface="Helvetica Light"/>
                <a:cs typeface="Helvetica Light"/>
              </a:defRPr>
            </a:lvl4pPr>
            <a:lvl5pPr marL="2057400" indent="-228600">
              <a:spcBef>
                <a:spcPct val="20000"/>
              </a:spcBef>
              <a:buFont typeface="Stag Book" panose="02000503060000020004" pitchFamily="50" charset="0"/>
              <a:buAutoNum type="arabicPeriod"/>
              <a:defRPr sz="2000">
                <a:solidFill>
                  <a:schemeClr val="tx1"/>
                </a:solidFill>
                <a:latin typeface="Helvetica Light"/>
                <a:ea typeface="Helvetica Light"/>
                <a:cs typeface="Helvetica Light"/>
              </a:defRPr>
            </a:lvl5pPr>
            <a:lvl6pPr marL="2514600" indent="-228600" defTabSz="457200" eaLnBrk="0" fontAlgn="base" hangingPunct="0">
              <a:spcBef>
                <a:spcPct val="20000"/>
              </a:spcBef>
              <a:spcAft>
                <a:spcPct val="0"/>
              </a:spcAft>
              <a:buFont typeface="Stag Book" panose="02000503060000020004" pitchFamily="50" charset="0"/>
              <a:buAutoNum type="arabicPeriod"/>
              <a:defRPr sz="2000">
                <a:solidFill>
                  <a:schemeClr val="tx1"/>
                </a:solidFill>
                <a:latin typeface="Helvetica Light"/>
                <a:ea typeface="Helvetica Light"/>
                <a:cs typeface="Helvetica Light"/>
              </a:defRPr>
            </a:lvl6pPr>
            <a:lvl7pPr marL="2971800" indent="-228600" defTabSz="457200" eaLnBrk="0" fontAlgn="base" hangingPunct="0">
              <a:spcBef>
                <a:spcPct val="20000"/>
              </a:spcBef>
              <a:spcAft>
                <a:spcPct val="0"/>
              </a:spcAft>
              <a:buFont typeface="Stag Book" panose="02000503060000020004" pitchFamily="50" charset="0"/>
              <a:buAutoNum type="arabicPeriod"/>
              <a:defRPr sz="2000">
                <a:solidFill>
                  <a:schemeClr val="tx1"/>
                </a:solidFill>
                <a:latin typeface="Helvetica Light"/>
                <a:ea typeface="Helvetica Light"/>
                <a:cs typeface="Helvetica Light"/>
              </a:defRPr>
            </a:lvl7pPr>
            <a:lvl8pPr marL="3429000" indent="-228600" defTabSz="457200" eaLnBrk="0" fontAlgn="base" hangingPunct="0">
              <a:spcBef>
                <a:spcPct val="20000"/>
              </a:spcBef>
              <a:spcAft>
                <a:spcPct val="0"/>
              </a:spcAft>
              <a:buFont typeface="Stag Book" panose="02000503060000020004" pitchFamily="50" charset="0"/>
              <a:buAutoNum type="arabicPeriod"/>
              <a:defRPr sz="2000">
                <a:solidFill>
                  <a:schemeClr val="tx1"/>
                </a:solidFill>
                <a:latin typeface="Helvetica Light"/>
                <a:ea typeface="Helvetica Light"/>
                <a:cs typeface="Helvetica Light"/>
              </a:defRPr>
            </a:lvl8pPr>
            <a:lvl9pPr marL="3886200" indent="-228600" defTabSz="457200" eaLnBrk="0" fontAlgn="base" hangingPunct="0">
              <a:spcBef>
                <a:spcPct val="20000"/>
              </a:spcBef>
              <a:spcAft>
                <a:spcPct val="0"/>
              </a:spcAft>
              <a:buFont typeface="Stag Book" panose="02000503060000020004" pitchFamily="50" charset="0"/>
              <a:buAutoNum type="arabicPeriod"/>
              <a:defRPr sz="2000">
                <a:solidFill>
                  <a:schemeClr val="tx1"/>
                </a:solidFill>
                <a:latin typeface="Helvetica Light"/>
                <a:ea typeface="Helvetica Light"/>
                <a:cs typeface="Helvetica Light"/>
              </a:defRPr>
            </a:lvl9pPr>
          </a:lstStyle>
          <a:p>
            <a:pPr fontAlgn="base">
              <a:spcBef>
                <a:spcPts val="400"/>
              </a:spcBef>
              <a:spcAft>
                <a:spcPct val="0"/>
              </a:spcAft>
              <a:buNone/>
            </a:pPr>
            <a:endParaRPr lang="en-US" altLang="en-US" sz="1200" dirty="0">
              <a:solidFill>
                <a:srgbClr val="959496"/>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668A5604-8257-44D6-8C19-B82FEA4D4699}"/>
              </a:ext>
            </a:extLst>
          </p:cNvPr>
          <p:cNvPicPr>
            <a:picLocks noChangeAspect="1"/>
          </p:cNvPicPr>
          <p:nvPr/>
        </p:nvPicPr>
        <p:blipFill>
          <a:blip r:embed="rId9"/>
          <a:stretch>
            <a:fillRect/>
          </a:stretch>
        </p:blipFill>
        <p:spPr>
          <a:xfrm>
            <a:off x="9169678" y="4235944"/>
            <a:ext cx="1807147" cy="1892266"/>
          </a:xfrm>
          <a:prstGeom prst="rect">
            <a:avLst/>
          </a:prstGeom>
        </p:spPr>
      </p:pic>
      <p:sp>
        <p:nvSpPr>
          <p:cNvPr id="21" name="TextBox 20">
            <a:extLst>
              <a:ext uri="{FF2B5EF4-FFF2-40B4-BE49-F238E27FC236}">
                <a16:creationId xmlns:a16="http://schemas.microsoft.com/office/drawing/2014/main" id="{8C0B6503-B38C-4B72-8310-E1DA2404D9AE}"/>
              </a:ext>
            </a:extLst>
          </p:cNvPr>
          <p:cNvSpPr txBox="1"/>
          <p:nvPr/>
        </p:nvSpPr>
        <p:spPr>
          <a:xfrm>
            <a:off x="9029880" y="3576111"/>
            <a:ext cx="2086742" cy="646331"/>
          </a:xfrm>
          <a:prstGeom prst="rect">
            <a:avLst/>
          </a:prstGeom>
          <a:noFill/>
        </p:spPr>
        <p:txBody>
          <a:bodyPr wrap="square">
            <a:spAutoFit/>
          </a:bodyPr>
          <a:lstStyle/>
          <a:p>
            <a:pPr algn="ctr">
              <a:defRPr/>
            </a:pPr>
            <a:r>
              <a:rPr lang="en-US" dirty="0"/>
              <a:t>Affordable &amp; Accessible for All </a:t>
            </a:r>
          </a:p>
        </p:txBody>
      </p:sp>
    </p:spTree>
    <p:extLst>
      <p:ext uri="{BB962C8B-B14F-4D97-AF65-F5344CB8AC3E}">
        <p14:creationId xmlns:p14="http://schemas.microsoft.com/office/powerpoint/2010/main" val="1438013384"/>
      </p:ext>
    </p:extLst>
  </p:cSld>
  <p:clrMapOvr>
    <a:masterClrMapping/>
  </p:clrMapOvr>
  <p:transition advClick="0"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CD6EE1C-1BB3-444D-BF34-6A138FBEB11F}"/>
              </a:ext>
            </a:extLst>
          </p:cNvPr>
          <p:cNvSpPr>
            <a:spLocks noGrp="1"/>
          </p:cNvSpPr>
          <p:nvPr>
            <p:ph type="ctrTitle"/>
          </p:nvPr>
        </p:nvSpPr>
        <p:spPr>
          <a:xfrm>
            <a:off x="700560" y="399190"/>
            <a:ext cx="12879976" cy="890751"/>
          </a:xfrm>
        </p:spPr>
        <p:txBody>
          <a:bodyPr>
            <a:noAutofit/>
          </a:bodyPr>
          <a:lstStyle/>
          <a:p>
            <a:pPr>
              <a:lnSpc>
                <a:spcPts val="3000"/>
              </a:lnSpc>
            </a:pPr>
            <a:r>
              <a:rPr lang="en-US" sz="4400" dirty="0"/>
              <a:t>Total Energy – Buildings and Transportation </a:t>
            </a:r>
          </a:p>
        </p:txBody>
      </p:sp>
      <p:sp>
        <p:nvSpPr>
          <p:cNvPr id="5" name="Text Placeholder 5">
            <a:extLst>
              <a:ext uri="{FF2B5EF4-FFF2-40B4-BE49-F238E27FC236}">
                <a16:creationId xmlns:a16="http://schemas.microsoft.com/office/drawing/2014/main" id="{353C48F7-85D6-43E7-81A4-2ACC1839039B}"/>
              </a:ext>
            </a:extLst>
          </p:cNvPr>
          <p:cNvSpPr txBox="1">
            <a:spLocks/>
          </p:cNvSpPr>
          <p:nvPr/>
        </p:nvSpPr>
        <p:spPr>
          <a:xfrm>
            <a:off x="820106" y="1213314"/>
            <a:ext cx="5757138" cy="4831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Bef>
                <a:spcPts val="0"/>
              </a:spcBef>
              <a:spcAft>
                <a:spcPts val="1000"/>
              </a:spcAft>
            </a:pPr>
            <a:endParaRPr lang="en-US" dirty="0"/>
          </a:p>
        </p:txBody>
      </p:sp>
      <p:sp>
        <p:nvSpPr>
          <p:cNvPr id="7" name="Content Placeholder 2">
            <a:extLst>
              <a:ext uri="{FF2B5EF4-FFF2-40B4-BE49-F238E27FC236}">
                <a16:creationId xmlns:a16="http://schemas.microsoft.com/office/drawing/2014/main" id="{2EFD65FB-01A9-406B-A515-593DA0393D92}"/>
              </a:ext>
            </a:extLst>
          </p:cNvPr>
          <p:cNvSpPr txBox="1">
            <a:spLocks/>
          </p:cNvSpPr>
          <p:nvPr/>
        </p:nvSpPr>
        <p:spPr>
          <a:xfrm>
            <a:off x="700560" y="1366569"/>
            <a:ext cx="10515600" cy="4678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dirty="0">
              <a:solidFill>
                <a:schemeClr val="accent6">
                  <a:lumMod val="50000"/>
                </a:schemeClr>
              </a:solidFill>
              <a:latin typeface="Arial" panose="020B0604020202020204" pitchFamily="34" charset="0"/>
              <a:cs typeface="Arial" panose="020B0604020202020204" pitchFamily="34" charset="0"/>
            </a:endParaRPr>
          </a:p>
        </p:txBody>
      </p:sp>
      <p:graphicFrame>
        <p:nvGraphicFramePr>
          <p:cNvPr id="6" name="Content Placeholder 6">
            <a:extLst>
              <a:ext uri="{FF2B5EF4-FFF2-40B4-BE49-F238E27FC236}">
                <a16:creationId xmlns:a16="http://schemas.microsoft.com/office/drawing/2014/main" id="{A770B837-ADFE-463D-AC89-D9D93BEA3703}"/>
              </a:ext>
            </a:extLst>
          </p:cNvPr>
          <p:cNvGraphicFramePr>
            <a:graphicFrameLocks/>
          </p:cNvGraphicFramePr>
          <p:nvPr>
            <p:extLst>
              <p:ext uri="{D42A27DB-BD31-4B8C-83A1-F6EECF244321}">
                <p14:modId xmlns:p14="http://schemas.microsoft.com/office/powerpoint/2010/main" val="3913587117"/>
              </p:ext>
            </p:extLst>
          </p:nvPr>
        </p:nvGraphicFramePr>
        <p:xfrm>
          <a:off x="1302057" y="984714"/>
          <a:ext cx="9527868" cy="5060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86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76200" y="166786"/>
            <a:ext cx="11866880" cy="890751"/>
          </a:xfrm>
        </p:spPr>
        <p:txBody>
          <a:bodyPr>
            <a:normAutofit/>
          </a:bodyPr>
          <a:lstStyle/>
          <a:p>
            <a:pPr algn="ctr"/>
            <a:r>
              <a:rPr lang="en-US" sz="4000" dirty="0"/>
              <a:t>Annual End Use Energy Expenditures - 2016</a:t>
            </a:r>
            <a:endParaRPr lang="en-US" sz="4000" dirty="0">
              <a:solidFill>
                <a:srgbClr val="FF0000"/>
              </a:solidFill>
            </a:endParaRPr>
          </a:p>
        </p:txBody>
      </p:sp>
      <p:pic>
        <p:nvPicPr>
          <p:cNvPr id="3" name="image17.png">
            <a:extLst>
              <a:ext uri="{FF2B5EF4-FFF2-40B4-BE49-F238E27FC236}">
                <a16:creationId xmlns:a16="http://schemas.microsoft.com/office/drawing/2014/main" id="{45AE02EB-DBBE-4FFF-8C2C-1550153EBF17}"/>
              </a:ext>
            </a:extLst>
          </p:cNvPr>
          <p:cNvPicPr/>
          <p:nvPr/>
        </p:nvPicPr>
        <p:blipFill>
          <a:blip r:embed="rId3" cstate="print"/>
          <a:stretch>
            <a:fillRect/>
          </a:stretch>
        </p:blipFill>
        <p:spPr>
          <a:xfrm>
            <a:off x="1713048" y="801104"/>
            <a:ext cx="8765903" cy="5325375"/>
          </a:xfrm>
          <a:prstGeom prst="rect">
            <a:avLst/>
          </a:prstGeom>
        </p:spPr>
      </p:pic>
    </p:spTree>
    <p:extLst>
      <p:ext uri="{BB962C8B-B14F-4D97-AF65-F5344CB8AC3E}">
        <p14:creationId xmlns:p14="http://schemas.microsoft.com/office/powerpoint/2010/main" val="2594583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162560" y="99295"/>
            <a:ext cx="11866880" cy="890751"/>
          </a:xfrm>
        </p:spPr>
        <p:txBody>
          <a:bodyPr>
            <a:normAutofit fontScale="90000"/>
          </a:bodyPr>
          <a:lstStyle/>
          <a:p>
            <a:pPr algn="ctr"/>
            <a:r>
              <a:rPr lang="en-US" sz="4400" dirty="0"/>
              <a:t>Investment Opportunity from Meeting</a:t>
            </a:r>
            <a:br>
              <a:rPr lang="en-US" sz="4400" dirty="0"/>
            </a:br>
            <a:r>
              <a:rPr lang="en-US" sz="4400" dirty="0"/>
              <a:t> 80% of State Goals</a:t>
            </a:r>
            <a:endParaRPr lang="en-US" sz="4400" dirty="0">
              <a:solidFill>
                <a:srgbClr val="FF0000"/>
              </a:solidFill>
            </a:endParaRPr>
          </a:p>
        </p:txBody>
      </p:sp>
      <p:pic>
        <p:nvPicPr>
          <p:cNvPr id="3" name="image16.jpeg">
            <a:extLst>
              <a:ext uri="{FF2B5EF4-FFF2-40B4-BE49-F238E27FC236}">
                <a16:creationId xmlns:a16="http://schemas.microsoft.com/office/drawing/2014/main" id="{9831A52C-D07A-403A-9458-6C7686FAF597}"/>
              </a:ext>
            </a:extLst>
          </p:cNvPr>
          <p:cNvPicPr/>
          <p:nvPr/>
        </p:nvPicPr>
        <p:blipFill>
          <a:blip r:embed="rId3" cstate="print"/>
          <a:stretch>
            <a:fillRect/>
          </a:stretch>
        </p:blipFill>
        <p:spPr>
          <a:xfrm>
            <a:off x="2063933" y="1371046"/>
            <a:ext cx="7550330" cy="4663994"/>
          </a:xfrm>
          <a:prstGeom prst="rect">
            <a:avLst/>
          </a:prstGeom>
        </p:spPr>
      </p:pic>
    </p:spTree>
    <p:extLst>
      <p:ext uri="{BB962C8B-B14F-4D97-AF65-F5344CB8AC3E}">
        <p14:creationId xmlns:p14="http://schemas.microsoft.com/office/powerpoint/2010/main" val="348500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EBD8-C486-4D06-9FE2-FBA69E6C9FA3}"/>
              </a:ext>
            </a:extLst>
          </p:cNvPr>
          <p:cNvSpPr>
            <a:spLocks noGrp="1"/>
          </p:cNvSpPr>
          <p:nvPr>
            <p:ph type="ctrTitle"/>
          </p:nvPr>
        </p:nvSpPr>
        <p:spPr>
          <a:xfrm>
            <a:off x="132080" y="274322"/>
            <a:ext cx="11967883" cy="881742"/>
          </a:xfrm>
        </p:spPr>
        <p:txBody>
          <a:bodyPr>
            <a:normAutofit fontScale="90000"/>
          </a:bodyPr>
          <a:lstStyle/>
          <a:p>
            <a:r>
              <a:rPr lang="en-US" sz="4400" dirty="0"/>
              <a:t>      Placing the Investment Opportunity in Context</a:t>
            </a:r>
            <a:endParaRPr lang="en-US" sz="4000" dirty="0">
              <a:solidFill>
                <a:srgbClr val="FF0000"/>
              </a:solidFill>
            </a:endParaRPr>
          </a:p>
        </p:txBody>
      </p:sp>
      <p:sp>
        <p:nvSpPr>
          <p:cNvPr id="6" name="TextBox 5">
            <a:extLst>
              <a:ext uri="{FF2B5EF4-FFF2-40B4-BE49-F238E27FC236}">
                <a16:creationId xmlns:a16="http://schemas.microsoft.com/office/drawing/2014/main" id="{B06B325D-6FFA-47C8-84E9-02862726CE43}"/>
              </a:ext>
            </a:extLst>
          </p:cNvPr>
          <p:cNvSpPr txBox="1"/>
          <p:nvPr/>
        </p:nvSpPr>
        <p:spPr>
          <a:xfrm>
            <a:off x="914400" y="896312"/>
            <a:ext cx="10993120" cy="5406608"/>
          </a:xfrm>
          <a:prstGeom prst="rect">
            <a:avLst/>
          </a:prstGeom>
          <a:noFill/>
        </p:spPr>
        <p:txBody>
          <a:bodyPr wrap="square" rtlCol="0">
            <a:spAutoFit/>
          </a:bodyPr>
          <a:lstStyle/>
          <a:p>
            <a:endParaRPr lang="en-US" sz="1000" dirty="0"/>
          </a:p>
          <a:p>
            <a:pPr marL="342900" indent="-342900">
              <a:buFont typeface="Arial" panose="020B0604020202020204" pitchFamily="34" charset="0"/>
              <a:buChar char="•"/>
            </a:pPr>
            <a:r>
              <a:rPr lang="en-US" sz="2400" dirty="0"/>
              <a:t>$100 billion +/- investment opportunity over the next decade – much of which will be spent anyway – the goal is to ensure it is spent on clean energy options</a:t>
            </a:r>
          </a:p>
          <a:p>
            <a:pPr marL="1257300" lvl="2" indent="-342900">
              <a:buFont typeface="Wingdings" panose="05000000000000000000" pitchFamily="2" charset="2"/>
              <a:buChar char="§"/>
            </a:pPr>
            <a:r>
              <a:rPr lang="en-US" sz="2400" dirty="0"/>
              <a:t>50% for EV purchases and infrastructure</a:t>
            </a:r>
          </a:p>
          <a:p>
            <a:pPr marL="1257300" lvl="2" indent="-342900">
              <a:buFont typeface="Wingdings" panose="05000000000000000000" pitchFamily="2" charset="2"/>
              <a:buChar char="§"/>
            </a:pPr>
            <a:r>
              <a:rPr lang="en-US" sz="2400" dirty="0"/>
              <a:t>28% for residential retrofits and renewable heating</a:t>
            </a:r>
          </a:p>
          <a:p>
            <a:pPr marL="1257300" lvl="2" indent="-342900">
              <a:buFont typeface="Wingdings" panose="05000000000000000000" pitchFamily="2" charset="2"/>
              <a:buChar char="§"/>
            </a:pPr>
            <a:r>
              <a:rPr lang="en-US" sz="2400" dirty="0"/>
              <a:t>6% for commercial retrofits and district energy</a:t>
            </a:r>
          </a:p>
          <a:p>
            <a:pPr marL="1257300" lvl="2" indent="-342900">
              <a:buFont typeface="Wingdings" panose="05000000000000000000" pitchFamily="2" charset="2"/>
              <a:buChar char="§"/>
            </a:pPr>
            <a:r>
              <a:rPr lang="en-US" sz="2400" dirty="0"/>
              <a:t>16% for renewable generation</a:t>
            </a:r>
          </a:p>
          <a:p>
            <a:pPr marL="1257300" lvl="2" indent="-342900">
              <a:buFont typeface="Wingdings" panose="05000000000000000000" pitchFamily="2" charset="2"/>
              <a:buChar char="§"/>
            </a:pPr>
            <a:r>
              <a:rPr lang="en-US" sz="2400" dirty="0"/>
              <a:t>Based on a framework by Energy Action Network and Catalyst Financial</a:t>
            </a:r>
          </a:p>
          <a:p>
            <a:pPr lvl="2"/>
            <a:endParaRPr lang="en-US" sz="1000" dirty="0"/>
          </a:p>
          <a:p>
            <a:pPr marL="342900" indent="-342900">
              <a:spcAft>
                <a:spcPts val="800"/>
              </a:spcAft>
              <a:buFont typeface="Arial" panose="020B0604020202020204" pitchFamily="34" charset="0"/>
              <a:buChar char="•"/>
            </a:pPr>
            <a:r>
              <a:rPr lang="en-US" sz="2400" dirty="0"/>
              <a:t>Amount spent on energy currently: $12 billion +/- per year </a:t>
            </a:r>
          </a:p>
          <a:p>
            <a:pPr marL="342900" indent="-342900">
              <a:spcAft>
                <a:spcPts val="800"/>
              </a:spcAft>
              <a:buFont typeface="Arial" panose="020B0604020202020204" pitchFamily="34" charset="0"/>
              <a:buChar char="•"/>
            </a:pPr>
            <a:r>
              <a:rPr lang="en-US" sz="2400" dirty="0"/>
              <a:t>Ratepayer and taxpayer funds will not be sufficient alone  </a:t>
            </a:r>
          </a:p>
          <a:p>
            <a:pPr marL="342900" indent="-342900">
              <a:spcAft>
                <a:spcPts val="800"/>
              </a:spcAft>
              <a:buFont typeface="Arial" panose="020B0604020202020204" pitchFamily="34" charset="0"/>
              <a:buChar char="•"/>
            </a:pPr>
            <a:r>
              <a:rPr lang="en-US" sz="2400" dirty="0"/>
              <a:t>Scaling up private investment – and scaling up use of public investment to leverage private investment – will be key to success</a:t>
            </a:r>
            <a:endParaRPr lang="en-US" sz="2400" i="1" dirty="0"/>
          </a:p>
        </p:txBody>
      </p:sp>
    </p:spTree>
    <p:extLst>
      <p:ext uri="{BB962C8B-B14F-4D97-AF65-F5344CB8AC3E}">
        <p14:creationId xmlns:p14="http://schemas.microsoft.com/office/powerpoint/2010/main" val="214860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954336" y="1554259"/>
            <a:ext cx="5162562" cy="3917950"/>
          </a:xfrm>
        </p:spPr>
        <p:txBody>
          <a:bodyPr>
            <a:normAutofit/>
          </a:bodyPr>
          <a:lstStyle/>
          <a:p>
            <a:r>
              <a:rPr lang="en-US" sz="5400" dirty="0"/>
              <a:t>Key Challenges &amp; Opportunities</a:t>
            </a:r>
          </a:p>
        </p:txBody>
      </p:sp>
    </p:spTree>
    <p:extLst>
      <p:ext uri="{BB962C8B-B14F-4D97-AF65-F5344CB8AC3E}">
        <p14:creationId xmlns:p14="http://schemas.microsoft.com/office/powerpoint/2010/main" val="1726219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BA2F-9745-4142-8C1E-4792E02F7A89}"/>
              </a:ext>
            </a:extLst>
          </p:cNvPr>
          <p:cNvSpPr>
            <a:spLocks noGrp="1"/>
          </p:cNvSpPr>
          <p:nvPr>
            <p:ph type="ctrTitle"/>
          </p:nvPr>
        </p:nvSpPr>
        <p:spPr>
          <a:xfrm>
            <a:off x="246580" y="291634"/>
            <a:ext cx="11753636" cy="890751"/>
          </a:xfrm>
        </p:spPr>
        <p:txBody>
          <a:bodyPr>
            <a:normAutofit/>
          </a:bodyPr>
          <a:lstStyle/>
          <a:p>
            <a:pPr algn="ctr"/>
            <a:r>
              <a:rPr lang="en-US" sz="4000" dirty="0"/>
              <a:t>What Does it Take for Success?</a:t>
            </a:r>
          </a:p>
        </p:txBody>
      </p:sp>
      <p:graphicFrame>
        <p:nvGraphicFramePr>
          <p:cNvPr id="8" name="Diagram 7">
            <a:extLst>
              <a:ext uri="{FF2B5EF4-FFF2-40B4-BE49-F238E27FC236}">
                <a16:creationId xmlns:a16="http://schemas.microsoft.com/office/drawing/2014/main" id="{B6B9310D-0940-43CC-91F9-2FD5D9A9D1DD}"/>
              </a:ext>
            </a:extLst>
          </p:cNvPr>
          <p:cNvGraphicFramePr/>
          <p:nvPr>
            <p:extLst/>
          </p:nvPr>
        </p:nvGraphicFramePr>
        <p:xfrm>
          <a:off x="1952090" y="1119884"/>
          <a:ext cx="7807218" cy="4977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355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9997-42FD-41BA-B527-D9EA7133CECE}"/>
              </a:ext>
            </a:extLst>
          </p:cNvPr>
          <p:cNvSpPr>
            <a:spLocks noGrp="1"/>
          </p:cNvSpPr>
          <p:nvPr>
            <p:ph type="ctrTitle"/>
          </p:nvPr>
        </p:nvSpPr>
        <p:spPr>
          <a:xfrm>
            <a:off x="529798" y="328418"/>
            <a:ext cx="10894260" cy="890751"/>
          </a:xfrm>
        </p:spPr>
        <p:txBody>
          <a:bodyPr>
            <a:noAutofit/>
          </a:bodyPr>
          <a:lstStyle/>
          <a:p>
            <a:pPr algn="ctr"/>
            <a:r>
              <a:rPr lang="en-US" sz="4400" dirty="0"/>
              <a:t>Multiple Market ‘Segments’ to Serve</a:t>
            </a:r>
          </a:p>
        </p:txBody>
      </p:sp>
      <p:graphicFrame>
        <p:nvGraphicFramePr>
          <p:cNvPr id="4" name="Table 3">
            <a:extLst>
              <a:ext uri="{FF2B5EF4-FFF2-40B4-BE49-F238E27FC236}">
                <a16:creationId xmlns:a16="http://schemas.microsoft.com/office/drawing/2014/main" id="{BE0BC7D3-CF10-4678-A034-C72046D0E8F4}"/>
              </a:ext>
            </a:extLst>
          </p:cNvPr>
          <p:cNvGraphicFramePr>
            <a:graphicFrameLocks noGrp="1"/>
          </p:cNvGraphicFramePr>
          <p:nvPr>
            <p:extLst>
              <p:ext uri="{D42A27DB-BD31-4B8C-83A1-F6EECF244321}">
                <p14:modId xmlns:p14="http://schemas.microsoft.com/office/powerpoint/2010/main" val="470963304"/>
              </p:ext>
            </p:extLst>
          </p:nvPr>
        </p:nvGraphicFramePr>
        <p:xfrm>
          <a:off x="621603" y="1049463"/>
          <a:ext cx="10802455" cy="5066438"/>
        </p:xfrm>
        <a:graphic>
          <a:graphicData uri="http://schemas.openxmlformats.org/drawingml/2006/table">
            <a:tbl>
              <a:tblPr firstRow="1" bandRow="1">
                <a:tableStyleId>{5C22544A-7EE6-4342-B048-85BDC9FD1C3A}</a:tableStyleId>
              </a:tblPr>
              <a:tblGrid>
                <a:gridCol w="3568927">
                  <a:extLst>
                    <a:ext uri="{9D8B030D-6E8A-4147-A177-3AD203B41FA5}">
                      <a16:colId xmlns:a16="http://schemas.microsoft.com/office/drawing/2014/main" val="3352294614"/>
                    </a:ext>
                  </a:extLst>
                </a:gridCol>
                <a:gridCol w="2664652">
                  <a:extLst>
                    <a:ext uri="{9D8B030D-6E8A-4147-A177-3AD203B41FA5}">
                      <a16:colId xmlns:a16="http://schemas.microsoft.com/office/drawing/2014/main" val="709205449"/>
                    </a:ext>
                  </a:extLst>
                </a:gridCol>
                <a:gridCol w="2090228">
                  <a:extLst>
                    <a:ext uri="{9D8B030D-6E8A-4147-A177-3AD203B41FA5}">
                      <a16:colId xmlns:a16="http://schemas.microsoft.com/office/drawing/2014/main" val="4121479728"/>
                    </a:ext>
                  </a:extLst>
                </a:gridCol>
                <a:gridCol w="2478648">
                  <a:extLst>
                    <a:ext uri="{9D8B030D-6E8A-4147-A177-3AD203B41FA5}">
                      <a16:colId xmlns:a16="http://schemas.microsoft.com/office/drawing/2014/main" val="3867666880"/>
                    </a:ext>
                  </a:extLst>
                </a:gridCol>
              </a:tblGrid>
              <a:tr h="438764">
                <a:tc>
                  <a:txBody>
                    <a:bodyPr/>
                    <a:lstStyle/>
                    <a:p>
                      <a:r>
                        <a:rPr lang="en-US" sz="1600" dirty="0">
                          <a:solidFill>
                            <a:schemeClr val="tx1"/>
                          </a:solidFill>
                        </a:rPr>
                        <a:t>Residential</a:t>
                      </a:r>
                    </a:p>
                  </a:txBody>
                  <a:tcPr/>
                </a:tc>
                <a:tc>
                  <a:txBody>
                    <a:bodyPr/>
                    <a:lstStyle/>
                    <a:p>
                      <a:r>
                        <a:rPr lang="en-US" sz="1600" dirty="0">
                          <a:solidFill>
                            <a:schemeClr val="tx1"/>
                          </a:solidFill>
                        </a:rPr>
                        <a:t>C&amp;I</a:t>
                      </a:r>
                    </a:p>
                    <a:p>
                      <a:endParaRPr lang="en-US" sz="1600" dirty="0">
                        <a:solidFill>
                          <a:schemeClr val="tx1"/>
                        </a:solidFill>
                      </a:endParaRPr>
                    </a:p>
                  </a:txBody>
                  <a:tcPr/>
                </a:tc>
                <a:tc>
                  <a:txBody>
                    <a:bodyPr/>
                    <a:lstStyle/>
                    <a:p>
                      <a:r>
                        <a:rPr lang="en-US" sz="1600" dirty="0">
                          <a:solidFill>
                            <a:schemeClr val="tx1"/>
                          </a:solidFill>
                        </a:rPr>
                        <a:t>Transportation</a:t>
                      </a:r>
                    </a:p>
                  </a:txBody>
                  <a:tcPr/>
                </a:tc>
                <a:tc>
                  <a:txBody>
                    <a:bodyPr/>
                    <a:lstStyle/>
                    <a:p>
                      <a:r>
                        <a:rPr lang="en-US" sz="1600" dirty="0">
                          <a:solidFill>
                            <a:schemeClr val="tx1"/>
                          </a:solidFill>
                        </a:rPr>
                        <a:t>Energy Supply &amp; Infrastructure</a:t>
                      </a:r>
                    </a:p>
                  </a:txBody>
                  <a:tcPr/>
                </a:tc>
                <a:extLst>
                  <a:ext uri="{0D108BD9-81ED-4DB2-BD59-A6C34878D82A}">
                    <a16:rowId xmlns:a16="http://schemas.microsoft.com/office/drawing/2014/main" val="1847404254"/>
                  </a:ext>
                </a:extLst>
              </a:tr>
              <a:tr h="709668">
                <a:tc>
                  <a:txBody>
                    <a:bodyPr/>
                    <a:lstStyle/>
                    <a:p>
                      <a:pPr algn="l" fontAlgn="b"/>
                      <a:r>
                        <a:rPr lang="en-US" sz="1800" b="0" i="0" u="none" strike="noStrike" dirty="0">
                          <a:solidFill>
                            <a:srgbClr val="000000"/>
                          </a:solidFill>
                          <a:effectLst/>
                          <a:latin typeface="+mn-lt"/>
                        </a:rPr>
                        <a:t>Single family – Bankable</a:t>
                      </a:r>
                    </a:p>
                  </a:txBody>
                  <a:tcPr marL="0" marR="0" marT="0" marB="0" anchor="ctr"/>
                </a:tc>
                <a:tc>
                  <a:txBody>
                    <a:bodyPr/>
                    <a:lstStyle/>
                    <a:p>
                      <a:pPr algn="l" fontAlgn="b"/>
                      <a:r>
                        <a:rPr lang="en-US" sz="1800" b="0" i="0" u="none" strike="noStrike" dirty="0">
                          <a:solidFill>
                            <a:srgbClr val="000000"/>
                          </a:solidFill>
                          <a:effectLst/>
                          <a:latin typeface="+mn-lt"/>
                        </a:rPr>
                        <a:t>Small to medium businesses </a:t>
                      </a:r>
                    </a:p>
                  </a:txBody>
                  <a:tcPr marL="0" marR="0" marT="0" marB="0" anchor="ctr"/>
                </a:tc>
                <a:tc>
                  <a:txBody>
                    <a:bodyPr/>
                    <a:lstStyle/>
                    <a:p>
                      <a:pPr algn="l" fontAlgn="b"/>
                      <a:r>
                        <a:rPr lang="en-US" sz="1800" b="0" i="0" u="none" strike="noStrike" dirty="0">
                          <a:solidFill>
                            <a:srgbClr val="000000"/>
                          </a:solidFill>
                          <a:effectLst/>
                          <a:latin typeface="+mn-lt"/>
                        </a:rPr>
                        <a:t>Personal vehicles</a:t>
                      </a:r>
                    </a:p>
                  </a:txBody>
                  <a:tcPr marL="0" marR="0" marT="0" marB="0" anchor="ctr"/>
                </a:tc>
                <a:tc>
                  <a:txBody>
                    <a:bodyPr/>
                    <a:lstStyle/>
                    <a:p>
                      <a:pPr algn="l" fontAlgn="b"/>
                      <a:r>
                        <a:rPr lang="en-US" sz="1800" b="0" i="0" u="none" strike="noStrike" dirty="0">
                          <a:solidFill>
                            <a:srgbClr val="000000"/>
                          </a:solidFill>
                          <a:effectLst/>
                          <a:latin typeface="+mn-lt"/>
                        </a:rPr>
                        <a:t>Distributed solar PV</a:t>
                      </a:r>
                    </a:p>
                  </a:txBody>
                  <a:tcPr marL="0" marR="0" marT="0" marB="0" anchor="ctr"/>
                </a:tc>
                <a:extLst>
                  <a:ext uri="{0D108BD9-81ED-4DB2-BD59-A6C34878D82A}">
                    <a16:rowId xmlns:a16="http://schemas.microsoft.com/office/drawing/2014/main" val="1176540922"/>
                  </a:ext>
                </a:extLst>
              </a:tr>
              <a:tr h="772243">
                <a:tc>
                  <a:txBody>
                    <a:bodyPr/>
                    <a:lstStyle/>
                    <a:p>
                      <a:pPr algn="l" fontAlgn="b"/>
                      <a:r>
                        <a:rPr lang="en-US" sz="1800" b="0" i="0" u="none" strike="noStrike" dirty="0">
                          <a:solidFill>
                            <a:srgbClr val="000000"/>
                          </a:solidFill>
                          <a:effectLst/>
                          <a:latin typeface="+mn-lt"/>
                        </a:rPr>
                        <a:t>Single family – Low credit score</a:t>
                      </a:r>
                    </a:p>
                  </a:txBody>
                  <a:tcPr marL="0" marR="0" marT="0" marB="0" anchor="ctr"/>
                </a:tc>
                <a:tc>
                  <a:txBody>
                    <a:bodyPr/>
                    <a:lstStyle/>
                    <a:p>
                      <a:pPr algn="l" fontAlgn="b"/>
                      <a:r>
                        <a:rPr lang="en-US" sz="1800" b="0" i="0" u="none" strike="noStrike" dirty="0">
                          <a:solidFill>
                            <a:srgbClr val="000000"/>
                          </a:solidFill>
                          <a:effectLst/>
                          <a:latin typeface="+mn-lt"/>
                        </a:rPr>
                        <a:t>Commercial &amp; industrial </a:t>
                      </a:r>
                    </a:p>
                  </a:txBody>
                  <a:tcPr marL="0" marR="0" marT="0" marB="0" anchor="ctr"/>
                </a:tc>
                <a:tc>
                  <a:txBody>
                    <a:bodyPr/>
                    <a:lstStyle/>
                    <a:p>
                      <a:pPr algn="l" fontAlgn="b"/>
                      <a:r>
                        <a:rPr lang="en-US" sz="1800" b="0" i="0" u="none" strike="noStrike" dirty="0">
                          <a:solidFill>
                            <a:srgbClr val="000000"/>
                          </a:solidFill>
                          <a:effectLst/>
                          <a:latin typeface="+mn-lt"/>
                        </a:rPr>
                        <a:t>Transit buses</a:t>
                      </a:r>
                    </a:p>
                  </a:txBody>
                  <a:tcPr marL="0" marR="0" marT="0" marB="0" anchor="ctr"/>
                </a:tc>
                <a:tc>
                  <a:txBody>
                    <a:bodyPr/>
                    <a:lstStyle/>
                    <a:p>
                      <a:pPr algn="l" fontAlgn="b"/>
                      <a:r>
                        <a:rPr lang="en-US" sz="1800" b="0" i="0" u="none" strike="noStrike" dirty="0">
                          <a:solidFill>
                            <a:srgbClr val="000000"/>
                          </a:solidFill>
                          <a:effectLst/>
                          <a:latin typeface="+mn-lt"/>
                        </a:rPr>
                        <a:t>Grid-scale solar PV</a:t>
                      </a:r>
                    </a:p>
                  </a:txBody>
                  <a:tcPr marL="0" marR="0" marT="0" marB="0" anchor="ctr"/>
                </a:tc>
                <a:extLst>
                  <a:ext uri="{0D108BD9-81ED-4DB2-BD59-A6C34878D82A}">
                    <a16:rowId xmlns:a16="http://schemas.microsoft.com/office/drawing/2014/main" val="2671229733"/>
                  </a:ext>
                </a:extLst>
              </a:tr>
              <a:tr h="1026887">
                <a:tc>
                  <a:txBody>
                    <a:bodyPr/>
                    <a:lstStyle/>
                    <a:p>
                      <a:pPr algn="l" fontAlgn="b"/>
                      <a:r>
                        <a:rPr lang="en-US" sz="1800" b="0" i="0" u="none" strike="noStrike" dirty="0">
                          <a:solidFill>
                            <a:srgbClr val="000000"/>
                          </a:solidFill>
                          <a:effectLst/>
                          <a:latin typeface="+mn-lt"/>
                        </a:rPr>
                        <a:t>Multifamily – Bankable</a:t>
                      </a:r>
                    </a:p>
                  </a:txBody>
                  <a:tcPr marL="0" marR="0" marT="0" marB="0" anchor="ctr"/>
                </a:tc>
                <a:tc>
                  <a:txBody>
                    <a:bodyPr/>
                    <a:lstStyle/>
                    <a:p>
                      <a:pPr algn="l" fontAlgn="b"/>
                      <a:r>
                        <a:rPr lang="en-US" sz="1800" b="0" i="0" u="none" strike="noStrike" dirty="0">
                          <a:solidFill>
                            <a:srgbClr val="000000"/>
                          </a:solidFill>
                          <a:effectLst/>
                          <a:latin typeface="+mn-lt"/>
                        </a:rPr>
                        <a:t>Municipal, universities, schools, &amp; hospitals </a:t>
                      </a:r>
                    </a:p>
                  </a:txBody>
                  <a:tcPr marL="0" marR="0" marT="0" marB="0" anchor="ctr"/>
                </a:tc>
                <a:tc>
                  <a:txBody>
                    <a:bodyPr/>
                    <a:lstStyle/>
                    <a:p>
                      <a:pPr algn="l" fontAlgn="b"/>
                      <a:r>
                        <a:rPr lang="en-US" sz="1800" b="0" i="0" u="none" strike="noStrike" dirty="0">
                          <a:solidFill>
                            <a:srgbClr val="000000"/>
                          </a:solidFill>
                          <a:effectLst/>
                          <a:latin typeface="+mn-lt"/>
                        </a:rPr>
                        <a:t>School buses</a:t>
                      </a:r>
                    </a:p>
                  </a:txBody>
                  <a:tcPr marL="0" marR="0" marT="0" marB="0" anchor="ctr"/>
                </a:tc>
                <a:tc>
                  <a:txBody>
                    <a:bodyPr/>
                    <a:lstStyle/>
                    <a:p>
                      <a:pPr algn="l" fontAlgn="b"/>
                      <a:r>
                        <a:rPr lang="en-US" sz="1800" b="0" i="0" u="none" strike="noStrike" dirty="0">
                          <a:solidFill>
                            <a:srgbClr val="000000"/>
                          </a:solidFill>
                          <a:effectLst/>
                          <a:latin typeface="+mn-lt"/>
                        </a:rPr>
                        <a:t>Storage</a:t>
                      </a:r>
                    </a:p>
                  </a:txBody>
                  <a:tcPr marL="0" marR="0" marT="0" marB="0" anchor="ctr"/>
                </a:tc>
                <a:extLst>
                  <a:ext uri="{0D108BD9-81ED-4DB2-BD59-A6C34878D82A}">
                    <a16:rowId xmlns:a16="http://schemas.microsoft.com/office/drawing/2014/main" val="152093377"/>
                  </a:ext>
                </a:extLst>
              </a:tr>
              <a:tr h="596664">
                <a:tc>
                  <a:txBody>
                    <a:bodyPr/>
                    <a:lstStyle/>
                    <a:p>
                      <a:pPr algn="l" fontAlgn="b"/>
                      <a:r>
                        <a:rPr lang="en-US" sz="1800" b="0" i="0" u="none" strike="noStrike" dirty="0">
                          <a:solidFill>
                            <a:srgbClr val="000000"/>
                          </a:solidFill>
                          <a:effectLst/>
                          <a:latin typeface="+mn-lt"/>
                        </a:rPr>
                        <a:t>Multifamily – Renters</a:t>
                      </a:r>
                    </a:p>
                  </a:txBody>
                  <a:tcPr marL="0" marR="0" marT="0" marB="0" anchor="ctr"/>
                </a:tc>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r>
                        <a:rPr lang="en-US" sz="1800" b="0" i="0" u="none" strike="noStrike" dirty="0">
                          <a:solidFill>
                            <a:srgbClr val="000000"/>
                          </a:solidFill>
                          <a:effectLst/>
                          <a:latin typeface="+mn-lt"/>
                        </a:rPr>
                        <a:t>Freight transportation</a:t>
                      </a:r>
                    </a:p>
                  </a:txBody>
                  <a:tcPr marL="0" marR="0" marT="0" marB="0" anchor="ctr"/>
                </a:tc>
                <a:tc>
                  <a:txBody>
                    <a:bodyPr/>
                    <a:lstStyle/>
                    <a:p>
                      <a:pPr algn="l" fontAlgn="b"/>
                      <a:r>
                        <a:rPr lang="en-US" sz="1800" b="0" i="0" u="none" strike="noStrike" dirty="0">
                          <a:solidFill>
                            <a:srgbClr val="000000"/>
                          </a:solidFill>
                          <a:effectLst/>
                          <a:latin typeface="+mn-lt"/>
                        </a:rPr>
                        <a:t>Grid modernization</a:t>
                      </a:r>
                    </a:p>
                  </a:txBody>
                  <a:tcPr marL="0" marR="0" marT="0" marB="0" anchor="ctr"/>
                </a:tc>
                <a:extLst>
                  <a:ext uri="{0D108BD9-81ED-4DB2-BD59-A6C34878D82A}">
                    <a16:rowId xmlns:a16="http://schemas.microsoft.com/office/drawing/2014/main" val="2778469480"/>
                  </a:ext>
                </a:extLst>
              </a:tr>
              <a:tr h="690928">
                <a:tc>
                  <a:txBody>
                    <a:bodyPr/>
                    <a:lstStyle/>
                    <a:p>
                      <a:pPr algn="l" fontAlgn="b"/>
                      <a:r>
                        <a:rPr lang="en-US" sz="1800" b="0" i="0" u="none" strike="noStrike" dirty="0">
                          <a:solidFill>
                            <a:srgbClr val="000000"/>
                          </a:solidFill>
                          <a:effectLst/>
                          <a:latin typeface="+mn-lt"/>
                        </a:rPr>
                        <a:t>Mobile homes – Low credit score</a:t>
                      </a:r>
                    </a:p>
                  </a:txBody>
                  <a:tcPr marL="0" marR="0" marT="0" marB="0" anchor="ctr"/>
                </a:tc>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r>
                        <a:rPr lang="en-US" sz="1800" b="0" i="0" u="none" strike="noStrike" dirty="0">
                          <a:solidFill>
                            <a:srgbClr val="000000"/>
                          </a:solidFill>
                          <a:effectLst/>
                          <a:latin typeface="+mn-lt"/>
                        </a:rPr>
                        <a:t>Modern wood heating</a:t>
                      </a:r>
                    </a:p>
                  </a:txBody>
                  <a:tcPr marL="0" marR="0" marT="0" marB="0" anchor="ctr"/>
                </a:tc>
                <a:extLst>
                  <a:ext uri="{0D108BD9-81ED-4DB2-BD59-A6C34878D82A}">
                    <a16:rowId xmlns:a16="http://schemas.microsoft.com/office/drawing/2014/main" val="1648263279"/>
                  </a:ext>
                </a:extLst>
              </a:tr>
              <a:tr h="690928">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endParaRPr lang="en-US" sz="1800" b="0" i="0" u="none" strike="noStrike" dirty="0">
                        <a:solidFill>
                          <a:srgbClr val="000000"/>
                        </a:solidFill>
                        <a:effectLst/>
                        <a:latin typeface="+mn-lt"/>
                      </a:endParaRPr>
                    </a:p>
                  </a:txBody>
                  <a:tcPr marL="0" marR="0" marT="0" marB="0" anchor="ctr"/>
                </a:tc>
                <a:tc>
                  <a:txBody>
                    <a:bodyPr/>
                    <a:lstStyle/>
                    <a:p>
                      <a:pPr algn="l" fontAlgn="b"/>
                      <a:r>
                        <a:rPr lang="en-US" sz="1800" b="0" i="0" u="none" strike="noStrike" dirty="0">
                          <a:solidFill>
                            <a:srgbClr val="000000"/>
                          </a:solidFill>
                          <a:effectLst/>
                          <a:latin typeface="+mn-lt"/>
                        </a:rPr>
                        <a:t>Combined heat and power</a:t>
                      </a:r>
                    </a:p>
                  </a:txBody>
                  <a:tcPr marL="0" marR="0" marT="0" marB="0" anchor="ctr"/>
                </a:tc>
                <a:extLst>
                  <a:ext uri="{0D108BD9-81ED-4DB2-BD59-A6C34878D82A}">
                    <a16:rowId xmlns:a16="http://schemas.microsoft.com/office/drawing/2014/main" val="793979027"/>
                  </a:ext>
                </a:extLst>
              </a:tr>
            </a:tbl>
          </a:graphicData>
        </a:graphic>
      </p:graphicFrame>
      <p:sp>
        <p:nvSpPr>
          <p:cNvPr id="3" name="Slide Number Placeholder 2">
            <a:extLst>
              <a:ext uri="{FF2B5EF4-FFF2-40B4-BE49-F238E27FC236}">
                <a16:creationId xmlns:a16="http://schemas.microsoft.com/office/drawing/2014/main" id="{9439AF2D-F379-4279-9A74-810338683894}"/>
              </a:ext>
            </a:extLst>
          </p:cNvPr>
          <p:cNvSpPr>
            <a:spLocks noGrp="1"/>
          </p:cNvSpPr>
          <p:nvPr>
            <p:ph type="sldNum" sz="quarter" idx="11"/>
          </p:nvPr>
        </p:nvSpPr>
        <p:spPr/>
        <p:txBody>
          <a:bodyPr/>
          <a:lstStyle/>
          <a:p>
            <a:fld id="{391E221D-0499-4253-A6D8-4C08CAE64123}" type="slidenum">
              <a:rPr lang="en-US" smtClean="0"/>
              <a:pPr/>
              <a:t>18</a:t>
            </a:fld>
            <a:endParaRPr lang="en-US" dirty="0"/>
          </a:p>
        </p:txBody>
      </p:sp>
    </p:spTree>
    <p:extLst>
      <p:ext uri="{BB962C8B-B14F-4D97-AF65-F5344CB8AC3E}">
        <p14:creationId xmlns:p14="http://schemas.microsoft.com/office/powerpoint/2010/main" val="93211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49399" y="364949"/>
            <a:ext cx="12318273" cy="890751"/>
          </a:xfrm>
        </p:spPr>
        <p:txBody>
          <a:bodyPr>
            <a:noAutofit/>
          </a:bodyPr>
          <a:lstStyle/>
          <a:p>
            <a:pPr algn="ctr"/>
            <a:r>
              <a:rPr lang="en-US" sz="4000" dirty="0"/>
              <a:t>Basis for Selecting Which Challenges &amp;  Opportunities</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86398" y="1066800"/>
            <a:ext cx="11246680" cy="5166360"/>
          </a:xfrm>
        </p:spPr>
        <p:txBody>
          <a:bodyPr>
            <a:normAutofit/>
          </a:bodyPr>
          <a:lstStyle/>
          <a:p>
            <a:pPr marL="461963" indent="-457200">
              <a:lnSpc>
                <a:spcPct val="110000"/>
              </a:lnSpc>
            </a:pPr>
            <a:r>
              <a:rPr lang="en-US" sz="2800" dirty="0"/>
              <a:t>Each challenge = an opportunity</a:t>
            </a:r>
          </a:p>
          <a:p>
            <a:pPr marL="461963" indent="-457200">
              <a:lnSpc>
                <a:spcPct val="110000"/>
              </a:lnSpc>
            </a:pPr>
            <a:r>
              <a:rPr lang="en-US" sz="2800" dirty="0"/>
              <a:t>The following were used as the basis for selecting which to focus on for this project:</a:t>
            </a:r>
          </a:p>
          <a:p>
            <a:pPr marL="919163" lvl="1" indent="-457200">
              <a:lnSpc>
                <a:spcPct val="110000"/>
              </a:lnSpc>
              <a:buFont typeface="Courier New" panose="02070309020205020404" pitchFamily="49" charset="0"/>
              <a:buChar char="o"/>
            </a:pPr>
            <a:r>
              <a:rPr lang="en-US" sz="2400" dirty="0"/>
              <a:t>Areas in which TNC and CEI could have impact, in partnership with many other stakeholders </a:t>
            </a:r>
          </a:p>
          <a:p>
            <a:pPr marL="461963" lvl="1" indent="0">
              <a:lnSpc>
                <a:spcPct val="110000"/>
              </a:lnSpc>
              <a:buNone/>
            </a:pPr>
            <a:endParaRPr lang="en-US" sz="800" dirty="0"/>
          </a:p>
          <a:p>
            <a:pPr marL="919163" lvl="1" indent="-457200">
              <a:lnSpc>
                <a:spcPct val="110000"/>
              </a:lnSpc>
              <a:buFont typeface="Courier New" panose="02070309020205020404" pitchFamily="49" charset="0"/>
              <a:buChar char="o"/>
            </a:pPr>
            <a:r>
              <a:rPr lang="en-US" sz="2400" dirty="0"/>
              <a:t>Both “stretch” challenges (and opportunities) and those that are  within reach, to enable early success while acknowledging the need to “reach”</a:t>
            </a:r>
          </a:p>
          <a:p>
            <a:pPr marL="461963" lvl="1" indent="0">
              <a:lnSpc>
                <a:spcPct val="110000"/>
              </a:lnSpc>
              <a:buNone/>
            </a:pPr>
            <a:endParaRPr lang="en-US" sz="800" dirty="0"/>
          </a:p>
          <a:p>
            <a:pPr marL="919163" lvl="1" indent="-457200">
              <a:lnSpc>
                <a:spcPct val="110000"/>
              </a:lnSpc>
              <a:buFont typeface="Courier New" panose="02070309020205020404" pitchFamily="49" charset="0"/>
              <a:buChar char="o"/>
            </a:pPr>
            <a:r>
              <a:rPr lang="en-US" sz="2400" dirty="0"/>
              <a:t>With potential for progress in at least one of the three states, recognizing the uniqueness of each state and differences in political contexts</a:t>
            </a:r>
          </a:p>
        </p:txBody>
      </p:sp>
      <p:sp>
        <p:nvSpPr>
          <p:cNvPr id="2" name="Slide Number Placeholder 1">
            <a:extLst>
              <a:ext uri="{FF2B5EF4-FFF2-40B4-BE49-F238E27FC236}">
                <a16:creationId xmlns:a16="http://schemas.microsoft.com/office/drawing/2014/main" id="{2A3B7174-4AE0-479A-B351-DD987A92EF69}"/>
              </a:ext>
            </a:extLst>
          </p:cNvPr>
          <p:cNvSpPr>
            <a:spLocks noGrp="1"/>
          </p:cNvSpPr>
          <p:nvPr>
            <p:ph type="sldNum" sz="quarter" idx="11"/>
          </p:nvPr>
        </p:nvSpPr>
        <p:spPr/>
        <p:txBody>
          <a:bodyPr/>
          <a:lstStyle/>
          <a:p>
            <a:fld id="{391E221D-0499-4253-A6D8-4C08CAE64123}" type="slidenum">
              <a:rPr lang="en-US" smtClean="0"/>
              <a:pPr/>
              <a:t>19</a:t>
            </a:fld>
            <a:endParaRPr lang="en-US" dirty="0"/>
          </a:p>
        </p:txBody>
      </p:sp>
    </p:spTree>
    <p:extLst>
      <p:ext uri="{BB962C8B-B14F-4D97-AF65-F5344CB8AC3E}">
        <p14:creationId xmlns:p14="http://schemas.microsoft.com/office/powerpoint/2010/main" val="246550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1005840" y="347236"/>
            <a:ext cx="10894260" cy="890751"/>
          </a:xfrm>
        </p:spPr>
        <p:txBody>
          <a:bodyPr>
            <a:normAutofit fontScale="90000"/>
          </a:bodyPr>
          <a:lstStyle/>
          <a:p>
            <a:r>
              <a:rPr lang="en-US" sz="4000" dirty="0"/>
              <a:t>                                                   </a:t>
            </a:r>
            <a:br>
              <a:rPr lang="en-US" sz="4000" dirty="0"/>
            </a:br>
            <a:br>
              <a:rPr lang="en-US" sz="4000" dirty="0"/>
            </a:br>
            <a:br>
              <a:rPr lang="en-US" sz="4000" dirty="0"/>
            </a:br>
            <a:br>
              <a:rPr lang="en-US" sz="4000" dirty="0"/>
            </a:br>
            <a:br>
              <a:rPr lang="en-US" sz="4000" dirty="0"/>
            </a:br>
            <a:endParaRPr lang="en-US" sz="4000" dirty="0"/>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825700" y="2132352"/>
            <a:ext cx="11074400" cy="3870551"/>
          </a:xfrm>
        </p:spPr>
        <p:txBody>
          <a:bodyPr>
            <a:noAutofit/>
          </a:bodyPr>
          <a:lstStyle/>
          <a:p>
            <a:pPr marL="514350" indent="-514350">
              <a:lnSpc>
                <a:spcPct val="150000"/>
              </a:lnSpc>
              <a:buAutoNum type="arabicPeriod"/>
            </a:pPr>
            <a:r>
              <a:rPr lang="en-US" sz="2400" dirty="0"/>
              <a:t>Why this Report was Commissioned </a:t>
            </a:r>
            <a:r>
              <a:rPr lang="en-US" sz="1800" dirty="0"/>
              <a:t>– Bruce Clendenning, The Nature Conservancy - NH   </a:t>
            </a:r>
          </a:p>
          <a:p>
            <a:pPr marL="514350" indent="-514350">
              <a:lnSpc>
                <a:spcPct val="150000"/>
              </a:lnSpc>
              <a:buAutoNum type="arabicPeriod"/>
            </a:pPr>
            <a:r>
              <a:rPr lang="en-US" sz="2400" dirty="0"/>
              <a:t>Overview of the Study </a:t>
            </a:r>
            <a:r>
              <a:rPr lang="en-US" sz="1800" dirty="0"/>
              <a:t>-</a:t>
            </a:r>
            <a:r>
              <a:rPr lang="en-US" sz="2400" dirty="0"/>
              <a:t> </a:t>
            </a:r>
            <a:r>
              <a:rPr lang="en-US" sz="1800" dirty="0"/>
              <a:t>Christine Donovan, VEIC</a:t>
            </a:r>
          </a:p>
          <a:p>
            <a:pPr marL="514350" indent="-514350">
              <a:lnSpc>
                <a:spcPct val="150000"/>
              </a:lnSpc>
              <a:buAutoNum type="arabicPeriod"/>
            </a:pPr>
            <a:r>
              <a:rPr lang="en-US" sz="2400" dirty="0"/>
              <a:t>Clean Energy Investment Recommendations and Discussion</a:t>
            </a:r>
            <a:r>
              <a:rPr lang="en-US" sz="1800" dirty="0"/>
              <a:t> – Liz Curry, 		     			        Philip Picotte, Brian Pine, Jennifer Wallace-Brodeur, VEIC</a:t>
            </a:r>
          </a:p>
          <a:p>
            <a:pPr marL="514350" indent="-514350">
              <a:lnSpc>
                <a:spcPct val="150000"/>
              </a:lnSpc>
              <a:buAutoNum type="arabicPeriod"/>
            </a:pPr>
            <a:r>
              <a:rPr lang="en-US" sz="2400" dirty="0"/>
              <a:t>Next Steps – </a:t>
            </a:r>
            <a:r>
              <a:rPr lang="en-US" sz="1800" dirty="0"/>
              <a:t>Bruce Clendenning, The Nature Conservancy – NH </a:t>
            </a:r>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2</a:t>
            </a:fld>
            <a:endParaRPr lang="en-US" dirty="0"/>
          </a:p>
        </p:txBody>
      </p:sp>
      <p:pic>
        <p:nvPicPr>
          <p:cNvPr id="4" name="Picture 3" descr="A drawing of a face&#10;&#10;Description generated with high confidence">
            <a:extLst>
              <a:ext uri="{FF2B5EF4-FFF2-40B4-BE49-F238E27FC236}">
                <a16:creationId xmlns:a16="http://schemas.microsoft.com/office/drawing/2014/main" id="{2D6A35EB-C358-4378-9579-2E53C8F8667E}"/>
              </a:ext>
            </a:extLst>
          </p:cNvPr>
          <p:cNvPicPr>
            <a:picLocks noChangeAspect="1"/>
          </p:cNvPicPr>
          <p:nvPr/>
        </p:nvPicPr>
        <p:blipFill>
          <a:blip r:embed="rId3"/>
          <a:stretch>
            <a:fillRect/>
          </a:stretch>
        </p:blipFill>
        <p:spPr>
          <a:xfrm>
            <a:off x="6997146" y="379634"/>
            <a:ext cx="2372141" cy="1317856"/>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13FDAF13-A50C-4E10-9ACD-13F93802259A}"/>
              </a:ext>
            </a:extLst>
          </p:cNvPr>
          <p:cNvPicPr>
            <a:picLocks noChangeAspect="1"/>
          </p:cNvPicPr>
          <p:nvPr/>
        </p:nvPicPr>
        <p:blipFill>
          <a:blip r:embed="rId4"/>
          <a:stretch>
            <a:fillRect/>
          </a:stretch>
        </p:blipFill>
        <p:spPr>
          <a:xfrm>
            <a:off x="2232339" y="330949"/>
            <a:ext cx="3538308" cy="1339179"/>
          </a:xfrm>
          <a:prstGeom prst="rect">
            <a:avLst/>
          </a:prstGeom>
        </p:spPr>
      </p:pic>
    </p:spTree>
    <p:extLst>
      <p:ext uri="{BB962C8B-B14F-4D97-AF65-F5344CB8AC3E}">
        <p14:creationId xmlns:p14="http://schemas.microsoft.com/office/powerpoint/2010/main" val="3457215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580553" y="260343"/>
            <a:ext cx="11030894" cy="890751"/>
          </a:xfrm>
        </p:spPr>
        <p:txBody>
          <a:bodyPr>
            <a:normAutofit/>
          </a:bodyPr>
          <a:lstStyle/>
          <a:p>
            <a:pPr algn="ctr"/>
            <a:r>
              <a:rPr lang="en-US" sz="4000" dirty="0"/>
              <a:t>Key Challenges and Why Each Matters </a:t>
            </a:r>
          </a:p>
        </p:txBody>
      </p:sp>
      <p:graphicFrame>
        <p:nvGraphicFramePr>
          <p:cNvPr id="4" name="Table 3">
            <a:extLst>
              <a:ext uri="{FF2B5EF4-FFF2-40B4-BE49-F238E27FC236}">
                <a16:creationId xmlns:a16="http://schemas.microsoft.com/office/drawing/2014/main" id="{748B9CA4-57FC-47F4-9174-F741E3A0BDC2}"/>
              </a:ext>
            </a:extLst>
          </p:cNvPr>
          <p:cNvGraphicFramePr>
            <a:graphicFrameLocks noGrp="1"/>
          </p:cNvGraphicFramePr>
          <p:nvPr>
            <p:extLst>
              <p:ext uri="{D42A27DB-BD31-4B8C-83A1-F6EECF244321}">
                <p14:modId xmlns:p14="http://schemas.microsoft.com/office/powerpoint/2010/main" val="3977991109"/>
              </p:ext>
            </p:extLst>
          </p:nvPr>
        </p:nvGraphicFramePr>
        <p:xfrm>
          <a:off x="676010" y="927702"/>
          <a:ext cx="11030894" cy="5154212"/>
        </p:xfrm>
        <a:graphic>
          <a:graphicData uri="http://schemas.openxmlformats.org/drawingml/2006/table">
            <a:tbl>
              <a:tblPr firstRow="1" bandRow="1">
                <a:tableStyleId>{5C22544A-7EE6-4342-B048-85BDC9FD1C3A}</a:tableStyleId>
              </a:tblPr>
              <a:tblGrid>
                <a:gridCol w="4000493">
                  <a:extLst>
                    <a:ext uri="{9D8B030D-6E8A-4147-A177-3AD203B41FA5}">
                      <a16:colId xmlns:a16="http://schemas.microsoft.com/office/drawing/2014/main" val="2688794772"/>
                    </a:ext>
                  </a:extLst>
                </a:gridCol>
                <a:gridCol w="7030401">
                  <a:extLst>
                    <a:ext uri="{9D8B030D-6E8A-4147-A177-3AD203B41FA5}">
                      <a16:colId xmlns:a16="http://schemas.microsoft.com/office/drawing/2014/main" val="3714620173"/>
                    </a:ext>
                  </a:extLst>
                </a:gridCol>
              </a:tblGrid>
              <a:tr h="551732">
                <a:tc>
                  <a:txBody>
                    <a:bodyPr/>
                    <a:lstStyle/>
                    <a:p>
                      <a:r>
                        <a:rPr lang="en-US" sz="1600" dirty="0">
                          <a:solidFill>
                            <a:schemeClr val="tx1"/>
                          </a:solidFill>
                        </a:rPr>
                        <a:t>Challenge</a:t>
                      </a:r>
                    </a:p>
                  </a:txBody>
                  <a:tcPr anchor="ctr"/>
                </a:tc>
                <a:tc>
                  <a:txBody>
                    <a:bodyPr/>
                    <a:lstStyle/>
                    <a:p>
                      <a:r>
                        <a:rPr lang="en-US" sz="1600" dirty="0">
                          <a:solidFill>
                            <a:schemeClr val="tx1"/>
                          </a:solidFill>
                        </a:rPr>
                        <a:t>Why this matters</a:t>
                      </a:r>
                    </a:p>
                  </a:txBody>
                  <a:tcPr anchor="ctr"/>
                </a:tc>
                <a:extLst>
                  <a:ext uri="{0D108BD9-81ED-4DB2-BD59-A6C34878D82A}">
                    <a16:rowId xmlns:a16="http://schemas.microsoft.com/office/drawing/2014/main" val="3495094752"/>
                  </a:ext>
                </a:extLst>
              </a:tr>
              <a:tr h="1327385">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2000" dirty="0">
                          <a:solidFill>
                            <a:schemeClr val="tx1"/>
                          </a:solidFill>
                        </a:rPr>
                        <a:t>Lack of a carbon pricing mechanism.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Absent this, there is no market-based pricing signal that captures the cost of continued GHG emissions and seeks to drive investment away from GHG producing fossil-fuel based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a:tc>
                <a:extLst>
                  <a:ext uri="{0D108BD9-81ED-4DB2-BD59-A6C34878D82A}">
                    <a16:rowId xmlns:a16="http://schemas.microsoft.com/office/drawing/2014/main" val="1624464577"/>
                  </a:ext>
                </a:extLst>
              </a:tr>
              <a:tr h="1081909">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2000" dirty="0">
                          <a:solidFill>
                            <a:schemeClr val="tx1"/>
                          </a:solidFill>
                        </a:rPr>
                        <a:t>Out dated “cost of service” regulatory approach for electric and gas utilities.</a:t>
                      </a:r>
                    </a:p>
                  </a:txBody>
                  <a:tcPr anchor="ctr"/>
                </a:tc>
                <a:tc>
                  <a:txBody>
                    <a:bodyPr/>
                    <a:lstStyle/>
                    <a:p>
                      <a:r>
                        <a:rPr lang="en-US" sz="2000" dirty="0">
                          <a:solidFill>
                            <a:schemeClr val="tx1"/>
                          </a:solidFill>
                        </a:rPr>
                        <a:t>This results in electric and gas utilities not being  properly incented or compensated for prudent investments in EE, DER, and transportation electrification.</a:t>
                      </a:r>
                    </a:p>
                    <a:p>
                      <a:endParaRPr lang="en-US" sz="800" dirty="0">
                        <a:solidFill>
                          <a:schemeClr val="tx1"/>
                        </a:solidFill>
                      </a:endParaRPr>
                    </a:p>
                  </a:txBody>
                  <a:tcPr/>
                </a:tc>
                <a:extLst>
                  <a:ext uri="{0D108BD9-81ED-4DB2-BD59-A6C34878D82A}">
                    <a16:rowId xmlns:a16="http://schemas.microsoft.com/office/drawing/2014/main" val="2736564259"/>
                  </a:ext>
                </a:extLst>
              </a:tr>
              <a:tr h="1940025">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2000" dirty="0">
                          <a:solidFill>
                            <a:schemeClr val="tx1"/>
                          </a:solidFill>
                        </a:rPr>
                        <a:t>A variety of policy and regulatory barriers exist for community solar PV at the state level.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This increases project development costs for community solar, decreases profitability compared to grid-scale solar, and therefore limits the interest of project developers to develop community solar. It also results in fewer cost effective solar PV options for renters (home and business) as well as for low and moderate income households.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txBody>
                  <a:tcPr/>
                </a:tc>
                <a:extLst>
                  <a:ext uri="{0D108BD9-81ED-4DB2-BD59-A6C34878D82A}">
                    <a16:rowId xmlns:a16="http://schemas.microsoft.com/office/drawing/2014/main" val="851356419"/>
                  </a:ext>
                </a:extLst>
              </a:tr>
            </a:tbl>
          </a:graphicData>
        </a:graphic>
      </p:graphicFrame>
    </p:spTree>
    <p:extLst>
      <p:ext uri="{BB962C8B-B14F-4D97-AF65-F5344CB8AC3E}">
        <p14:creationId xmlns:p14="http://schemas.microsoft.com/office/powerpoint/2010/main" val="307795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580553" y="260343"/>
            <a:ext cx="11030894" cy="890751"/>
          </a:xfrm>
        </p:spPr>
        <p:txBody>
          <a:bodyPr>
            <a:normAutofit/>
          </a:bodyPr>
          <a:lstStyle/>
          <a:p>
            <a:pPr algn="ctr"/>
            <a:r>
              <a:rPr lang="en-US" sz="4000" dirty="0"/>
              <a:t>Key Challenges and Why Each Matters </a:t>
            </a:r>
            <a:r>
              <a:rPr lang="en-US" sz="3200" dirty="0"/>
              <a:t>(</a:t>
            </a:r>
            <a:r>
              <a:rPr lang="en-US" sz="3200" dirty="0" err="1"/>
              <a:t>con’t</a:t>
            </a:r>
            <a:r>
              <a:rPr lang="en-US" sz="3200" dirty="0"/>
              <a:t>) </a:t>
            </a:r>
            <a:endParaRPr lang="en-US" sz="4000" dirty="0"/>
          </a:p>
        </p:txBody>
      </p:sp>
      <p:graphicFrame>
        <p:nvGraphicFramePr>
          <p:cNvPr id="4" name="Table 3">
            <a:extLst>
              <a:ext uri="{FF2B5EF4-FFF2-40B4-BE49-F238E27FC236}">
                <a16:creationId xmlns:a16="http://schemas.microsoft.com/office/drawing/2014/main" id="{748B9CA4-57FC-47F4-9174-F741E3A0BDC2}"/>
              </a:ext>
            </a:extLst>
          </p:cNvPr>
          <p:cNvGraphicFramePr>
            <a:graphicFrameLocks noGrp="1"/>
          </p:cNvGraphicFramePr>
          <p:nvPr>
            <p:extLst>
              <p:ext uri="{D42A27DB-BD31-4B8C-83A1-F6EECF244321}">
                <p14:modId xmlns:p14="http://schemas.microsoft.com/office/powerpoint/2010/main" val="4060209215"/>
              </p:ext>
            </p:extLst>
          </p:nvPr>
        </p:nvGraphicFramePr>
        <p:xfrm>
          <a:off x="676009" y="927702"/>
          <a:ext cx="11030893" cy="5145304"/>
        </p:xfrm>
        <a:graphic>
          <a:graphicData uri="http://schemas.openxmlformats.org/drawingml/2006/table">
            <a:tbl>
              <a:tblPr firstRow="1" bandRow="1">
                <a:tableStyleId>{5C22544A-7EE6-4342-B048-85BDC9FD1C3A}</a:tableStyleId>
              </a:tblPr>
              <a:tblGrid>
                <a:gridCol w="6168928">
                  <a:extLst>
                    <a:ext uri="{9D8B030D-6E8A-4147-A177-3AD203B41FA5}">
                      <a16:colId xmlns:a16="http://schemas.microsoft.com/office/drawing/2014/main" val="2688794772"/>
                    </a:ext>
                  </a:extLst>
                </a:gridCol>
                <a:gridCol w="4861965">
                  <a:extLst>
                    <a:ext uri="{9D8B030D-6E8A-4147-A177-3AD203B41FA5}">
                      <a16:colId xmlns:a16="http://schemas.microsoft.com/office/drawing/2014/main" val="3714620173"/>
                    </a:ext>
                  </a:extLst>
                </a:gridCol>
              </a:tblGrid>
              <a:tr h="536327">
                <a:tc>
                  <a:txBody>
                    <a:bodyPr/>
                    <a:lstStyle/>
                    <a:p>
                      <a:r>
                        <a:rPr lang="en-US" sz="1600" dirty="0">
                          <a:solidFill>
                            <a:schemeClr val="tx1"/>
                          </a:solidFill>
                        </a:rPr>
                        <a:t>Challenge</a:t>
                      </a:r>
                    </a:p>
                  </a:txBody>
                  <a:tcPr anchor="ctr"/>
                </a:tc>
                <a:tc>
                  <a:txBody>
                    <a:bodyPr/>
                    <a:lstStyle/>
                    <a:p>
                      <a:r>
                        <a:rPr lang="en-US" sz="1600" dirty="0">
                          <a:solidFill>
                            <a:schemeClr val="tx1"/>
                          </a:solidFill>
                        </a:rPr>
                        <a:t>Why this matters</a:t>
                      </a:r>
                    </a:p>
                  </a:txBody>
                  <a:tcPr anchor="ctr"/>
                </a:tc>
                <a:extLst>
                  <a:ext uri="{0D108BD9-81ED-4DB2-BD59-A6C34878D82A}">
                    <a16:rowId xmlns:a16="http://schemas.microsoft.com/office/drawing/2014/main" val="3495094752"/>
                  </a:ext>
                </a:extLst>
              </a:tr>
              <a:tr h="1682897">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4"/>
                        <a:tabLst/>
                        <a:defRPr/>
                      </a:pPr>
                      <a:r>
                        <a:rPr lang="en-US" sz="2000" dirty="0">
                          <a:solidFill>
                            <a:schemeClr val="tx1"/>
                          </a:solidFill>
                        </a:rPr>
                        <a:t>Half of GHG emissions in the region is from transportation. Planning, policy, and regulatory frameworks do not effectively connect transportation planning, transportation electrification, and utility regulation.  </a:t>
                      </a:r>
                    </a:p>
                  </a:txBody>
                  <a:tcPr anchor="ctr"/>
                </a:tc>
                <a:tc>
                  <a:txBody>
                    <a:bodyPr/>
                    <a:lstStyle/>
                    <a:p>
                      <a:r>
                        <a:rPr lang="en-US" sz="2000" dirty="0">
                          <a:solidFill>
                            <a:schemeClr val="tx1"/>
                          </a:solidFill>
                        </a:rPr>
                        <a:t>Integrating these key ingredients is critical for a well-planned, cost effective, and appropriately funded and financed clean transportation future.  </a:t>
                      </a:r>
                    </a:p>
                  </a:txBody>
                  <a:tcPr/>
                </a:tc>
                <a:extLst>
                  <a:ext uri="{0D108BD9-81ED-4DB2-BD59-A6C34878D82A}">
                    <a16:rowId xmlns:a16="http://schemas.microsoft.com/office/drawing/2014/main" val="2030377522"/>
                  </a:ext>
                </a:extLst>
              </a:tr>
              <a:tr h="1290324">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2000" dirty="0">
                          <a:solidFill>
                            <a:schemeClr val="tx1"/>
                          </a:solidFill>
                        </a:rPr>
                        <a:t>Light duty vehicles (cars and light trucks) account for about 80% of transportation GHG emissions in the region and market penetration of personal EVs is low.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This means the transition away from fossil-fuel based personal transportation is occurring slowly and will limit the ability to meet state climate goals. </a:t>
                      </a:r>
                    </a:p>
                  </a:txBody>
                  <a:tcPr/>
                </a:tc>
                <a:extLst>
                  <a:ext uri="{0D108BD9-81ED-4DB2-BD59-A6C34878D82A}">
                    <a16:rowId xmlns:a16="http://schemas.microsoft.com/office/drawing/2014/main" val="449719529"/>
                  </a:ext>
                </a:extLst>
              </a:tr>
              <a:tr h="1588092">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6"/>
                        <a:tabLst/>
                        <a:defRPr/>
                      </a:pPr>
                      <a:r>
                        <a:rPr lang="en-US" sz="2000" dirty="0">
                          <a:solidFill>
                            <a:schemeClr val="tx1"/>
                          </a:solidFill>
                        </a:rPr>
                        <a:t>Heavy duty vehicles (buses and freight) account for about 20% of transportation GHG emissions in the region and market penetration of electric buses and freight trucks is also low.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Similarly, this means the transition away from fossil-fuel based heavy duty transport is occurring slowly and will limit the ability to meet state climate goals. </a:t>
                      </a:r>
                    </a:p>
                    <a:p>
                      <a:endParaRPr lang="en-US" sz="2000" dirty="0">
                        <a:solidFill>
                          <a:schemeClr val="tx1"/>
                        </a:solidFill>
                      </a:endParaRPr>
                    </a:p>
                  </a:txBody>
                  <a:tcPr/>
                </a:tc>
                <a:extLst>
                  <a:ext uri="{0D108BD9-81ED-4DB2-BD59-A6C34878D82A}">
                    <a16:rowId xmlns:a16="http://schemas.microsoft.com/office/drawing/2014/main" val="767359964"/>
                  </a:ext>
                </a:extLst>
              </a:tr>
            </a:tbl>
          </a:graphicData>
        </a:graphic>
      </p:graphicFrame>
    </p:spTree>
    <p:extLst>
      <p:ext uri="{BB962C8B-B14F-4D97-AF65-F5344CB8AC3E}">
        <p14:creationId xmlns:p14="http://schemas.microsoft.com/office/powerpoint/2010/main" val="260568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580553" y="301769"/>
            <a:ext cx="11030894" cy="890751"/>
          </a:xfrm>
        </p:spPr>
        <p:txBody>
          <a:bodyPr>
            <a:normAutofit/>
          </a:bodyPr>
          <a:lstStyle/>
          <a:p>
            <a:pPr algn="ctr"/>
            <a:r>
              <a:rPr lang="en-US" sz="4000" dirty="0"/>
              <a:t>Key Challenges and Why Each Matters </a:t>
            </a:r>
            <a:r>
              <a:rPr lang="en-US" sz="2400" dirty="0"/>
              <a:t>(</a:t>
            </a:r>
            <a:r>
              <a:rPr lang="en-US" sz="2400" dirty="0" err="1"/>
              <a:t>con’t</a:t>
            </a:r>
            <a:r>
              <a:rPr lang="en-US" sz="2400" dirty="0"/>
              <a:t>)</a:t>
            </a:r>
          </a:p>
        </p:txBody>
      </p:sp>
      <p:graphicFrame>
        <p:nvGraphicFramePr>
          <p:cNvPr id="4" name="Table 3">
            <a:extLst>
              <a:ext uri="{FF2B5EF4-FFF2-40B4-BE49-F238E27FC236}">
                <a16:creationId xmlns:a16="http://schemas.microsoft.com/office/drawing/2014/main" id="{748B9CA4-57FC-47F4-9174-F741E3A0BDC2}"/>
              </a:ext>
            </a:extLst>
          </p:cNvPr>
          <p:cNvGraphicFramePr>
            <a:graphicFrameLocks noGrp="1"/>
          </p:cNvGraphicFramePr>
          <p:nvPr>
            <p:extLst>
              <p:ext uri="{D42A27DB-BD31-4B8C-83A1-F6EECF244321}">
                <p14:modId xmlns:p14="http://schemas.microsoft.com/office/powerpoint/2010/main" val="454786434"/>
              </p:ext>
            </p:extLst>
          </p:nvPr>
        </p:nvGraphicFramePr>
        <p:xfrm>
          <a:off x="668397" y="1025554"/>
          <a:ext cx="10839980" cy="4205316"/>
        </p:xfrm>
        <a:graphic>
          <a:graphicData uri="http://schemas.openxmlformats.org/drawingml/2006/table">
            <a:tbl>
              <a:tblPr firstRow="1" bandRow="1">
                <a:tableStyleId>{5C22544A-7EE6-4342-B048-85BDC9FD1C3A}</a:tableStyleId>
              </a:tblPr>
              <a:tblGrid>
                <a:gridCol w="5321872">
                  <a:extLst>
                    <a:ext uri="{9D8B030D-6E8A-4147-A177-3AD203B41FA5}">
                      <a16:colId xmlns:a16="http://schemas.microsoft.com/office/drawing/2014/main" val="2688794772"/>
                    </a:ext>
                  </a:extLst>
                </a:gridCol>
                <a:gridCol w="5518108">
                  <a:extLst>
                    <a:ext uri="{9D8B030D-6E8A-4147-A177-3AD203B41FA5}">
                      <a16:colId xmlns:a16="http://schemas.microsoft.com/office/drawing/2014/main" val="3714620173"/>
                    </a:ext>
                  </a:extLst>
                </a:gridCol>
              </a:tblGrid>
              <a:tr h="456276">
                <a:tc>
                  <a:txBody>
                    <a:bodyPr/>
                    <a:lstStyle/>
                    <a:p>
                      <a:r>
                        <a:rPr lang="en-US" sz="1600" dirty="0">
                          <a:solidFill>
                            <a:schemeClr val="tx1"/>
                          </a:solidFill>
                        </a:rPr>
                        <a:t>Challenge</a:t>
                      </a:r>
                    </a:p>
                  </a:txBody>
                  <a:tcPr anchor="ctr"/>
                </a:tc>
                <a:tc>
                  <a:txBody>
                    <a:bodyPr/>
                    <a:lstStyle/>
                    <a:p>
                      <a:r>
                        <a:rPr lang="en-US" sz="1600" dirty="0">
                          <a:solidFill>
                            <a:schemeClr val="tx1"/>
                          </a:solidFill>
                        </a:rPr>
                        <a:t>Why this matters</a:t>
                      </a:r>
                    </a:p>
                  </a:txBody>
                  <a:tcPr anchor="ctr"/>
                </a:tc>
                <a:extLst>
                  <a:ext uri="{0D108BD9-81ED-4DB2-BD59-A6C34878D82A}">
                    <a16:rowId xmlns:a16="http://schemas.microsoft.com/office/drawing/2014/main" val="3495094752"/>
                  </a:ext>
                </a:extLst>
              </a:tr>
              <a:tr h="1604378">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7"/>
                        <a:tabLst/>
                        <a:defRPr/>
                      </a:pPr>
                      <a:r>
                        <a:rPr lang="en-US" dirty="0">
                          <a:solidFill>
                            <a:schemeClr val="tx1"/>
                          </a:solidFill>
                        </a:rPr>
                        <a:t>Many EE loan offerings are underutilized.  Even those that are well subscribed are serving only a portion of the buildings that could benefit from cost-effective EE and weatherization improvements.</a:t>
                      </a:r>
                    </a:p>
                  </a:txBody>
                  <a:tcPr anchor="ctr"/>
                </a:tc>
                <a:tc>
                  <a:txBody>
                    <a:bodyPr/>
                    <a:lstStyle/>
                    <a:p>
                      <a:r>
                        <a:rPr lang="en-US" dirty="0">
                          <a:solidFill>
                            <a:schemeClr val="tx1"/>
                          </a:solidFill>
                        </a:rPr>
                        <a:t>The lack of demand for EE financing (even among those with bankable credit scores) is a signal that the consumers do not fully understand the value proposition of investing in cost-effective energy efficiency and weatherization improvements – reduced energy bills, increased comfort, and improved health. </a:t>
                      </a:r>
                    </a:p>
                  </a:txBody>
                  <a:tcPr/>
                </a:tc>
                <a:extLst>
                  <a:ext uri="{0D108BD9-81ED-4DB2-BD59-A6C34878D82A}">
                    <a16:rowId xmlns:a16="http://schemas.microsoft.com/office/drawing/2014/main" val="851356419"/>
                  </a:ext>
                </a:extLst>
              </a:tr>
              <a:tr h="1097732">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8"/>
                        <a:tabLst/>
                        <a:defRPr/>
                      </a:pPr>
                      <a:r>
                        <a:rPr lang="en-US" dirty="0">
                          <a:solidFill>
                            <a:schemeClr val="tx1"/>
                          </a:solidFill>
                        </a:rPr>
                        <a:t>C&amp;I investments in cost-effective clean energy projects are limited by the need to preserve capital for other business needs.  </a:t>
                      </a:r>
                    </a:p>
                  </a:txBody>
                  <a:tcPr anchor="ctr"/>
                </a:tc>
                <a:tc>
                  <a:txBody>
                    <a:bodyPr/>
                    <a:lstStyle/>
                    <a:p>
                      <a:r>
                        <a:rPr lang="en-US" dirty="0">
                          <a:solidFill>
                            <a:schemeClr val="tx1"/>
                          </a:solidFill>
                        </a:rPr>
                        <a:t>This indicates the need for new financing models and tools directed at businesses and industries, that enable cost-effective investments in energy efficiency,  weatherization, and process improvements using “off balance sheet” financing approaches. </a:t>
                      </a:r>
                    </a:p>
                  </a:txBody>
                  <a:tcPr/>
                </a:tc>
                <a:extLst>
                  <a:ext uri="{0D108BD9-81ED-4DB2-BD59-A6C34878D82A}">
                    <a16:rowId xmlns:a16="http://schemas.microsoft.com/office/drawing/2014/main" val="2030377522"/>
                  </a:ext>
                </a:extLst>
              </a:tr>
            </a:tbl>
          </a:graphicData>
        </a:graphic>
      </p:graphicFrame>
    </p:spTree>
    <p:extLst>
      <p:ext uri="{BB962C8B-B14F-4D97-AF65-F5344CB8AC3E}">
        <p14:creationId xmlns:p14="http://schemas.microsoft.com/office/powerpoint/2010/main" val="260768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9FF6-098E-4AE7-90F6-D16641B0278E}"/>
              </a:ext>
            </a:extLst>
          </p:cNvPr>
          <p:cNvSpPr>
            <a:spLocks noGrp="1"/>
          </p:cNvSpPr>
          <p:nvPr>
            <p:ph type="ctrTitle"/>
          </p:nvPr>
        </p:nvSpPr>
        <p:spPr>
          <a:xfrm>
            <a:off x="580553" y="301769"/>
            <a:ext cx="11030894" cy="890751"/>
          </a:xfrm>
        </p:spPr>
        <p:txBody>
          <a:bodyPr>
            <a:normAutofit/>
          </a:bodyPr>
          <a:lstStyle/>
          <a:p>
            <a:pPr algn="ctr"/>
            <a:r>
              <a:rPr lang="en-US" sz="4000" dirty="0"/>
              <a:t>Key Challenges and Why Each Matters </a:t>
            </a:r>
            <a:r>
              <a:rPr lang="en-US" sz="2400" dirty="0"/>
              <a:t>(</a:t>
            </a:r>
            <a:r>
              <a:rPr lang="en-US" sz="2400" dirty="0" err="1"/>
              <a:t>con’t</a:t>
            </a:r>
            <a:r>
              <a:rPr lang="en-US" sz="2400" dirty="0"/>
              <a:t>)</a:t>
            </a:r>
          </a:p>
        </p:txBody>
      </p:sp>
      <p:graphicFrame>
        <p:nvGraphicFramePr>
          <p:cNvPr id="4" name="Table 3">
            <a:extLst>
              <a:ext uri="{FF2B5EF4-FFF2-40B4-BE49-F238E27FC236}">
                <a16:creationId xmlns:a16="http://schemas.microsoft.com/office/drawing/2014/main" id="{748B9CA4-57FC-47F4-9174-F741E3A0BDC2}"/>
              </a:ext>
            </a:extLst>
          </p:cNvPr>
          <p:cNvGraphicFramePr>
            <a:graphicFrameLocks noGrp="1"/>
          </p:cNvGraphicFramePr>
          <p:nvPr>
            <p:extLst>
              <p:ext uri="{D42A27DB-BD31-4B8C-83A1-F6EECF244321}">
                <p14:modId xmlns:p14="http://schemas.microsoft.com/office/powerpoint/2010/main" val="2943963109"/>
              </p:ext>
            </p:extLst>
          </p:nvPr>
        </p:nvGraphicFramePr>
        <p:xfrm>
          <a:off x="668397" y="1025554"/>
          <a:ext cx="10839980" cy="4918045"/>
        </p:xfrm>
        <a:graphic>
          <a:graphicData uri="http://schemas.openxmlformats.org/drawingml/2006/table">
            <a:tbl>
              <a:tblPr firstRow="1" bandRow="1">
                <a:tableStyleId>{5C22544A-7EE6-4342-B048-85BDC9FD1C3A}</a:tableStyleId>
              </a:tblPr>
              <a:tblGrid>
                <a:gridCol w="5321872">
                  <a:extLst>
                    <a:ext uri="{9D8B030D-6E8A-4147-A177-3AD203B41FA5}">
                      <a16:colId xmlns:a16="http://schemas.microsoft.com/office/drawing/2014/main" val="2688794772"/>
                    </a:ext>
                  </a:extLst>
                </a:gridCol>
                <a:gridCol w="5518108">
                  <a:extLst>
                    <a:ext uri="{9D8B030D-6E8A-4147-A177-3AD203B41FA5}">
                      <a16:colId xmlns:a16="http://schemas.microsoft.com/office/drawing/2014/main" val="3714620173"/>
                    </a:ext>
                  </a:extLst>
                </a:gridCol>
              </a:tblGrid>
              <a:tr h="527237">
                <a:tc>
                  <a:txBody>
                    <a:bodyPr/>
                    <a:lstStyle/>
                    <a:p>
                      <a:r>
                        <a:rPr lang="en-US" sz="1600" dirty="0">
                          <a:solidFill>
                            <a:schemeClr val="tx1"/>
                          </a:solidFill>
                        </a:rPr>
                        <a:t>Challenge</a:t>
                      </a:r>
                    </a:p>
                  </a:txBody>
                  <a:tcPr anchor="ctr"/>
                </a:tc>
                <a:tc>
                  <a:txBody>
                    <a:bodyPr/>
                    <a:lstStyle/>
                    <a:p>
                      <a:r>
                        <a:rPr lang="en-US" sz="1600" dirty="0">
                          <a:solidFill>
                            <a:schemeClr val="tx1"/>
                          </a:solidFill>
                        </a:rPr>
                        <a:t>Why this matters</a:t>
                      </a:r>
                    </a:p>
                  </a:txBody>
                  <a:tcPr anchor="ctr"/>
                </a:tc>
                <a:extLst>
                  <a:ext uri="{0D108BD9-81ED-4DB2-BD59-A6C34878D82A}">
                    <a16:rowId xmlns:a16="http://schemas.microsoft.com/office/drawing/2014/main" val="3495094752"/>
                  </a:ext>
                </a:extLst>
              </a:tr>
              <a:tr h="1853897">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dirty="0">
                          <a:solidFill>
                            <a:schemeClr val="tx1"/>
                          </a:solidFill>
                        </a:rPr>
                        <a:t>Municipalities face competing demands for revenue generated from local taxes, even for cost-effective clean energy projects.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means cost-effective energy efficiency, weatherization, and/or clean energy projects are sometimes not being implemented, even when they would reduce municipal energy bills and ultimately free up tax dollars for other uses or potentially reduce tax burdens. </a:t>
                      </a:r>
                    </a:p>
                  </a:txBody>
                  <a:tcPr/>
                </a:tc>
                <a:extLst>
                  <a:ext uri="{0D108BD9-81ED-4DB2-BD59-A6C34878D82A}">
                    <a16:rowId xmlns:a16="http://schemas.microsoft.com/office/drawing/2014/main" val="1624464577"/>
                  </a:ext>
                </a:extLst>
              </a:tr>
              <a:tr h="1561176">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10"/>
                        <a:tabLst/>
                        <a:defRPr/>
                      </a:pPr>
                      <a:r>
                        <a:rPr lang="en-US" dirty="0">
                          <a:solidFill>
                            <a:schemeClr val="tx1"/>
                          </a:solidFill>
                        </a:rPr>
                        <a:t>There is a lack of affordable, accessible, and easy-to-use clean energy financing options for low to moderate income households and renters.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tc>
                <a:tc>
                  <a:txBody>
                    <a:bodyPr/>
                    <a:lstStyle/>
                    <a:p>
                      <a:r>
                        <a:rPr lang="en-US" dirty="0">
                          <a:solidFill>
                            <a:schemeClr val="tx1"/>
                          </a:solidFill>
                        </a:rPr>
                        <a:t>Similarly, this  means cost-effective energy efficiency weatherization and/or clean energy projects are not undertaken, sometimes resulting in unnecessary discomfort, negative health impacts, and suffering. </a:t>
                      </a:r>
                    </a:p>
                  </a:txBody>
                  <a:tcPr/>
                </a:tc>
                <a:extLst>
                  <a:ext uri="{0D108BD9-81ED-4DB2-BD59-A6C34878D82A}">
                    <a16:rowId xmlns:a16="http://schemas.microsoft.com/office/drawing/2014/main" val="2736564259"/>
                  </a:ext>
                </a:extLst>
              </a:tr>
              <a:tr h="975735">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11"/>
                        <a:tabLst/>
                        <a:defRPr/>
                      </a:pPr>
                      <a:r>
                        <a:rPr lang="en-US" dirty="0">
                          <a:solidFill>
                            <a:schemeClr val="tx1"/>
                          </a:solidFill>
                        </a:rPr>
                        <a:t>Many different market actors provide a multitude of  EE and RE products, services, and financing options.</a:t>
                      </a:r>
                    </a:p>
                  </a:txBody>
                  <a:tcPr anchor="ctr"/>
                </a:tc>
                <a:tc>
                  <a:txBody>
                    <a:bodyPr/>
                    <a:lstStyle/>
                    <a:p>
                      <a:r>
                        <a:rPr lang="en-US" dirty="0">
                          <a:solidFill>
                            <a:schemeClr val="tx1"/>
                          </a:solidFill>
                        </a:rPr>
                        <a:t>This disaggregated approach to the market creates customer confusion and can result in no action being taken.</a:t>
                      </a:r>
                    </a:p>
                  </a:txBody>
                  <a:tcPr/>
                </a:tc>
                <a:extLst>
                  <a:ext uri="{0D108BD9-81ED-4DB2-BD59-A6C34878D82A}">
                    <a16:rowId xmlns:a16="http://schemas.microsoft.com/office/drawing/2014/main" val="851356419"/>
                  </a:ext>
                </a:extLst>
              </a:tr>
            </a:tbl>
          </a:graphicData>
        </a:graphic>
      </p:graphicFrame>
    </p:spTree>
    <p:extLst>
      <p:ext uri="{BB962C8B-B14F-4D97-AF65-F5344CB8AC3E}">
        <p14:creationId xmlns:p14="http://schemas.microsoft.com/office/powerpoint/2010/main" val="2780489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954336" y="1554259"/>
            <a:ext cx="5162562" cy="3917950"/>
          </a:xfrm>
        </p:spPr>
        <p:txBody>
          <a:bodyPr>
            <a:normAutofit/>
          </a:bodyPr>
          <a:lstStyle/>
          <a:p>
            <a:r>
              <a:rPr lang="en-US" sz="5400" dirty="0"/>
              <a:t>Recommended Solutions</a:t>
            </a:r>
          </a:p>
        </p:txBody>
      </p:sp>
    </p:spTree>
    <p:extLst>
      <p:ext uri="{BB962C8B-B14F-4D97-AF65-F5344CB8AC3E}">
        <p14:creationId xmlns:p14="http://schemas.microsoft.com/office/powerpoint/2010/main" val="376384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126273" y="364949"/>
            <a:ext cx="12318273" cy="890751"/>
          </a:xfrm>
        </p:spPr>
        <p:txBody>
          <a:bodyPr>
            <a:noAutofit/>
          </a:bodyPr>
          <a:lstStyle/>
          <a:p>
            <a:pPr algn="ctr"/>
            <a:r>
              <a:rPr lang="en-US" sz="4000" dirty="0"/>
              <a:t> Two Categories of Solutions are Recommended</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86398" y="1255700"/>
            <a:ext cx="11246680" cy="4579832"/>
          </a:xfrm>
        </p:spPr>
        <p:txBody>
          <a:bodyPr>
            <a:normAutofit fontScale="92500"/>
          </a:bodyPr>
          <a:lstStyle/>
          <a:p>
            <a:pPr marL="519113" indent="-514350">
              <a:lnSpc>
                <a:spcPct val="110000"/>
              </a:lnSpc>
              <a:buFont typeface="+mj-lt"/>
              <a:buAutoNum type="arabicPeriod"/>
            </a:pPr>
            <a:r>
              <a:rPr lang="en-US" sz="2800" dirty="0"/>
              <a:t>Policy and regulatory strategies for scaling clean energy investment</a:t>
            </a:r>
          </a:p>
          <a:p>
            <a:pPr marL="804863" lvl="1" indent="-342900">
              <a:lnSpc>
                <a:spcPct val="110000"/>
              </a:lnSpc>
              <a:buFont typeface="Courier New" panose="02070309020205020404" pitchFamily="49" charset="0"/>
              <a:buChar char="o"/>
            </a:pPr>
            <a:r>
              <a:rPr lang="en-US" sz="2400" dirty="0"/>
              <a:t>Including systems-level recommendations that will likely be controversial and may have significant political hurdles in one or more of the states</a:t>
            </a:r>
          </a:p>
          <a:p>
            <a:pPr marL="461963" lvl="1" indent="0">
              <a:lnSpc>
                <a:spcPct val="110000"/>
              </a:lnSpc>
              <a:buNone/>
            </a:pPr>
            <a:endParaRPr lang="en-US" sz="800" dirty="0"/>
          </a:p>
          <a:p>
            <a:pPr marL="519113" indent="-514350">
              <a:lnSpc>
                <a:spcPct val="110000"/>
              </a:lnSpc>
              <a:buFont typeface="+mj-lt"/>
              <a:buAutoNum type="arabicPeriod"/>
            </a:pPr>
            <a:r>
              <a:rPr lang="en-US" sz="2800" dirty="0"/>
              <a:t>Modification of existing and development of new clean energy financing models and tools</a:t>
            </a:r>
          </a:p>
          <a:p>
            <a:pPr marL="919163" lvl="1" indent="-457200">
              <a:lnSpc>
                <a:spcPct val="110000"/>
              </a:lnSpc>
              <a:buFont typeface="Courier New" panose="02070309020205020404" pitchFamily="49" charset="0"/>
              <a:buChar char="o"/>
            </a:pPr>
            <a:r>
              <a:rPr lang="en-US" sz="2400" dirty="0"/>
              <a:t>Including tactical and programmatic recommendations that do not involve systems-level changes to achieve</a:t>
            </a:r>
          </a:p>
          <a:p>
            <a:pPr marL="461963" lvl="1" indent="0">
              <a:lnSpc>
                <a:spcPct val="110000"/>
              </a:lnSpc>
              <a:buNone/>
            </a:pPr>
            <a:endParaRPr lang="en-US" sz="900" dirty="0"/>
          </a:p>
          <a:p>
            <a:pPr marL="4763" indent="0" algn="ctr">
              <a:lnSpc>
                <a:spcPct val="110000"/>
              </a:lnSpc>
              <a:buNone/>
            </a:pPr>
            <a:r>
              <a:rPr lang="en-US" sz="2800" dirty="0"/>
              <a:t>Each was assessed qualitatively for its impact on GHG reduction, job creation, and equity</a:t>
            </a:r>
          </a:p>
          <a:p>
            <a:pPr marL="519113" indent="-514350">
              <a:lnSpc>
                <a:spcPct val="110000"/>
              </a:lnSpc>
              <a:buAutoNum type="arabicPeriod" startAt="3"/>
            </a:pPr>
            <a:endParaRPr lang="en-US" sz="3000" dirty="0"/>
          </a:p>
        </p:txBody>
      </p:sp>
      <p:sp>
        <p:nvSpPr>
          <p:cNvPr id="2" name="Slide Number Placeholder 1">
            <a:extLst>
              <a:ext uri="{FF2B5EF4-FFF2-40B4-BE49-F238E27FC236}">
                <a16:creationId xmlns:a16="http://schemas.microsoft.com/office/drawing/2014/main" id="{2A3B7174-4AE0-479A-B351-DD987A92EF69}"/>
              </a:ext>
            </a:extLst>
          </p:cNvPr>
          <p:cNvSpPr>
            <a:spLocks noGrp="1"/>
          </p:cNvSpPr>
          <p:nvPr>
            <p:ph type="sldNum" sz="quarter" idx="11"/>
          </p:nvPr>
        </p:nvSpPr>
        <p:spPr/>
        <p:txBody>
          <a:bodyPr/>
          <a:lstStyle/>
          <a:p>
            <a:fld id="{391E221D-0499-4253-A6D8-4C08CAE64123}" type="slidenum">
              <a:rPr lang="en-US" smtClean="0"/>
              <a:pPr/>
              <a:t>25</a:t>
            </a:fld>
            <a:endParaRPr lang="en-US" dirty="0"/>
          </a:p>
        </p:txBody>
      </p:sp>
    </p:spTree>
    <p:extLst>
      <p:ext uri="{BB962C8B-B14F-4D97-AF65-F5344CB8AC3E}">
        <p14:creationId xmlns:p14="http://schemas.microsoft.com/office/powerpoint/2010/main" val="425853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D458C6-691C-4BE9-9698-B2752B21E7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1320" y="2597908"/>
            <a:ext cx="6520679" cy="4260092"/>
          </a:xfrm>
          <a:prstGeom prst="rect">
            <a:avLst/>
          </a:prstGeom>
        </p:spPr>
      </p:pic>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793965"/>
            <a:ext cx="9239250" cy="1803943"/>
          </a:xfrm>
        </p:spPr>
        <p:txBody>
          <a:bodyPr/>
          <a:lstStyle/>
          <a:p>
            <a:r>
              <a:rPr lang="en-US" dirty="0"/>
              <a:t># 1 </a:t>
            </a:r>
            <a:br>
              <a:rPr lang="en-US" dirty="0"/>
            </a:br>
            <a:r>
              <a:rPr lang="en-US" dirty="0"/>
              <a:t>Implement Regional Carbon Pricing</a:t>
            </a:r>
          </a:p>
        </p:txBody>
      </p:sp>
    </p:spTree>
    <p:extLst>
      <p:ext uri="{BB962C8B-B14F-4D97-AF65-F5344CB8AC3E}">
        <p14:creationId xmlns:p14="http://schemas.microsoft.com/office/powerpoint/2010/main" val="1588268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648870" y="381000"/>
            <a:ext cx="10894260" cy="890751"/>
          </a:xfrm>
        </p:spPr>
        <p:txBody>
          <a:bodyPr>
            <a:normAutofit/>
          </a:bodyPr>
          <a:lstStyle/>
          <a:p>
            <a:pPr algn="ctr"/>
            <a:r>
              <a:rPr lang="en-US" sz="4000" dirty="0">
                <a:latin typeface="Roboto Slab" panose="020B0604020202020204" charset="0"/>
                <a:ea typeface="Roboto Slab" panose="020B0604020202020204" charset="0"/>
              </a:rPr>
              <a:t>What is Carbon Pricing?</a:t>
            </a: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648870" y="1170513"/>
            <a:ext cx="10894260" cy="5121105"/>
          </a:xfrm>
        </p:spPr>
        <p:txBody>
          <a:bodyPr>
            <a:normAutofit fontScale="85000" lnSpcReduction="20000"/>
          </a:bodyPr>
          <a:lstStyle/>
          <a:p>
            <a:r>
              <a:rPr lang="en-US" sz="3300" dirty="0">
                <a:latin typeface="Arial" panose="020B0604020202020204" pitchFamily="34" charset="0"/>
                <a:cs typeface="Arial" panose="020B0604020202020204" pitchFamily="34" charset="0"/>
              </a:rPr>
              <a:t>Carbon pricing is NOT a tax.</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It can help leverage RGGI and the Transportation Climate Initiative.</a:t>
            </a:r>
          </a:p>
          <a:p>
            <a:pPr marL="457200" lvl="1" indent="0">
              <a:buNone/>
            </a:pPr>
            <a:endParaRPr lang="en-US" sz="3300" dirty="0">
              <a:latin typeface="Arial" panose="020B0604020202020204" pitchFamily="34" charset="0"/>
              <a:cs typeface="Arial" panose="020B0604020202020204" pitchFamily="34" charset="0"/>
            </a:endParaRPr>
          </a:p>
          <a:p>
            <a:r>
              <a:rPr lang="en-US" sz="3300" dirty="0">
                <a:latin typeface="Arial" panose="020B0604020202020204" pitchFamily="34" charset="0"/>
                <a:cs typeface="Arial" panose="020B0604020202020204" pitchFamily="34" charset="0"/>
              </a:rPr>
              <a:t>Carbon pricing is a market-driven approach that can: </a:t>
            </a: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Be used to set a long-term signal and emissions profile based on reductions needed to meet carbon-reduction targets (markets respond well to long-term, stable signals)</a:t>
            </a:r>
          </a:p>
          <a:p>
            <a:pPr marL="457200" lvl="1" indent="0">
              <a:buNone/>
            </a:pPr>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Allow the market to determine the best mechanisms to reach the desired carbon-reduction outcomes</a:t>
            </a:r>
          </a:p>
          <a:p>
            <a:pPr marL="457200" lvl="1" indent="0">
              <a:buNone/>
            </a:pPr>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Build on the history and success of RGGI and foster partnerships with other regional efforts like Western Climate Initiative</a:t>
            </a:r>
          </a:p>
          <a:p>
            <a:pPr marL="457200" lvl="1" indent="0">
              <a:buNone/>
            </a:pPr>
            <a:endParaRPr lang="en-US"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dirty="0">
                <a:latin typeface="Arial" panose="020B0604020202020204" pitchFamily="34" charset="0"/>
                <a:cs typeface="Arial" panose="020B0604020202020204" pitchFamily="34" charset="0"/>
              </a:rPr>
              <a:t>Feature safety valves that check or modify costs and targets if goals are not being met</a:t>
            </a:r>
          </a:p>
          <a:p>
            <a:endParaRPr lang="en-US" dirty="0"/>
          </a:p>
        </p:txBody>
      </p:sp>
    </p:spTree>
    <p:extLst>
      <p:ext uri="{BB962C8B-B14F-4D97-AF65-F5344CB8AC3E}">
        <p14:creationId xmlns:p14="http://schemas.microsoft.com/office/powerpoint/2010/main" val="4077837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793965"/>
            <a:ext cx="9239250" cy="1803943"/>
          </a:xfrm>
        </p:spPr>
        <p:txBody>
          <a:bodyPr/>
          <a:lstStyle/>
          <a:p>
            <a:r>
              <a:rPr lang="en-US" dirty="0"/>
              <a:t># 2</a:t>
            </a:r>
            <a:br>
              <a:rPr lang="en-US" dirty="0"/>
            </a:br>
            <a:r>
              <a:rPr lang="en-US" dirty="0"/>
              <a:t>Advance Performance-Based Regulation</a:t>
            </a:r>
          </a:p>
        </p:txBody>
      </p:sp>
      <p:pic>
        <p:nvPicPr>
          <p:cNvPr id="3" name="Picture 2">
            <a:extLst>
              <a:ext uri="{FF2B5EF4-FFF2-40B4-BE49-F238E27FC236}">
                <a16:creationId xmlns:a16="http://schemas.microsoft.com/office/drawing/2014/main" id="{FDF08C98-80E2-4279-AACE-7C9C152319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4300" y="2562224"/>
            <a:ext cx="5727700" cy="4295775"/>
          </a:xfrm>
          <a:prstGeom prst="rect">
            <a:avLst/>
          </a:prstGeom>
        </p:spPr>
      </p:pic>
    </p:spTree>
    <p:extLst>
      <p:ext uri="{BB962C8B-B14F-4D97-AF65-F5344CB8AC3E}">
        <p14:creationId xmlns:p14="http://schemas.microsoft.com/office/powerpoint/2010/main" val="108775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648870" y="408431"/>
            <a:ext cx="10894260" cy="890751"/>
          </a:xfrm>
        </p:spPr>
        <p:txBody>
          <a:bodyPr>
            <a:normAutofit/>
          </a:bodyPr>
          <a:lstStyle/>
          <a:p>
            <a:pPr algn="ctr"/>
            <a:r>
              <a:rPr lang="en-US" sz="4000" dirty="0">
                <a:latin typeface="Roboto Slab" panose="020B0604020202020204" charset="0"/>
                <a:ea typeface="Roboto Slab" panose="020B0604020202020204" charset="0"/>
              </a:rPr>
              <a:t>What is Performance-Based Regulation?</a:t>
            </a:r>
          </a:p>
        </p:txBody>
      </p:sp>
      <p:sp>
        <p:nvSpPr>
          <p:cNvPr id="4" name="Content Placeholder 2">
            <a:extLst>
              <a:ext uri="{FF2B5EF4-FFF2-40B4-BE49-F238E27FC236}">
                <a16:creationId xmlns:a16="http://schemas.microsoft.com/office/drawing/2014/main" id="{07C072DD-9141-4600-B649-A2EAE9FB2797}"/>
              </a:ext>
            </a:extLst>
          </p:cNvPr>
          <p:cNvSpPr txBox="1">
            <a:spLocks/>
          </p:cNvSpPr>
          <p:nvPr/>
        </p:nvSpPr>
        <p:spPr>
          <a:xfrm>
            <a:off x="722730" y="1299181"/>
            <a:ext cx="10820400" cy="51503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Performance-based regulation and performance incentives are a new regulatory approach and framework for transitioning to the “utility of the future”</a:t>
            </a:r>
          </a:p>
          <a:p>
            <a:pPr marL="0" indent="0">
              <a:buNone/>
            </a:pPr>
            <a:endParaRPr lang="en-US" sz="1000" dirty="0"/>
          </a:p>
          <a:p>
            <a:r>
              <a:rPr lang="en-US" dirty="0"/>
              <a:t>We know that:</a:t>
            </a:r>
          </a:p>
          <a:p>
            <a:pPr lvl="1">
              <a:buFont typeface="Courier New" panose="02070309020205020404" pitchFamily="49" charset="0"/>
              <a:buChar char="o"/>
            </a:pPr>
            <a:r>
              <a:rPr lang="en-US" sz="2200" dirty="0"/>
              <a:t>The utility revenue base is changing and declining (plants, poles &amp; wires)</a:t>
            </a:r>
          </a:p>
          <a:p>
            <a:pPr lvl="1">
              <a:buFont typeface="Courier New" panose="02070309020205020404" pitchFamily="49" charset="0"/>
              <a:buChar char="o"/>
            </a:pPr>
            <a:r>
              <a:rPr lang="en-US" sz="2200" dirty="0"/>
              <a:t>Consumption is decreasing in many regions – efficiency is working!</a:t>
            </a:r>
          </a:p>
          <a:p>
            <a:pPr lvl="1">
              <a:buFont typeface="Courier New" panose="02070309020205020404" pitchFamily="49" charset="0"/>
              <a:buChar char="o"/>
            </a:pPr>
            <a:r>
              <a:rPr lang="en-US" sz="2200" dirty="0"/>
              <a:t>Decentralized generation (distributed energy resources) must be integrated into grid management</a:t>
            </a:r>
          </a:p>
          <a:p>
            <a:pPr lvl="1">
              <a:buFont typeface="Courier New" panose="02070309020205020404" pitchFamily="49" charset="0"/>
              <a:buChar char="o"/>
            </a:pPr>
            <a:r>
              <a:rPr lang="en-US" sz="2200" dirty="0"/>
              <a:t>Utilities must invest in smart grid technology while maintaining conventional grid infrastructure</a:t>
            </a:r>
          </a:p>
          <a:p>
            <a:pPr lvl="1">
              <a:buFont typeface="Courier New" panose="02070309020205020404" pitchFamily="49" charset="0"/>
              <a:buChar char="o"/>
            </a:pPr>
            <a:r>
              <a:rPr lang="en-US" sz="2200" dirty="0"/>
              <a:t>There is considerable risk of rate increases to mitigate the impact of efficiency and renewables which leaves low-income people and small businesses the most vulnerable</a:t>
            </a:r>
          </a:p>
          <a:p>
            <a:pPr lvl="1">
              <a:buFont typeface="Courier New" panose="02070309020205020404" pitchFamily="49" charset="0"/>
              <a:buChar char="o"/>
            </a:pPr>
            <a:endParaRPr lang="en-US" dirty="0"/>
          </a:p>
          <a:p>
            <a:pPr marL="230188" lvl="1" indent="-230188"/>
            <a:r>
              <a:rPr lang="en-US" sz="2800" dirty="0"/>
              <a:t>These industry dynamics are causing changes to the utility cost-of-service revenue model</a:t>
            </a:r>
          </a:p>
          <a:p>
            <a:pPr marL="0" lvl="1" indent="0">
              <a:buFont typeface="Arial" panose="020B0604020202020204" pitchFamily="34" charset="0"/>
              <a:buNone/>
            </a:pPr>
            <a:endParaRPr lang="en-US" sz="2800" dirty="0"/>
          </a:p>
        </p:txBody>
      </p:sp>
      <p:sp>
        <p:nvSpPr>
          <p:cNvPr id="3" name="Slide Number Placeholder 2">
            <a:extLst>
              <a:ext uri="{FF2B5EF4-FFF2-40B4-BE49-F238E27FC236}">
                <a16:creationId xmlns:a16="http://schemas.microsoft.com/office/drawing/2014/main" id="{0300BFE8-8CED-4E81-8F9A-552C11076E65}"/>
              </a:ext>
            </a:extLst>
          </p:cNvPr>
          <p:cNvSpPr>
            <a:spLocks noGrp="1"/>
          </p:cNvSpPr>
          <p:nvPr>
            <p:ph type="sldNum" sz="quarter" idx="11"/>
          </p:nvPr>
        </p:nvSpPr>
        <p:spPr/>
        <p:txBody>
          <a:bodyPr/>
          <a:lstStyle/>
          <a:p>
            <a:fld id="{391E221D-0499-4253-A6D8-4C08CAE64123}" type="slidenum">
              <a:rPr lang="en-US" smtClean="0"/>
              <a:pPr/>
              <a:t>29</a:t>
            </a:fld>
            <a:endParaRPr lang="en-US" dirty="0"/>
          </a:p>
        </p:txBody>
      </p:sp>
    </p:spTree>
    <p:extLst>
      <p:ext uri="{BB962C8B-B14F-4D97-AF65-F5344CB8AC3E}">
        <p14:creationId xmlns:p14="http://schemas.microsoft.com/office/powerpoint/2010/main" val="78830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954336" y="1470025"/>
            <a:ext cx="5162562" cy="3917950"/>
          </a:xfrm>
        </p:spPr>
        <p:txBody>
          <a:bodyPr>
            <a:normAutofit/>
          </a:bodyPr>
          <a:lstStyle/>
          <a:p>
            <a:r>
              <a:rPr lang="en-US" sz="4800" dirty="0"/>
              <a:t>Why this Work was Commissioned</a:t>
            </a:r>
          </a:p>
        </p:txBody>
      </p:sp>
    </p:spTree>
    <p:extLst>
      <p:ext uri="{BB962C8B-B14F-4D97-AF65-F5344CB8AC3E}">
        <p14:creationId xmlns:p14="http://schemas.microsoft.com/office/powerpoint/2010/main" val="592920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700191" y="242308"/>
            <a:ext cx="10894260" cy="890751"/>
          </a:xfrm>
        </p:spPr>
        <p:txBody>
          <a:bodyPr>
            <a:normAutofit/>
          </a:bodyPr>
          <a:lstStyle/>
          <a:p>
            <a:pPr algn="ctr"/>
            <a:r>
              <a:rPr lang="en-US" sz="4000" dirty="0">
                <a:latin typeface="Roboto Slab" panose="020B0604020202020204" charset="0"/>
                <a:ea typeface="Roboto Slab" panose="020B0604020202020204" charset="0"/>
              </a:rPr>
              <a:t>Traditional Evaluation of Utility Performance</a:t>
            </a:r>
          </a:p>
        </p:txBody>
      </p:sp>
      <p:sp>
        <p:nvSpPr>
          <p:cNvPr id="5" name="Content Placeholder 2">
            <a:extLst>
              <a:ext uri="{FF2B5EF4-FFF2-40B4-BE49-F238E27FC236}">
                <a16:creationId xmlns:a16="http://schemas.microsoft.com/office/drawing/2014/main" id="{F350ED97-9DAA-451C-B7D3-4BE1C0E1F18D}"/>
              </a:ext>
            </a:extLst>
          </p:cNvPr>
          <p:cNvSpPr txBox="1">
            <a:spLocks/>
          </p:cNvSpPr>
          <p:nvPr/>
        </p:nvSpPr>
        <p:spPr>
          <a:xfrm>
            <a:off x="700191" y="861549"/>
            <a:ext cx="10996902" cy="4896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System reliability</a:t>
            </a:r>
          </a:p>
          <a:p>
            <a:pPr lvl="1">
              <a:buFont typeface="Courier New" panose="02070309020205020404" pitchFamily="49" charset="0"/>
              <a:buChar char="o"/>
            </a:pPr>
            <a:r>
              <a:rPr lang="en-US" sz="2400" dirty="0"/>
              <a:t>Frequency &amp; duration of interruptions</a:t>
            </a:r>
          </a:p>
          <a:p>
            <a:pPr marL="0" indent="0">
              <a:buNone/>
            </a:pPr>
            <a:endParaRPr lang="en-US" sz="800" dirty="0"/>
          </a:p>
          <a:p>
            <a:r>
              <a:rPr lang="en-US" dirty="0"/>
              <a:t>System safety</a:t>
            </a:r>
          </a:p>
          <a:p>
            <a:pPr lvl="1">
              <a:buFont typeface="Courier New" panose="02070309020205020404" pitchFamily="49" charset="0"/>
              <a:buChar char="o"/>
            </a:pPr>
            <a:r>
              <a:rPr lang="en-US" sz="2400" dirty="0"/>
              <a:t>Work-related injuries, deaths, illnesses, incidents</a:t>
            </a:r>
          </a:p>
          <a:p>
            <a:pPr marL="0" indent="0">
              <a:buNone/>
            </a:pPr>
            <a:endParaRPr lang="en-US" sz="800" dirty="0"/>
          </a:p>
          <a:p>
            <a:r>
              <a:rPr lang="en-US" dirty="0"/>
              <a:t>Customer satisfaction</a:t>
            </a:r>
          </a:p>
          <a:p>
            <a:pPr lvl="1">
              <a:buFont typeface="Courier New" panose="02070309020205020404" pitchFamily="49" charset="0"/>
              <a:buChar char="o"/>
            </a:pPr>
            <a:r>
              <a:rPr lang="en-US" sz="2400" dirty="0"/>
              <a:t>Survey data, complaints, service order responsiveness</a:t>
            </a:r>
          </a:p>
          <a:p>
            <a:pPr marL="0" indent="0">
              <a:buNone/>
            </a:pPr>
            <a:endParaRPr lang="en-US" sz="800" dirty="0"/>
          </a:p>
          <a:p>
            <a:r>
              <a:rPr lang="en-US" dirty="0"/>
              <a:t>Power plant performance </a:t>
            </a:r>
          </a:p>
          <a:p>
            <a:pPr lvl="1">
              <a:buFont typeface="Courier New" panose="02070309020205020404" pitchFamily="49" charset="0"/>
              <a:buChar char="o"/>
            </a:pPr>
            <a:r>
              <a:rPr lang="en-US" sz="2400" dirty="0"/>
              <a:t>Quantity of fuel burned &amp; heat rate – average BTU per kWh net generation</a:t>
            </a:r>
          </a:p>
          <a:p>
            <a:pPr marL="0" indent="0">
              <a:buNone/>
            </a:pPr>
            <a:endParaRPr lang="en-US" sz="800" dirty="0"/>
          </a:p>
          <a:p>
            <a:r>
              <a:rPr lang="en-US" dirty="0"/>
              <a:t>Costs</a:t>
            </a:r>
          </a:p>
          <a:p>
            <a:pPr lvl="1">
              <a:buFont typeface="Courier New" panose="02070309020205020404" pitchFamily="49" charset="0"/>
              <a:buChar char="o"/>
            </a:pPr>
            <a:r>
              <a:rPr lang="en-US" dirty="0"/>
              <a:t> </a:t>
            </a:r>
            <a:r>
              <a:rPr lang="en-US" sz="2400" dirty="0"/>
              <a:t>Cost of kW of installed capacity, O&amp;M, average cost of fuel per kWh</a:t>
            </a:r>
            <a:endParaRPr lang="en-US" sz="2400" baseline="30000" dirty="0"/>
          </a:p>
          <a:p>
            <a:pPr marL="0" indent="0">
              <a:buNone/>
            </a:pPr>
            <a:endParaRPr lang="en-US" baseline="30000" dirty="0"/>
          </a:p>
          <a:p>
            <a:pPr marL="457200" lvl="1" indent="0">
              <a:buFont typeface="Arial" panose="020B0604020202020204" pitchFamily="34" charset="0"/>
              <a:buNone/>
            </a:pPr>
            <a:endParaRPr lang="en-US" dirty="0"/>
          </a:p>
        </p:txBody>
      </p:sp>
      <p:sp>
        <p:nvSpPr>
          <p:cNvPr id="3" name="Slide Number Placeholder 2">
            <a:extLst>
              <a:ext uri="{FF2B5EF4-FFF2-40B4-BE49-F238E27FC236}">
                <a16:creationId xmlns:a16="http://schemas.microsoft.com/office/drawing/2014/main" id="{7D09818B-D8F8-4281-978D-EEFED22B7BF6}"/>
              </a:ext>
            </a:extLst>
          </p:cNvPr>
          <p:cNvSpPr>
            <a:spLocks noGrp="1"/>
          </p:cNvSpPr>
          <p:nvPr>
            <p:ph type="sldNum" sz="quarter" idx="11"/>
          </p:nvPr>
        </p:nvSpPr>
        <p:spPr/>
        <p:txBody>
          <a:bodyPr/>
          <a:lstStyle/>
          <a:p>
            <a:fld id="{391E221D-0499-4253-A6D8-4C08CAE64123}" type="slidenum">
              <a:rPr lang="en-US" smtClean="0"/>
              <a:pPr/>
              <a:t>30</a:t>
            </a:fld>
            <a:endParaRPr lang="en-US" dirty="0"/>
          </a:p>
        </p:txBody>
      </p:sp>
    </p:spTree>
    <p:extLst>
      <p:ext uri="{BB962C8B-B14F-4D97-AF65-F5344CB8AC3E}">
        <p14:creationId xmlns:p14="http://schemas.microsoft.com/office/powerpoint/2010/main" val="379450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575010" y="300067"/>
            <a:ext cx="10894260" cy="890751"/>
          </a:xfrm>
        </p:spPr>
        <p:txBody>
          <a:bodyPr>
            <a:normAutofit/>
          </a:bodyPr>
          <a:lstStyle/>
          <a:p>
            <a:pPr algn="ctr"/>
            <a:r>
              <a:rPr lang="en-US" sz="4000" dirty="0"/>
              <a:t>Emerging PBR Utility Evaluation</a:t>
            </a:r>
            <a:endParaRPr lang="en-US" sz="4000" dirty="0">
              <a:latin typeface="Roboto Slab" panose="020B0604020202020204" charset="0"/>
              <a:ea typeface="Roboto Slab" panose="020B0604020202020204" charset="0"/>
            </a:endParaRPr>
          </a:p>
        </p:txBody>
      </p:sp>
      <p:sp>
        <p:nvSpPr>
          <p:cNvPr id="5" name="Content Placeholder 2">
            <a:extLst>
              <a:ext uri="{FF2B5EF4-FFF2-40B4-BE49-F238E27FC236}">
                <a16:creationId xmlns:a16="http://schemas.microsoft.com/office/drawing/2014/main" id="{F350ED97-9DAA-451C-B7D3-4BE1C0E1F18D}"/>
              </a:ext>
            </a:extLst>
          </p:cNvPr>
          <p:cNvSpPr txBox="1">
            <a:spLocks/>
          </p:cNvSpPr>
          <p:nvPr/>
        </p:nvSpPr>
        <p:spPr>
          <a:xfrm>
            <a:off x="1371600" y="1305076"/>
            <a:ext cx="10820400" cy="4598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endParaRPr lang="en-US" baseline="30000" dirty="0"/>
          </a:p>
          <a:p>
            <a:pPr lvl="1"/>
            <a:endParaRPr lang="en-US" baseline="30000" dirty="0"/>
          </a:p>
          <a:p>
            <a:pPr lvl="1"/>
            <a:endParaRPr lang="en-US" baseline="30000" dirty="0"/>
          </a:p>
          <a:p>
            <a:pPr marL="457200" lvl="1" indent="0">
              <a:buFont typeface="Arial" panose="020B0604020202020204" pitchFamily="34" charset="0"/>
              <a:buNone/>
            </a:pPr>
            <a:endParaRPr lang="en-US" baseline="30000" dirty="0"/>
          </a:p>
          <a:p>
            <a:pPr marL="457200" lvl="1" indent="0">
              <a:buFont typeface="Arial" panose="020B0604020202020204" pitchFamily="34" charset="0"/>
              <a:buNone/>
            </a:pPr>
            <a:endParaRPr lang="en-US" dirty="0"/>
          </a:p>
        </p:txBody>
      </p:sp>
      <p:sp>
        <p:nvSpPr>
          <p:cNvPr id="4" name="Content Placeholder 2">
            <a:extLst>
              <a:ext uri="{FF2B5EF4-FFF2-40B4-BE49-F238E27FC236}">
                <a16:creationId xmlns:a16="http://schemas.microsoft.com/office/drawing/2014/main" id="{67C44158-FAF0-449D-B15B-F1B7060202D2}"/>
              </a:ext>
            </a:extLst>
          </p:cNvPr>
          <p:cNvSpPr txBox="1">
            <a:spLocks/>
          </p:cNvSpPr>
          <p:nvPr/>
        </p:nvSpPr>
        <p:spPr>
          <a:xfrm>
            <a:off x="611940" y="954652"/>
            <a:ext cx="11005050" cy="5114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Overall system efficiency </a:t>
            </a:r>
          </a:p>
          <a:p>
            <a:pPr lvl="1">
              <a:buFont typeface="Courier New" panose="02070309020205020404" pitchFamily="49" charset="0"/>
              <a:buChar char="o"/>
            </a:pPr>
            <a:r>
              <a:rPr lang="en-US" sz="2400" dirty="0"/>
              <a:t>Average &amp; peak load, usage per customer, plant efficiency, system losses</a:t>
            </a:r>
          </a:p>
          <a:p>
            <a:pPr marL="457200" lvl="1" indent="0">
              <a:buNone/>
            </a:pPr>
            <a:endParaRPr lang="en-US" sz="1000" dirty="0"/>
          </a:p>
          <a:p>
            <a:r>
              <a:rPr lang="en-US" dirty="0"/>
              <a:t>Customer engagement </a:t>
            </a:r>
          </a:p>
          <a:p>
            <a:pPr lvl="1">
              <a:buFont typeface="Courier New" panose="02070309020205020404" pitchFamily="49" charset="0"/>
              <a:buChar char="o"/>
            </a:pPr>
            <a:r>
              <a:rPr lang="en-US" sz="2400" dirty="0"/>
              <a:t>Energy efficiency, demand response, distributed generation, storage, EV’s, time-varying rates, customer data availability</a:t>
            </a:r>
          </a:p>
          <a:p>
            <a:pPr marL="457200" lvl="1" indent="0">
              <a:buNone/>
            </a:pPr>
            <a:endParaRPr lang="en-US" sz="1000" dirty="0"/>
          </a:p>
          <a:p>
            <a:r>
              <a:rPr lang="en-US" dirty="0"/>
              <a:t>Network support </a:t>
            </a:r>
          </a:p>
          <a:p>
            <a:pPr lvl="1">
              <a:buFont typeface="Courier New" panose="02070309020205020404" pitchFamily="49" charset="0"/>
              <a:buChar char="o"/>
            </a:pPr>
            <a:r>
              <a:rPr lang="en-US" sz="2400" dirty="0"/>
              <a:t>Advanced metering, distributed resource interconnection, interconnection of bulk renewables, smart grid infrastructure for third-party access, customer data control</a:t>
            </a:r>
          </a:p>
          <a:p>
            <a:pPr marL="457200" lvl="1" indent="0">
              <a:buNone/>
            </a:pPr>
            <a:endParaRPr lang="en-US" sz="1000" dirty="0"/>
          </a:p>
          <a:p>
            <a:r>
              <a:rPr lang="en-US" dirty="0"/>
              <a:t>Environmental goals </a:t>
            </a:r>
          </a:p>
          <a:p>
            <a:pPr lvl="1">
              <a:buFont typeface="Courier New" panose="02070309020205020404" pitchFamily="49" charset="0"/>
              <a:buChar char="o"/>
            </a:pPr>
            <a:r>
              <a:rPr lang="en-US" sz="2400" dirty="0"/>
              <a:t>Pollutants, carbon emissions &amp; intensity, renewable generation</a:t>
            </a:r>
            <a:endParaRPr lang="en-US" sz="2400" baseline="30000" dirty="0"/>
          </a:p>
          <a:p>
            <a:pPr marL="0" indent="0">
              <a:buNone/>
            </a:pPr>
            <a:endParaRPr lang="en-US" baseline="30000" dirty="0"/>
          </a:p>
          <a:p>
            <a:pPr lvl="1"/>
            <a:endParaRPr lang="en-US" baseline="30000" dirty="0"/>
          </a:p>
          <a:p>
            <a:pPr marL="457200" lvl="1" indent="0">
              <a:buNone/>
            </a:pPr>
            <a:endParaRPr lang="en-US" baseline="30000" dirty="0"/>
          </a:p>
          <a:p>
            <a:pPr marL="457200" lvl="1" indent="0">
              <a:buFont typeface="Arial" panose="020B0604020202020204" pitchFamily="34" charset="0"/>
              <a:buNone/>
            </a:pPr>
            <a:endParaRPr lang="en-US" baseline="30000" dirty="0"/>
          </a:p>
          <a:p>
            <a:pPr marL="457200" lvl="1" indent="0">
              <a:buFont typeface="Arial" panose="020B0604020202020204" pitchFamily="34" charset="0"/>
              <a:buNone/>
            </a:pPr>
            <a:endParaRPr lang="en-US" dirty="0"/>
          </a:p>
        </p:txBody>
      </p:sp>
      <p:sp>
        <p:nvSpPr>
          <p:cNvPr id="6" name="Footer Placeholder 3">
            <a:extLst>
              <a:ext uri="{FF2B5EF4-FFF2-40B4-BE49-F238E27FC236}">
                <a16:creationId xmlns:a16="http://schemas.microsoft.com/office/drawing/2014/main" id="{C470363D-785E-448C-8C94-DE8E95C5EA9E}"/>
              </a:ext>
            </a:extLst>
          </p:cNvPr>
          <p:cNvSpPr txBox="1">
            <a:spLocks/>
          </p:cNvSpPr>
          <p:nvPr/>
        </p:nvSpPr>
        <p:spPr>
          <a:xfrm>
            <a:off x="685800" y="5522771"/>
            <a:ext cx="10346803" cy="589786"/>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Slide Number Placeholder 2">
            <a:extLst>
              <a:ext uri="{FF2B5EF4-FFF2-40B4-BE49-F238E27FC236}">
                <a16:creationId xmlns:a16="http://schemas.microsoft.com/office/drawing/2014/main" id="{5C5DBFE6-8739-4F69-A5C4-D25548D2D1C7}"/>
              </a:ext>
            </a:extLst>
          </p:cNvPr>
          <p:cNvSpPr>
            <a:spLocks noGrp="1"/>
          </p:cNvSpPr>
          <p:nvPr>
            <p:ph type="sldNum" sz="quarter" idx="11"/>
          </p:nvPr>
        </p:nvSpPr>
        <p:spPr/>
        <p:txBody>
          <a:bodyPr/>
          <a:lstStyle/>
          <a:p>
            <a:fld id="{391E221D-0499-4253-A6D8-4C08CAE64123}" type="slidenum">
              <a:rPr lang="en-US" smtClean="0"/>
              <a:pPr/>
              <a:t>31</a:t>
            </a:fld>
            <a:endParaRPr lang="en-US" dirty="0"/>
          </a:p>
        </p:txBody>
      </p:sp>
    </p:spTree>
    <p:extLst>
      <p:ext uri="{BB962C8B-B14F-4D97-AF65-F5344CB8AC3E}">
        <p14:creationId xmlns:p14="http://schemas.microsoft.com/office/powerpoint/2010/main" val="4274051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793965"/>
            <a:ext cx="9239250" cy="2635035"/>
          </a:xfrm>
        </p:spPr>
        <p:txBody>
          <a:bodyPr/>
          <a:lstStyle/>
          <a:p>
            <a:r>
              <a:rPr lang="en-US" dirty="0"/>
              <a:t># 3</a:t>
            </a:r>
            <a:br>
              <a:rPr lang="en-US" dirty="0"/>
            </a:br>
            <a:r>
              <a:rPr lang="en-US" dirty="0"/>
              <a:t>Address Community Solar Policy and Regulatory Barriers</a:t>
            </a:r>
          </a:p>
        </p:txBody>
      </p:sp>
      <p:pic>
        <p:nvPicPr>
          <p:cNvPr id="4" name="Picture 3">
            <a:extLst>
              <a:ext uri="{FF2B5EF4-FFF2-40B4-BE49-F238E27FC236}">
                <a16:creationId xmlns:a16="http://schemas.microsoft.com/office/drawing/2014/main" id="{2E639971-1D17-481F-9116-376277FC0C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7418" y="3429000"/>
            <a:ext cx="9174582" cy="3429000"/>
          </a:xfrm>
          <a:prstGeom prst="rect">
            <a:avLst/>
          </a:prstGeom>
        </p:spPr>
      </p:pic>
    </p:spTree>
    <p:extLst>
      <p:ext uri="{BB962C8B-B14F-4D97-AF65-F5344CB8AC3E}">
        <p14:creationId xmlns:p14="http://schemas.microsoft.com/office/powerpoint/2010/main" val="2317365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503583" y="341316"/>
            <a:ext cx="11184834" cy="890751"/>
          </a:xfrm>
        </p:spPr>
        <p:txBody>
          <a:bodyPr>
            <a:normAutofit/>
          </a:bodyPr>
          <a:lstStyle/>
          <a:p>
            <a:pPr algn="ctr"/>
            <a:r>
              <a:rPr lang="en-US" sz="4000" dirty="0">
                <a:latin typeface="Roboto Slab" panose="020B0604020202020204" charset="0"/>
                <a:ea typeface="Roboto Slab" panose="020B0604020202020204" charset="0"/>
              </a:rPr>
              <a:t>What is Community Solar? </a:t>
            </a:r>
            <a:endParaRPr lang="en-US" sz="28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503583" y="1075679"/>
            <a:ext cx="10894260" cy="3514381"/>
          </a:xfrm>
        </p:spPr>
        <p:txBody>
          <a:bodyPr>
            <a:noAutofit/>
          </a:bodyPr>
          <a:lstStyle/>
          <a:p>
            <a:r>
              <a:rPr lang="en-US" sz="2800" dirty="0"/>
              <a:t>“Community solar” is a solar PV system sited on a building or the ground whose electricity is shared by more than one household or business</a:t>
            </a:r>
          </a:p>
          <a:p>
            <a:pPr marL="0" indent="0">
              <a:buNone/>
            </a:pPr>
            <a:endParaRPr lang="en-US" sz="800" dirty="0"/>
          </a:p>
          <a:p>
            <a:r>
              <a:rPr lang="en-US" sz="2800" dirty="0"/>
              <a:t>By utilizing group net metering, participants opt-in to receive net metering credits that offset their electricity consumption</a:t>
            </a:r>
          </a:p>
          <a:p>
            <a:pPr marL="0" indent="0">
              <a:buNone/>
            </a:pPr>
            <a:endParaRPr lang="en-US" sz="800" dirty="0"/>
          </a:p>
          <a:p>
            <a:r>
              <a:rPr lang="en-US" sz="2800" dirty="0"/>
              <a:t>Community solar allows participants to benefit from solar PV even if they are:</a:t>
            </a:r>
          </a:p>
          <a:p>
            <a:pPr lvl="1">
              <a:buFont typeface="Courier New" panose="02070309020205020404" pitchFamily="49" charset="0"/>
              <a:buChar char="o"/>
            </a:pPr>
            <a:r>
              <a:rPr lang="en-US" sz="2200" dirty="0"/>
              <a:t>Not able to site a project at their own locations;</a:t>
            </a:r>
          </a:p>
          <a:p>
            <a:pPr lvl="1">
              <a:buFont typeface="Courier New" panose="02070309020205020404" pitchFamily="49" charset="0"/>
              <a:buChar char="o"/>
            </a:pPr>
            <a:r>
              <a:rPr lang="en-US" sz="2200" dirty="0"/>
              <a:t>Not able to afford the upfront cost; and/or</a:t>
            </a:r>
          </a:p>
          <a:p>
            <a:pPr lvl="1">
              <a:buFont typeface="Courier New" panose="02070309020205020404" pitchFamily="49" charset="0"/>
              <a:buChar char="o"/>
            </a:pPr>
            <a:r>
              <a:rPr lang="en-US" sz="2200" dirty="0"/>
              <a:t>Not eligible for loans or leases.</a:t>
            </a:r>
          </a:p>
          <a:p>
            <a:pPr lvl="1">
              <a:buFont typeface="Courier New" panose="02070309020205020404" pitchFamily="49" charset="0"/>
              <a:buChar char="o"/>
            </a:pPr>
            <a:endParaRPr lang="en-US" sz="2200" dirty="0"/>
          </a:p>
        </p:txBody>
      </p:sp>
      <p:sp>
        <p:nvSpPr>
          <p:cNvPr id="4" name="Slide Number Placeholder 3">
            <a:extLst>
              <a:ext uri="{FF2B5EF4-FFF2-40B4-BE49-F238E27FC236}">
                <a16:creationId xmlns:a16="http://schemas.microsoft.com/office/drawing/2014/main" id="{2D2AC76D-BAE3-4F7D-AB41-C6CEAC4E2591}"/>
              </a:ext>
            </a:extLst>
          </p:cNvPr>
          <p:cNvSpPr>
            <a:spLocks noGrp="1"/>
          </p:cNvSpPr>
          <p:nvPr>
            <p:ph type="sldNum" sz="quarter" idx="11"/>
          </p:nvPr>
        </p:nvSpPr>
        <p:spPr/>
        <p:txBody>
          <a:bodyPr/>
          <a:lstStyle/>
          <a:p>
            <a:fld id="{391E221D-0499-4253-A6D8-4C08CAE64123}" type="slidenum">
              <a:rPr lang="en-US" smtClean="0"/>
              <a:pPr/>
              <a:t>33</a:t>
            </a:fld>
            <a:endParaRPr lang="en-US" dirty="0"/>
          </a:p>
        </p:txBody>
      </p:sp>
    </p:spTree>
    <p:extLst>
      <p:ext uri="{BB962C8B-B14F-4D97-AF65-F5344CB8AC3E}">
        <p14:creationId xmlns:p14="http://schemas.microsoft.com/office/powerpoint/2010/main" val="3889323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503583" y="341316"/>
            <a:ext cx="11184834" cy="890751"/>
          </a:xfrm>
        </p:spPr>
        <p:txBody>
          <a:bodyPr>
            <a:noAutofit/>
          </a:bodyPr>
          <a:lstStyle/>
          <a:p>
            <a:pPr algn="ctr"/>
            <a:r>
              <a:rPr lang="en-US" sz="4000" dirty="0">
                <a:latin typeface="Roboto Slab" panose="020B0604020202020204" charset="0"/>
                <a:ea typeface="Roboto Slab" panose="020B0604020202020204" charset="0"/>
              </a:rPr>
              <a:t>State Policy and Regulatory Barriers are Limiting Community Solar</a:t>
            </a:r>
            <a:endParaRPr lang="en-US" sz="40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648870" y="1671809"/>
            <a:ext cx="10894260" cy="3514381"/>
          </a:xfrm>
        </p:spPr>
        <p:txBody>
          <a:bodyPr>
            <a:noAutofit/>
          </a:bodyPr>
          <a:lstStyle/>
          <a:p>
            <a:pPr marL="457200" lvl="1" indent="0">
              <a:buNone/>
            </a:pPr>
            <a:endParaRPr lang="en-US" sz="800" dirty="0"/>
          </a:p>
          <a:p>
            <a:r>
              <a:rPr lang="en-US" sz="2800" dirty="0"/>
              <a:t>However, a variety of policy and regulatory barriers exist for community solar that:</a:t>
            </a:r>
          </a:p>
          <a:p>
            <a:pPr lvl="1">
              <a:buFont typeface="Courier New" panose="02070309020205020404" pitchFamily="49" charset="0"/>
              <a:buChar char="o"/>
            </a:pPr>
            <a:r>
              <a:rPr lang="en-US" sz="2200" dirty="0"/>
              <a:t>Increase the cost of capital for project developers;</a:t>
            </a:r>
          </a:p>
          <a:p>
            <a:pPr lvl="1">
              <a:buFont typeface="Courier New" panose="02070309020205020404" pitchFamily="49" charset="0"/>
              <a:buChar char="o"/>
            </a:pPr>
            <a:r>
              <a:rPr lang="en-US" sz="2200" dirty="0"/>
              <a:t>Decrease profitability compared to customer-sited or utility-scale projects; and therefore</a:t>
            </a:r>
          </a:p>
          <a:p>
            <a:pPr lvl="1">
              <a:buFont typeface="Courier New" panose="02070309020205020404" pitchFamily="49" charset="0"/>
              <a:buChar char="o"/>
            </a:pPr>
            <a:r>
              <a:rPr lang="en-US" sz="2200" dirty="0"/>
              <a:t>Limit the supply of projects. </a:t>
            </a:r>
          </a:p>
        </p:txBody>
      </p:sp>
      <p:sp>
        <p:nvSpPr>
          <p:cNvPr id="4" name="Slide Number Placeholder 3">
            <a:extLst>
              <a:ext uri="{FF2B5EF4-FFF2-40B4-BE49-F238E27FC236}">
                <a16:creationId xmlns:a16="http://schemas.microsoft.com/office/drawing/2014/main" id="{2D2AC76D-BAE3-4F7D-AB41-C6CEAC4E2591}"/>
              </a:ext>
            </a:extLst>
          </p:cNvPr>
          <p:cNvSpPr>
            <a:spLocks noGrp="1"/>
          </p:cNvSpPr>
          <p:nvPr>
            <p:ph type="sldNum" sz="quarter" idx="11"/>
          </p:nvPr>
        </p:nvSpPr>
        <p:spPr/>
        <p:txBody>
          <a:bodyPr/>
          <a:lstStyle/>
          <a:p>
            <a:fld id="{391E221D-0499-4253-A6D8-4C08CAE64123}" type="slidenum">
              <a:rPr lang="en-US" smtClean="0"/>
              <a:pPr/>
              <a:t>34</a:t>
            </a:fld>
            <a:endParaRPr lang="en-US" dirty="0"/>
          </a:p>
        </p:txBody>
      </p:sp>
    </p:spTree>
    <p:extLst>
      <p:ext uri="{BB962C8B-B14F-4D97-AF65-F5344CB8AC3E}">
        <p14:creationId xmlns:p14="http://schemas.microsoft.com/office/powerpoint/2010/main" val="3642203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503583" y="362917"/>
            <a:ext cx="10894260" cy="890751"/>
          </a:xfrm>
        </p:spPr>
        <p:txBody>
          <a:bodyPr>
            <a:noAutofit/>
          </a:bodyPr>
          <a:lstStyle/>
          <a:p>
            <a:pPr algn="ctr"/>
            <a:r>
              <a:rPr lang="en-US" sz="4000" dirty="0">
                <a:latin typeface="Roboto Slab" panose="020B0604020202020204" charset="0"/>
                <a:ea typeface="Roboto Slab" panose="020B0604020202020204" charset="0"/>
              </a:rPr>
              <a:t>Strategies for Reducing Policy Risk to Help Lower Capital Costs </a:t>
            </a:r>
            <a:endParaRPr lang="en-US" sz="40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503583" y="1671809"/>
            <a:ext cx="10894260" cy="3514381"/>
          </a:xfrm>
        </p:spPr>
        <p:txBody>
          <a:bodyPr>
            <a:noAutofit/>
          </a:bodyPr>
          <a:lstStyle/>
          <a:p>
            <a:pPr marL="0" indent="0">
              <a:buNone/>
            </a:pPr>
            <a:endParaRPr lang="en-US" sz="800" dirty="0"/>
          </a:p>
          <a:p>
            <a:r>
              <a:rPr lang="en-US" sz="2800" dirty="0"/>
              <a:t>Raise the size of the cap on community net metering</a:t>
            </a:r>
          </a:p>
          <a:p>
            <a:pPr marL="0" indent="0">
              <a:buNone/>
            </a:pPr>
            <a:endParaRPr lang="en-US" sz="800" dirty="0"/>
          </a:p>
          <a:p>
            <a:r>
              <a:rPr lang="en-US" sz="2800" dirty="0"/>
              <a:t>Offer Payment in Lieu of Taxes (PILOT) or other predictable mechanisms to mitigate property tax impacts</a:t>
            </a:r>
          </a:p>
          <a:p>
            <a:pPr marL="0" indent="0">
              <a:buNone/>
            </a:pPr>
            <a:endParaRPr lang="en-US" sz="800" dirty="0"/>
          </a:p>
          <a:p>
            <a:r>
              <a:rPr lang="en-US" sz="2800" dirty="0"/>
              <a:t>Offer more affordable capital options, such as in- or out-of-state credit unions and banks</a:t>
            </a:r>
          </a:p>
        </p:txBody>
      </p:sp>
      <p:sp>
        <p:nvSpPr>
          <p:cNvPr id="4" name="Slide Number Placeholder 3">
            <a:extLst>
              <a:ext uri="{FF2B5EF4-FFF2-40B4-BE49-F238E27FC236}">
                <a16:creationId xmlns:a16="http://schemas.microsoft.com/office/drawing/2014/main" id="{2D2AC76D-BAE3-4F7D-AB41-C6CEAC4E2591}"/>
              </a:ext>
            </a:extLst>
          </p:cNvPr>
          <p:cNvSpPr>
            <a:spLocks noGrp="1"/>
          </p:cNvSpPr>
          <p:nvPr>
            <p:ph type="sldNum" sz="quarter" idx="11"/>
          </p:nvPr>
        </p:nvSpPr>
        <p:spPr/>
        <p:txBody>
          <a:bodyPr/>
          <a:lstStyle/>
          <a:p>
            <a:fld id="{391E221D-0499-4253-A6D8-4C08CAE64123}" type="slidenum">
              <a:rPr lang="en-US" smtClean="0"/>
              <a:pPr/>
              <a:t>35</a:t>
            </a:fld>
            <a:endParaRPr lang="en-US" dirty="0"/>
          </a:p>
        </p:txBody>
      </p:sp>
    </p:spTree>
    <p:extLst>
      <p:ext uri="{BB962C8B-B14F-4D97-AF65-F5344CB8AC3E}">
        <p14:creationId xmlns:p14="http://schemas.microsoft.com/office/powerpoint/2010/main" val="2889206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190930"/>
            <a:ext cx="9239250" cy="2635035"/>
          </a:xfrm>
        </p:spPr>
        <p:txBody>
          <a:bodyPr/>
          <a:lstStyle/>
          <a:p>
            <a:r>
              <a:rPr lang="en-US" dirty="0"/>
              <a:t># 4</a:t>
            </a:r>
            <a:br>
              <a:rPr lang="en-US" dirty="0"/>
            </a:br>
            <a:r>
              <a:rPr lang="en-US" dirty="0"/>
              <a:t>Engage in EV Policy and Regulatory Development</a:t>
            </a:r>
          </a:p>
        </p:txBody>
      </p:sp>
      <p:sp>
        <p:nvSpPr>
          <p:cNvPr id="2" name="TextBox 1">
            <a:extLst>
              <a:ext uri="{FF2B5EF4-FFF2-40B4-BE49-F238E27FC236}">
                <a16:creationId xmlns:a16="http://schemas.microsoft.com/office/drawing/2014/main" id="{FF63ECB4-A691-469E-ABA1-B3F0473C9629}"/>
              </a:ext>
            </a:extLst>
          </p:cNvPr>
          <p:cNvSpPr txBox="1"/>
          <p:nvPr/>
        </p:nvSpPr>
        <p:spPr>
          <a:xfrm>
            <a:off x="1409700" y="6488668"/>
            <a:ext cx="3289300" cy="307777"/>
          </a:xfrm>
          <a:prstGeom prst="rect">
            <a:avLst/>
          </a:prstGeom>
          <a:noFill/>
        </p:spPr>
        <p:txBody>
          <a:bodyPr wrap="square" rtlCol="0">
            <a:spAutoFit/>
          </a:bodyPr>
          <a:lstStyle/>
          <a:p>
            <a:r>
              <a:rPr lang="en-US" sz="1400" dirty="0"/>
              <a:t>Photo: Portland Press Herald </a:t>
            </a:r>
          </a:p>
        </p:txBody>
      </p:sp>
      <p:pic>
        <p:nvPicPr>
          <p:cNvPr id="4" name="Picture 4" descr="South Portland City Manager Jim Gailey checks out the high-speed charging station as he recharges his departmentâs new Nisson Leaf at a slower charging station at the South Portland Community Center. Maine is working with Quebec to develop a corridor of electric car charging stations.">
            <a:extLst>
              <a:ext uri="{FF2B5EF4-FFF2-40B4-BE49-F238E27FC236}">
                <a16:creationId xmlns:a16="http://schemas.microsoft.com/office/drawing/2014/main" id="{F05732A8-3C35-4B2F-AF15-09EDEFA08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690061"/>
            <a:ext cx="6299200" cy="4167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76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489844" y="415966"/>
            <a:ext cx="10894260" cy="890751"/>
          </a:xfrm>
        </p:spPr>
        <p:txBody>
          <a:bodyPr>
            <a:normAutofit/>
          </a:bodyPr>
          <a:lstStyle/>
          <a:p>
            <a:pPr algn="ctr"/>
            <a:r>
              <a:rPr lang="en-US" sz="4000" dirty="0">
                <a:latin typeface="Roboto Slab" panose="020B0604020202020204" charset="0"/>
                <a:ea typeface="Roboto Slab" panose="020B0604020202020204" charset="0"/>
              </a:rPr>
              <a:t>Why Utility Regulatory Change for EVs? </a:t>
            </a:r>
            <a:endParaRPr lang="en-US" sz="28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648870" y="1255401"/>
            <a:ext cx="10894260" cy="4824988"/>
          </a:xfrm>
        </p:spPr>
        <p:txBody>
          <a:bodyPr>
            <a:noAutofit/>
          </a:bodyPr>
          <a:lstStyle/>
          <a:p>
            <a:r>
              <a:rPr lang="en-US" sz="2800" dirty="0">
                <a:solidFill>
                  <a:schemeClr val="bg2">
                    <a:lumMod val="10000"/>
                  </a:schemeClr>
                </a:solidFill>
              </a:rPr>
              <a:t>Market failures do not fully account for the societal impacts of fossil-fueled transportation </a:t>
            </a:r>
          </a:p>
          <a:p>
            <a:pPr marL="0" indent="0">
              <a:buNone/>
            </a:pPr>
            <a:endParaRPr lang="en-US" sz="800" dirty="0">
              <a:solidFill>
                <a:schemeClr val="bg2">
                  <a:lumMod val="10000"/>
                </a:schemeClr>
              </a:solidFill>
            </a:endParaRPr>
          </a:p>
          <a:p>
            <a:r>
              <a:rPr lang="en-US" sz="2800" dirty="0">
                <a:solidFill>
                  <a:schemeClr val="bg2">
                    <a:lumMod val="10000"/>
                  </a:schemeClr>
                </a:solidFill>
              </a:rPr>
              <a:t>Energy and environmental regulatory agencies can address market failures and set the stage for utility and automaker investments in transportation electrification</a:t>
            </a:r>
          </a:p>
          <a:p>
            <a:pPr marL="0" indent="0">
              <a:buNone/>
            </a:pPr>
            <a:endParaRPr lang="en-US" sz="800" dirty="0">
              <a:solidFill>
                <a:schemeClr val="bg2">
                  <a:lumMod val="10000"/>
                </a:schemeClr>
              </a:solidFill>
            </a:endParaRPr>
          </a:p>
          <a:p>
            <a:r>
              <a:rPr lang="en-US" sz="2800" dirty="0">
                <a:solidFill>
                  <a:schemeClr val="bg2">
                    <a:lumMod val="10000"/>
                  </a:schemeClr>
                </a:solidFill>
              </a:rPr>
              <a:t>State utility regulators are especially well positioned to help advance EV market transformation</a:t>
            </a:r>
          </a:p>
          <a:p>
            <a:pPr marL="0" indent="0">
              <a:buNone/>
            </a:pPr>
            <a:endParaRPr lang="en-US" sz="800" dirty="0">
              <a:solidFill>
                <a:schemeClr val="bg2">
                  <a:lumMod val="10000"/>
                </a:schemeClr>
              </a:solidFill>
            </a:endParaRPr>
          </a:p>
          <a:p>
            <a:r>
              <a:rPr lang="en-US" sz="2800" dirty="0">
                <a:solidFill>
                  <a:schemeClr val="bg2">
                    <a:lumMod val="10000"/>
                  </a:schemeClr>
                </a:solidFill>
              </a:rPr>
              <a:t>This is because electric utilities have a unique role to play in transportation electrification</a:t>
            </a:r>
          </a:p>
          <a:p>
            <a:pPr marL="0" indent="0">
              <a:buNone/>
            </a:pPr>
            <a:endParaRPr lang="en-US" sz="800" dirty="0">
              <a:solidFill>
                <a:schemeClr val="bg2">
                  <a:lumMod val="10000"/>
                </a:schemeClr>
              </a:solidFill>
            </a:endParaRPr>
          </a:p>
        </p:txBody>
      </p:sp>
      <p:sp>
        <p:nvSpPr>
          <p:cNvPr id="4" name="Slide Number Placeholder 3">
            <a:extLst>
              <a:ext uri="{FF2B5EF4-FFF2-40B4-BE49-F238E27FC236}">
                <a16:creationId xmlns:a16="http://schemas.microsoft.com/office/drawing/2014/main" id="{212784AD-2D07-4DD0-83FC-A2315AC59780}"/>
              </a:ext>
            </a:extLst>
          </p:cNvPr>
          <p:cNvSpPr>
            <a:spLocks noGrp="1"/>
          </p:cNvSpPr>
          <p:nvPr>
            <p:ph type="sldNum" sz="quarter" idx="11"/>
          </p:nvPr>
        </p:nvSpPr>
        <p:spPr/>
        <p:txBody>
          <a:bodyPr/>
          <a:lstStyle/>
          <a:p>
            <a:fld id="{391E221D-0499-4253-A6D8-4C08CAE64123}" type="slidenum">
              <a:rPr lang="en-US" smtClean="0"/>
              <a:pPr/>
              <a:t>37</a:t>
            </a:fld>
            <a:endParaRPr lang="en-US" dirty="0"/>
          </a:p>
        </p:txBody>
      </p:sp>
    </p:spTree>
    <p:extLst>
      <p:ext uri="{BB962C8B-B14F-4D97-AF65-F5344CB8AC3E}">
        <p14:creationId xmlns:p14="http://schemas.microsoft.com/office/powerpoint/2010/main" val="103347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489844" y="415966"/>
            <a:ext cx="10894260" cy="890751"/>
          </a:xfrm>
        </p:spPr>
        <p:txBody>
          <a:bodyPr>
            <a:normAutofit/>
          </a:bodyPr>
          <a:lstStyle/>
          <a:p>
            <a:pPr algn="ctr"/>
            <a:r>
              <a:rPr lang="en-US" sz="4000" dirty="0">
                <a:latin typeface="Roboto Slab" panose="020B0604020202020204" charset="0"/>
                <a:ea typeface="Roboto Slab" panose="020B0604020202020204" charset="0"/>
              </a:rPr>
              <a:t>Why Utility Regulatory Change for EVs </a:t>
            </a:r>
            <a:r>
              <a:rPr lang="en-US" sz="3200" dirty="0">
                <a:latin typeface="Roboto Slab" panose="020B0604020202020204" charset="0"/>
                <a:ea typeface="Roboto Slab" panose="020B0604020202020204" charset="0"/>
              </a:rPr>
              <a:t>(</a:t>
            </a:r>
            <a:r>
              <a:rPr lang="en-US" sz="3200" dirty="0" err="1">
                <a:latin typeface="Roboto Slab" panose="020B0604020202020204" charset="0"/>
                <a:ea typeface="Roboto Slab" panose="020B0604020202020204" charset="0"/>
              </a:rPr>
              <a:t>con’t</a:t>
            </a:r>
            <a:r>
              <a:rPr lang="en-US" sz="3200" dirty="0">
                <a:latin typeface="Roboto Slab" panose="020B0604020202020204" charset="0"/>
                <a:ea typeface="Roboto Slab" panose="020B0604020202020204" charset="0"/>
              </a:rPr>
              <a:t>) </a:t>
            </a:r>
            <a:r>
              <a:rPr lang="en-US" sz="4000" dirty="0">
                <a:latin typeface="Roboto Slab" panose="020B0604020202020204" charset="0"/>
                <a:ea typeface="Roboto Slab" panose="020B0604020202020204" charset="0"/>
              </a:rPr>
              <a:t>? </a:t>
            </a:r>
            <a:endParaRPr lang="en-US" sz="28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577671" y="1305521"/>
            <a:ext cx="10894260" cy="4824988"/>
          </a:xfrm>
        </p:spPr>
        <p:txBody>
          <a:bodyPr>
            <a:noAutofit/>
          </a:bodyPr>
          <a:lstStyle/>
          <a:p>
            <a:r>
              <a:rPr lang="en-US" sz="2800" dirty="0">
                <a:solidFill>
                  <a:schemeClr val="bg2">
                    <a:lumMod val="10000"/>
                  </a:schemeClr>
                </a:solidFill>
              </a:rPr>
              <a:t>State utility regulators should be encouraged to understand the benefits of transportation electrification</a:t>
            </a:r>
          </a:p>
          <a:p>
            <a:pPr marL="0" indent="0">
              <a:buNone/>
            </a:pPr>
            <a:endParaRPr lang="en-US" sz="800" dirty="0">
              <a:solidFill>
                <a:schemeClr val="bg2">
                  <a:lumMod val="10000"/>
                </a:schemeClr>
              </a:solidFill>
            </a:endParaRPr>
          </a:p>
          <a:p>
            <a:r>
              <a:rPr lang="en-US" sz="2800" dirty="0">
                <a:solidFill>
                  <a:schemeClr val="bg2">
                    <a:lumMod val="10000"/>
                  </a:schemeClr>
                </a:solidFill>
              </a:rPr>
              <a:t>Regulators can also engage in uncontested workshops or investigation proceedings that allow for exploration of policies and programs that support EVs in the state</a:t>
            </a:r>
          </a:p>
          <a:p>
            <a:pPr marL="0" indent="0">
              <a:buNone/>
            </a:pPr>
            <a:endParaRPr lang="en-US" sz="800" dirty="0">
              <a:solidFill>
                <a:schemeClr val="bg2">
                  <a:lumMod val="10000"/>
                </a:schemeClr>
              </a:solidFill>
            </a:endParaRPr>
          </a:p>
          <a:p>
            <a:r>
              <a:rPr lang="en-US" sz="2800" dirty="0">
                <a:solidFill>
                  <a:schemeClr val="bg2">
                    <a:lumMod val="10000"/>
                  </a:schemeClr>
                </a:solidFill>
              </a:rPr>
              <a:t>Setting regulatory ground rules on what (if any) EV activities utilities can engage in and recover from ratepayers increases likelihood of robust program offerings</a:t>
            </a:r>
          </a:p>
        </p:txBody>
      </p:sp>
      <p:sp>
        <p:nvSpPr>
          <p:cNvPr id="4" name="Slide Number Placeholder 3">
            <a:extLst>
              <a:ext uri="{FF2B5EF4-FFF2-40B4-BE49-F238E27FC236}">
                <a16:creationId xmlns:a16="http://schemas.microsoft.com/office/drawing/2014/main" id="{212784AD-2D07-4DD0-83FC-A2315AC59780}"/>
              </a:ext>
            </a:extLst>
          </p:cNvPr>
          <p:cNvSpPr>
            <a:spLocks noGrp="1"/>
          </p:cNvSpPr>
          <p:nvPr>
            <p:ph type="sldNum" sz="quarter" idx="11"/>
          </p:nvPr>
        </p:nvSpPr>
        <p:spPr/>
        <p:txBody>
          <a:bodyPr/>
          <a:lstStyle/>
          <a:p>
            <a:fld id="{391E221D-0499-4253-A6D8-4C08CAE64123}" type="slidenum">
              <a:rPr lang="en-US" smtClean="0"/>
              <a:pPr/>
              <a:t>38</a:t>
            </a:fld>
            <a:endParaRPr lang="en-US" dirty="0"/>
          </a:p>
        </p:txBody>
      </p:sp>
    </p:spTree>
    <p:extLst>
      <p:ext uri="{BB962C8B-B14F-4D97-AF65-F5344CB8AC3E}">
        <p14:creationId xmlns:p14="http://schemas.microsoft.com/office/powerpoint/2010/main" val="1945412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190930"/>
            <a:ext cx="9239250" cy="2635035"/>
          </a:xfrm>
        </p:spPr>
        <p:txBody>
          <a:bodyPr/>
          <a:lstStyle/>
          <a:p>
            <a:r>
              <a:rPr lang="en-US" dirty="0"/>
              <a:t># 5</a:t>
            </a:r>
            <a:br>
              <a:rPr lang="en-US" dirty="0"/>
            </a:br>
            <a:r>
              <a:rPr lang="en-US" dirty="0"/>
              <a:t>Enable EV Market Transformation</a:t>
            </a:r>
          </a:p>
        </p:txBody>
      </p:sp>
      <p:pic>
        <p:nvPicPr>
          <p:cNvPr id="8" name="Picture 2" descr="image002">
            <a:extLst>
              <a:ext uri="{FF2B5EF4-FFF2-40B4-BE49-F238E27FC236}">
                <a16:creationId xmlns:a16="http://schemas.microsoft.com/office/drawing/2014/main" id="{061E7559-99CC-4A4D-8112-3329556B7888}"/>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562600" y="2695195"/>
            <a:ext cx="6629400" cy="416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83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341356" y="249538"/>
            <a:ext cx="10894260" cy="890751"/>
          </a:xfrm>
        </p:spPr>
        <p:txBody>
          <a:bodyPr>
            <a:noAutofit/>
          </a:bodyPr>
          <a:lstStyle/>
          <a:p>
            <a:pPr algn="ctr"/>
            <a:r>
              <a:rPr lang="en-US" sz="4400" dirty="0"/>
              <a:t>Project Purpose </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86398" y="859793"/>
            <a:ext cx="11246680" cy="4864094"/>
          </a:xfrm>
        </p:spPr>
        <p:txBody>
          <a:bodyPr>
            <a:normAutofit fontScale="25000" lnSpcReduction="20000"/>
          </a:bodyPr>
          <a:lstStyle/>
          <a:p>
            <a:pPr marL="290513" indent="-285750">
              <a:lnSpc>
                <a:spcPct val="110000"/>
              </a:lnSpc>
            </a:pPr>
            <a:r>
              <a:rPr lang="en-US" sz="11200" dirty="0"/>
              <a:t>TNC and CEI sought to understand the biggest barriers to clean energy investment in Northern New England, and whether there are innovative finance mechanisms that can help overcome the barriers.</a:t>
            </a:r>
          </a:p>
          <a:p>
            <a:pPr marL="4763" indent="0">
              <a:lnSpc>
                <a:spcPct val="110000"/>
              </a:lnSpc>
              <a:buNone/>
            </a:pPr>
            <a:endParaRPr lang="en-US" sz="3200" dirty="0"/>
          </a:p>
          <a:p>
            <a:pPr marL="290513" indent="-285750">
              <a:lnSpc>
                <a:spcPct val="110000"/>
              </a:lnSpc>
            </a:pPr>
            <a:r>
              <a:rPr lang="en-US" sz="11200" dirty="0"/>
              <a:t>This led to identification of key strategies to drive investment toward energy efficiency, renewable energy, and clean transportation.</a:t>
            </a:r>
          </a:p>
          <a:p>
            <a:pPr marL="290513" indent="-285750">
              <a:lnSpc>
                <a:spcPct val="110000"/>
              </a:lnSpc>
            </a:pPr>
            <a:endParaRPr lang="en-US" sz="3200" dirty="0"/>
          </a:p>
          <a:p>
            <a:pPr marL="290513" indent="-285750">
              <a:lnSpc>
                <a:spcPct val="110000"/>
              </a:lnSpc>
            </a:pPr>
            <a:r>
              <a:rPr lang="en-US" sz="11200" dirty="0"/>
              <a:t>Both transformative, systems-level changes as well as tactical changes were desired that enable the sustained, orderly development the clean energy market.</a:t>
            </a:r>
          </a:p>
          <a:p>
            <a:pPr marL="290513" indent="-285750">
              <a:lnSpc>
                <a:spcPct val="110000"/>
              </a:lnSpc>
            </a:pPr>
            <a:endParaRPr lang="en-US" sz="3200" dirty="0"/>
          </a:p>
          <a:p>
            <a:pPr marL="290513" indent="-285750">
              <a:lnSpc>
                <a:spcPct val="110000"/>
              </a:lnSpc>
            </a:pPr>
            <a:r>
              <a:rPr lang="en-US" sz="11200" dirty="0"/>
              <a:t>Recommendations  were selected with an eye on core competencies,  areas of strength, and spheres of influence of TNC and CEI</a:t>
            </a:r>
          </a:p>
          <a:p>
            <a:pPr marL="290513" indent="-285750">
              <a:lnSpc>
                <a:spcPct val="110000"/>
              </a:lnSpc>
            </a:pPr>
            <a:endParaRPr lang="en-US" sz="11200" dirty="0"/>
          </a:p>
          <a:p>
            <a:pPr marL="290513" indent="-285750">
              <a:lnSpc>
                <a:spcPct val="110000"/>
              </a:lnSpc>
            </a:pPr>
            <a:endParaRPr lang="en-US" dirty="0"/>
          </a:p>
          <a:p>
            <a:pPr>
              <a:lnSpc>
                <a:spcPct val="100000"/>
              </a:lnSpc>
            </a:pPr>
            <a:endParaRPr lang="en-US" sz="2800" dirty="0"/>
          </a:p>
        </p:txBody>
      </p:sp>
      <p:sp>
        <p:nvSpPr>
          <p:cNvPr id="2" name="Slide Number Placeholder 1">
            <a:extLst>
              <a:ext uri="{FF2B5EF4-FFF2-40B4-BE49-F238E27FC236}">
                <a16:creationId xmlns:a16="http://schemas.microsoft.com/office/drawing/2014/main" id="{2A3B7174-4AE0-479A-B351-DD987A92EF69}"/>
              </a:ext>
            </a:extLst>
          </p:cNvPr>
          <p:cNvSpPr>
            <a:spLocks noGrp="1"/>
          </p:cNvSpPr>
          <p:nvPr>
            <p:ph type="sldNum" sz="quarter" idx="11"/>
          </p:nvPr>
        </p:nvSpPr>
        <p:spPr/>
        <p:txBody>
          <a:bodyPr/>
          <a:lstStyle/>
          <a:p>
            <a:fld id="{391E221D-0499-4253-A6D8-4C08CAE64123}" type="slidenum">
              <a:rPr lang="en-US" smtClean="0"/>
              <a:pPr/>
              <a:t>4</a:t>
            </a:fld>
            <a:endParaRPr lang="en-US" dirty="0"/>
          </a:p>
        </p:txBody>
      </p:sp>
    </p:spTree>
    <p:extLst>
      <p:ext uri="{BB962C8B-B14F-4D97-AF65-F5344CB8AC3E}">
        <p14:creationId xmlns:p14="http://schemas.microsoft.com/office/powerpoint/2010/main" val="3729425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562244" y="355878"/>
            <a:ext cx="11216672" cy="890751"/>
          </a:xfrm>
        </p:spPr>
        <p:txBody>
          <a:bodyPr>
            <a:noAutofit/>
          </a:bodyPr>
          <a:lstStyle/>
          <a:p>
            <a:pPr algn="ctr"/>
            <a:r>
              <a:rPr lang="en-US" sz="4000" dirty="0">
                <a:latin typeface="Roboto Slab" panose="020B0604020202020204" charset="0"/>
                <a:ea typeface="Roboto Slab" panose="020B0604020202020204" charset="0"/>
              </a:rPr>
              <a:t>Why Enable Plug-In EV Market Transformation? </a:t>
            </a:r>
            <a:endParaRPr lang="en-US" sz="40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648870" y="1187826"/>
            <a:ext cx="10894260" cy="5034489"/>
          </a:xfrm>
        </p:spPr>
        <p:txBody>
          <a:bodyPr>
            <a:normAutofit/>
          </a:bodyPr>
          <a:lstStyle/>
          <a:p>
            <a:r>
              <a:rPr lang="en-US" sz="2800" dirty="0">
                <a:latin typeface="Arial" panose="020B0604020202020204" pitchFamily="34" charset="0"/>
                <a:cs typeface="Arial" panose="020B0604020202020204" pitchFamily="34" charset="0"/>
              </a:rPr>
              <a:t>The transportation sector is a major component of carbon pollution in the US and regionally. In ME, NH and VT personal vehicles are the primary means of mobility and access to jobs and services</a:t>
            </a:r>
          </a:p>
          <a:p>
            <a:pPr marL="0" indent="0">
              <a:buNone/>
            </a:pPr>
            <a:endParaRPr lang="en-US" sz="9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Electrification of personal vehicles has the greatest near term potential to transition the sector to cleaner energy</a:t>
            </a:r>
          </a:p>
          <a:p>
            <a:pPr marL="0" indent="0">
              <a:buNone/>
            </a:pPr>
            <a:endParaRPr lang="en-US" sz="9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Upfront cost is the primary barrier to plug-in EV ownership</a:t>
            </a:r>
          </a:p>
          <a:p>
            <a:pPr marL="0" indent="0">
              <a:buNone/>
            </a:pPr>
            <a:endParaRPr lang="en-US" sz="9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Incentive funding programs are effective in increasing EV adoption, and should be implemented in conjunction with supportive regulatory policy and consumer engagement</a:t>
            </a:r>
          </a:p>
          <a:p>
            <a:endParaRPr lang="en-US" sz="2400" dirty="0">
              <a:latin typeface="Arial" panose="020B0604020202020204" pitchFamily="34" charset="0"/>
              <a:cs typeface="Arial" panose="020B0604020202020204" pitchFamily="34" charset="0"/>
            </a:endParaRPr>
          </a:p>
          <a:p>
            <a:pPr marL="0" indent="0">
              <a:buNone/>
            </a:pPr>
            <a:endParaRPr lang="en-US" sz="2300" dirty="0">
              <a:solidFill>
                <a:srgbClr val="C00000"/>
              </a:solidFill>
            </a:endParaRPr>
          </a:p>
        </p:txBody>
      </p:sp>
      <p:sp>
        <p:nvSpPr>
          <p:cNvPr id="4" name="Slide Number Placeholder 3">
            <a:extLst>
              <a:ext uri="{FF2B5EF4-FFF2-40B4-BE49-F238E27FC236}">
                <a16:creationId xmlns:a16="http://schemas.microsoft.com/office/drawing/2014/main" id="{B90875D5-0009-49DA-B22F-DBBE529A4D43}"/>
              </a:ext>
            </a:extLst>
          </p:cNvPr>
          <p:cNvSpPr>
            <a:spLocks noGrp="1"/>
          </p:cNvSpPr>
          <p:nvPr>
            <p:ph type="sldNum" sz="quarter" idx="11"/>
          </p:nvPr>
        </p:nvSpPr>
        <p:spPr/>
        <p:txBody>
          <a:bodyPr/>
          <a:lstStyle/>
          <a:p>
            <a:fld id="{391E221D-0499-4253-A6D8-4C08CAE64123}" type="slidenum">
              <a:rPr lang="en-US" smtClean="0"/>
              <a:pPr/>
              <a:t>40</a:t>
            </a:fld>
            <a:endParaRPr lang="en-US" dirty="0"/>
          </a:p>
        </p:txBody>
      </p:sp>
    </p:spTree>
    <p:extLst>
      <p:ext uri="{BB962C8B-B14F-4D97-AF65-F5344CB8AC3E}">
        <p14:creationId xmlns:p14="http://schemas.microsoft.com/office/powerpoint/2010/main" val="367855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5" y="190930"/>
            <a:ext cx="9239250" cy="2635035"/>
          </a:xfrm>
        </p:spPr>
        <p:txBody>
          <a:bodyPr/>
          <a:lstStyle/>
          <a:p>
            <a:r>
              <a:rPr lang="en-US" dirty="0"/>
              <a:t># 6</a:t>
            </a:r>
            <a:br>
              <a:rPr lang="en-US" dirty="0"/>
            </a:br>
            <a:r>
              <a:rPr lang="en-US" dirty="0"/>
              <a:t>Support Electric Bus Market Transformation</a:t>
            </a:r>
          </a:p>
        </p:txBody>
      </p:sp>
      <p:pic>
        <p:nvPicPr>
          <p:cNvPr id="4" name="Picture 3">
            <a:extLst>
              <a:ext uri="{FF2B5EF4-FFF2-40B4-BE49-F238E27FC236}">
                <a16:creationId xmlns:a16="http://schemas.microsoft.com/office/drawing/2014/main" id="{9DFA868C-04F9-49AA-B198-8F29111409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8500" y="2778707"/>
            <a:ext cx="6413500" cy="4079293"/>
          </a:xfrm>
          <a:prstGeom prst="rect">
            <a:avLst/>
          </a:prstGeom>
        </p:spPr>
      </p:pic>
    </p:spTree>
    <p:extLst>
      <p:ext uri="{BB962C8B-B14F-4D97-AF65-F5344CB8AC3E}">
        <p14:creationId xmlns:p14="http://schemas.microsoft.com/office/powerpoint/2010/main" val="109019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1A99-1390-4270-94F6-BC03FA60C812}"/>
              </a:ext>
            </a:extLst>
          </p:cNvPr>
          <p:cNvSpPr>
            <a:spLocks noGrp="1"/>
          </p:cNvSpPr>
          <p:nvPr>
            <p:ph type="ctrTitle"/>
          </p:nvPr>
        </p:nvSpPr>
        <p:spPr>
          <a:xfrm>
            <a:off x="323161" y="374251"/>
            <a:ext cx="11545677" cy="890751"/>
          </a:xfrm>
        </p:spPr>
        <p:txBody>
          <a:bodyPr>
            <a:normAutofit fontScale="90000"/>
          </a:bodyPr>
          <a:lstStyle/>
          <a:p>
            <a:pPr algn="ctr"/>
            <a:r>
              <a:rPr lang="en-US" sz="4400" dirty="0">
                <a:latin typeface="Roboto Slab" panose="020B0604020202020204" charset="0"/>
                <a:ea typeface="Roboto Slab" panose="020B0604020202020204" charset="0"/>
              </a:rPr>
              <a:t>Why Transit &amp; School Bus Implementation?</a:t>
            </a:r>
            <a:br>
              <a:rPr lang="en-US" sz="4000" dirty="0">
                <a:latin typeface="Roboto Slab" panose="020B0604020202020204" charset="0"/>
                <a:ea typeface="Roboto Slab" panose="020B0604020202020204" charset="0"/>
              </a:rPr>
            </a:br>
            <a:endParaRPr lang="en-US" sz="2800" dirty="0">
              <a:solidFill>
                <a:srgbClr val="C00000"/>
              </a:solidFill>
              <a:latin typeface="Roboto Slab" panose="020B0604020202020204" charset="0"/>
              <a:ea typeface="Roboto Slab" panose="020B0604020202020204" charset="0"/>
            </a:endParaRPr>
          </a:p>
        </p:txBody>
      </p:sp>
      <p:sp>
        <p:nvSpPr>
          <p:cNvPr id="3" name="Text Placeholder 2">
            <a:extLst>
              <a:ext uri="{FF2B5EF4-FFF2-40B4-BE49-F238E27FC236}">
                <a16:creationId xmlns:a16="http://schemas.microsoft.com/office/drawing/2014/main" id="{FBB37C7A-2386-43F4-AE7C-A977640BFA1E}"/>
              </a:ext>
            </a:extLst>
          </p:cNvPr>
          <p:cNvSpPr>
            <a:spLocks noGrp="1"/>
          </p:cNvSpPr>
          <p:nvPr>
            <p:ph type="body" sz="quarter" idx="10"/>
          </p:nvPr>
        </p:nvSpPr>
        <p:spPr>
          <a:xfrm>
            <a:off x="511573" y="1235944"/>
            <a:ext cx="10894260" cy="5065703"/>
          </a:xfrm>
        </p:spPr>
        <p:txBody>
          <a:bodyPr>
            <a:normAutofit fontScale="77500" lnSpcReduction="20000"/>
          </a:bodyPr>
          <a:lstStyle/>
          <a:p>
            <a:r>
              <a:rPr lang="en-US" sz="3600" dirty="0"/>
              <a:t>Heavy-duty vehicles (diesel buses and trucks) = about 20% of transportation energy use</a:t>
            </a:r>
          </a:p>
          <a:p>
            <a:pPr marL="0" indent="0">
              <a:buNone/>
            </a:pPr>
            <a:endParaRPr lang="en-US" sz="1000" dirty="0"/>
          </a:p>
          <a:p>
            <a:r>
              <a:rPr lang="en-US" sz="3600" dirty="0"/>
              <a:t>Biofuels have difficulties operating in cold climates; environmental impacts of large-scale production and costs are limiting factors</a:t>
            </a:r>
          </a:p>
          <a:p>
            <a:endParaRPr lang="en-US" sz="1000" dirty="0"/>
          </a:p>
          <a:p>
            <a:r>
              <a:rPr lang="en-US" sz="3600" dirty="0"/>
              <a:t>Heavy duty electric vehicles are now in production that bring the same energy and environmental benefits as light duty EVs</a:t>
            </a:r>
          </a:p>
          <a:p>
            <a:pPr marL="0" indent="0">
              <a:buNone/>
            </a:pPr>
            <a:endParaRPr lang="en-US" sz="1100" dirty="0"/>
          </a:p>
          <a:p>
            <a:r>
              <a:rPr lang="en-US" sz="3600" dirty="0"/>
              <a:t>Transit bus electrification the most mature, with school bus electrification rapidly advancing and other heavy-duty vehicle offerings also available</a:t>
            </a:r>
          </a:p>
          <a:p>
            <a:pPr marL="0" indent="0">
              <a:buNone/>
            </a:pPr>
            <a:endParaRPr lang="en-US" sz="1000" dirty="0"/>
          </a:p>
          <a:p>
            <a:r>
              <a:rPr lang="en-US" sz="3600" dirty="0"/>
              <a:t>VW diesel mitigation settlement funding can be used for bus electrification</a:t>
            </a:r>
            <a:endParaRPr lang="en-US" sz="3600" dirty="0">
              <a:solidFill>
                <a:srgbClr val="C00000"/>
              </a:solidFill>
            </a:endParaRPr>
          </a:p>
        </p:txBody>
      </p:sp>
      <p:sp>
        <p:nvSpPr>
          <p:cNvPr id="4" name="Slide Number Placeholder 3">
            <a:extLst>
              <a:ext uri="{FF2B5EF4-FFF2-40B4-BE49-F238E27FC236}">
                <a16:creationId xmlns:a16="http://schemas.microsoft.com/office/drawing/2014/main" id="{08519C96-417E-4D86-83C4-F3B87F7450A5}"/>
              </a:ext>
            </a:extLst>
          </p:cNvPr>
          <p:cNvSpPr>
            <a:spLocks noGrp="1"/>
          </p:cNvSpPr>
          <p:nvPr>
            <p:ph type="sldNum" sz="quarter" idx="11"/>
          </p:nvPr>
        </p:nvSpPr>
        <p:spPr/>
        <p:txBody>
          <a:bodyPr/>
          <a:lstStyle/>
          <a:p>
            <a:fld id="{391E221D-0499-4253-A6D8-4C08CAE64123}" type="slidenum">
              <a:rPr lang="en-US" smtClean="0"/>
              <a:pPr/>
              <a:t>42</a:t>
            </a:fld>
            <a:endParaRPr lang="en-US" dirty="0"/>
          </a:p>
        </p:txBody>
      </p:sp>
    </p:spTree>
    <p:extLst>
      <p:ext uri="{BB962C8B-B14F-4D97-AF65-F5344CB8AC3E}">
        <p14:creationId xmlns:p14="http://schemas.microsoft.com/office/powerpoint/2010/main" val="67402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4" y="190930"/>
            <a:ext cx="9813925" cy="3339670"/>
          </a:xfrm>
        </p:spPr>
        <p:txBody>
          <a:bodyPr/>
          <a:lstStyle/>
          <a:p>
            <a:r>
              <a:rPr lang="en-US" dirty="0"/>
              <a:t># 7 </a:t>
            </a:r>
            <a:br>
              <a:rPr lang="en-US" dirty="0"/>
            </a:br>
            <a:r>
              <a:rPr lang="en-US" dirty="0"/>
              <a:t>Implement a Regional Clean Energy Underwriting Initiative</a:t>
            </a:r>
          </a:p>
        </p:txBody>
      </p:sp>
      <p:pic>
        <p:nvPicPr>
          <p:cNvPr id="3" name="Picture 2">
            <a:extLst>
              <a:ext uri="{FF2B5EF4-FFF2-40B4-BE49-F238E27FC236}">
                <a16:creationId xmlns:a16="http://schemas.microsoft.com/office/drawing/2014/main" id="{561EB58F-6038-43D8-BB71-968C82D6E5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857500"/>
            <a:ext cx="6096000" cy="3975100"/>
          </a:xfrm>
          <a:prstGeom prst="rect">
            <a:avLst/>
          </a:prstGeom>
        </p:spPr>
      </p:pic>
    </p:spTree>
    <p:extLst>
      <p:ext uri="{BB962C8B-B14F-4D97-AF65-F5344CB8AC3E}">
        <p14:creationId xmlns:p14="http://schemas.microsoft.com/office/powerpoint/2010/main" val="2221107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9A53-1607-451F-AC8C-67B5376B4EC9}"/>
              </a:ext>
            </a:extLst>
          </p:cNvPr>
          <p:cNvSpPr>
            <a:spLocks noGrp="1"/>
          </p:cNvSpPr>
          <p:nvPr>
            <p:ph type="ctrTitle"/>
          </p:nvPr>
        </p:nvSpPr>
        <p:spPr>
          <a:xfrm>
            <a:off x="670650" y="463948"/>
            <a:ext cx="11138009" cy="520679"/>
          </a:xfrm>
        </p:spPr>
        <p:txBody>
          <a:bodyPr>
            <a:noAutofit/>
          </a:bodyPr>
          <a:lstStyle/>
          <a:p>
            <a:pPr algn="ctr"/>
            <a:r>
              <a:rPr lang="en-US" sz="4000" dirty="0">
                <a:latin typeface="Roboto Slab" panose="020B0604020202020204" charset="0"/>
                <a:ea typeface="Roboto Slab" panose="020B0604020202020204" charset="0"/>
              </a:rPr>
              <a:t>Why Clean Energy Underwriting? </a:t>
            </a:r>
            <a:endParaRPr lang="en-US" sz="4000" dirty="0">
              <a:latin typeface="Roboto Slab" panose="020B0604020202020204" charset="0"/>
              <a:ea typeface="Roboto Slab" panose="020B0604020202020204" charset="0"/>
              <a:cs typeface="Arial" panose="020B0604020202020204" pitchFamily="34" charset="0"/>
            </a:endParaRPr>
          </a:p>
        </p:txBody>
      </p:sp>
      <p:sp>
        <p:nvSpPr>
          <p:cNvPr id="3" name="Rectangle 2">
            <a:extLst>
              <a:ext uri="{FF2B5EF4-FFF2-40B4-BE49-F238E27FC236}">
                <a16:creationId xmlns:a16="http://schemas.microsoft.com/office/drawing/2014/main" id="{C02BF093-A19C-4B98-A0B9-1E65BA18D53C}"/>
              </a:ext>
            </a:extLst>
          </p:cNvPr>
          <p:cNvSpPr/>
          <p:nvPr/>
        </p:nvSpPr>
        <p:spPr>
          <a:xfrm>
            <a:off x="670651" y="1168712"/>
            <a:ext cx="9646920" cy="5555367"/>
          </a:xfrm>
          <a:prstGeom prst="rect">
            <a:avLst/>
          </a:prstGeom>
        </p:spPr>
        <p:txBody>
          <a:bodyPr wrap="square">
            <a:spAutoFit/>
          </a:bodyPr>
          <a:lstStyle/>
          <a:p>
            <a:pPr marL="285750" lvl="0" indent="-285750">
              <a:lnSpc>
                <a:spcPct val="90000"/>
              </a:lnSpc>
              <a:spcBef>
                <a:spcPct val="0"/>
              </a:spcBef>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Underwriting aims for short-term cost-neutral payback with  increased profit over time</a:t>
            </a:r>
          </a:p>
          <a:p>
            <a:pPr lvl="0">
              <a:lnSpc>
                <a:spcPct val="90000"/>
              </a:lnSpc>
              <a:spcBef>
                <a:spcPct val="0"/>
              </a:spcBef>
              <a:defRPr/>
            </a:pPr>
            <a:endParaRPr lang="en-US" sz="1000" dirty="0">
              <a:solidFill>
                <a:prstClr val="black"/>
              </a:solidFill>
              <a:latin typeface="Arial" panose="020B0604020202020204" pitchFamily="34" charset="0"/>
              <a:cs typeface="Arial" panose="020B0604020202020204" pitchFamily="34" charset="0"/>
            </a:endParaRPr>
          </a:p>
          <a:p>
            <a:pPr marL="285750" lvl="0" indent="-285750">
              <a:lnSpc>
                <a:spcPct val="90000"/>
              </a:lnSpc>
              <a:spcBef>
                <a:spcPct val="0"/>
              </a:spcBef>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Applies value of the energy savings to payback – capital investment reduces exposure to price volatility and stabilizes customer’s operations and maintenance cost centers.</a:t>
            </a:r>
          </a:p>
          <a:p>
            <a:pPr marR="0" lvl="0" algn="l" defTabSz="914400" rtl="0" eaLnBrk="1" fontAlgn="auto" latinLnBrk="0" hangingPunct="1">
              <a:lnSpc>
                <a:spcPct val="100000"/>
              </a:lnSpc>
              <a:spcBef>
                <a:spcPts val="0"/>
              </a:spcBef>
              <a:spcAft>
                <a:spcPts val="0"/>
              </a:spcAft>
              <a:buClrTx/>
              <a:buSzTx/>
              <a:tabLst/>
              <a:defRPr/>
            </a:pPr>
            <a:endParaRPr lang="en-US" sz="1000" dirty="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Holistic benefits include:</a:t>
            </a:r>
          </a:p>
          <a:p>
            <a:pPr marL="7477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comfort which leads to productivity gains (research available upon request)</a:t>
            </a:r>
          </a:p>
          <a:p>
            <a:pPr marL="7477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Green energy business development, job retention, &amp; creation - energy efficiency investments retain capital in local economy (eanvt.org)</a:t>
            </a:r>
          </a:p>
          <a:p>
            <a:pPr marL="7477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Demand management results in lower need for utility infrastructure investments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263C565-6E33-4E17-B2BB-AB5E619A7B82}"/>
              </a:ext>
            </a:extLst>
          </p:cNvPr>
          <p:cNvPicPr>
            <a:picLocks noChangeAspect="1"/>
          </p:cNvPicPr>
          <p:nvPr/>
        </p:nvPicPr>
        <p:blipFill>
          <a:blip r:embed="rId3"/>
          <a:stretch>
            <a:fillRect/>
          </a:stretch>
        </p:blipFill>
        <p:spPr>
          <a:xfrm>
            <a:off x="10218420" y="1913906"/>
            <a:ext cx="1888290" cy="1714500"/>
          </a:xfrm>
          <a:prstGeom prst="rect">
            <a:avLst/>
          </a:prstGeom>
        </p:spPr>
      </p:pic>
      <p:sp>
        <p:nvSpPr>
          <p:cNvPr id="7" name="Title 1">
            <a:extLst>
              <a:ext uri="{FF2B5EF4-FFF2-40B4-BE49-F238E27FC236}">
                <a16:creationId xmlns:a16="http://schemas.microsoft.com/office/drawing/2014/main" id="{C409BB08-592E-4F35-B524-66A251EF3015}"/>
              </a:ext>
            </a:extLst>
          </p:cNvPr>
          <p:cNvSpPr txBox="1">
            <a:spLocks/>
          </p:cNvSpPr>
          <p:nvPr/>
        </p:nvSpPr>
        <p:spPr>
          <a:xfrm>
            <a:off x="571500" y="1088878"/>
            <a:ext cx="11237160" cy="61652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840678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9A53-1607-451F-AC8C-67B5376B4EC9}"/>
              </a:ext>
            </a:extLst>
          </p:cNvPr>
          <p:cNvSpPr>
            <a:spLocks noGrp="1"/>
          </p:cNvSpPr>
          <p:nvPr>
            <p:ph type="ctrTitle"/>
          </p:nvPr>
        </p:nvSpPr>
        <p:spPr>
          <a:xfrm>
            <a:off x="571500" y="418641"/>
            <a:ext cx="11026942" cy="520679"/>
          </a:xfrm>
        </p:spPr>
        <p:txBody>
          <a:bodyPr>
            <a:noAutofit/>
          </a:bodyPr>
          <a:lstStyle/>
          <a:p>
            <a:pPr algn="ctr"/>
            <a:r>
              <a:rPr lang="en-US" sz="4000" dirty="0">
                <a:latin typeface="Roboto Slab" panose="020B0604020202020204" charset="0"/>
                <a:ea typeface="Roboto Slab" panose="020B0604020202020204" charset="0"/>
              </a:rPr>
              <a:t>Why Clean Energy Underwriting? </a:t>
            </a:r>
            <a:r>
              <a:rPr lang="en-US" sz="2400" dirty="0">
                <a:latin typeface="Roboto Slab" panose="020B0604020202020204" charset="0"/>
                <a:ea typeface="Roboto Slab" panose="020B0604020202020204" charset="0"/>
              </a:rPr>
              <a:t>(</a:t>
            </a:r>
            <a:r>
              <a:rPr lang="en-US" sz="2400" dirty="0" err="1">
                <a:latin typeface="Roboto Slab" panose="020B0604020202020204" charset="0"/>
                <a:ea typeface="Roboto Slab" panose="020B0604020202020204" charset="0"/>
              </a:rPr>
              <a:t>con’t</a:t>
            </a:r>
            <a:r>
              <a:rPr lang="en-US" sz="2400" dirty="0">
                <a:latin typeface="Roboto Slab" panose="020B0604020202020204" charset="0"/>
                <a:ea typeface="Roboto Slab" panose="020B0604020202020204" charset="0"/>
              </a:rPr>
              <a:t>)</a:t>
            </a:r>
            <a:endParaRPr lang="en-US" sz="3200" dirty="0">
              <a:latin typeface="Roboto Slab" panose="020B0604020202020204" charset="0"/>
              <a:ea typeface="Roboto Slab" panose="020B0604020202020204" charset="0"/>
              <a:cs typeface="Arial" panose="020B0604020202020204" pitchFamily="34" charset="0"/>
            </a:endParaRPr>
          </a:p>
        </p:txBody>
      </p:sp>
      <p:sp>
        <p:nvSpPr>
          <p:cNvPr id="3" name="Rectangle 2">
            <a:extLst>
              <a:ext uri="{FF2B5EF4-FFF2-40B4-BE49-F238E27FC236}">
                <a16:creationId xmlns:a16="http://schemas.microsoft.com/office/drawing/2014/main" id="{C02BF093-A19C-4B98-A0B9-1E65BA18D53C}"/>
              </a:ext>
            </a:extLst>
          </p:cNvPr>
          <p:cNvSpPr/>
          <p:nvPr/>
        </p:nvSpPr>
        <p:spPr>
          <a:xfrm>
            <a:off x="571500" y="1043083"/>
            <a:ext cx="9646920" cy="535531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Offers mutual value propositions for customer, utility, or efficiency program administrator and the CDFI</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Utility delivers incentives and receives energy savings and/or RECs towards regulatory metrics</a:t>
            </a:r>
          </a:p>
          <a:p>
            <a:pPr marR="0" lvl="1"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Customer receives utility incentives, favorable borrowing terms and holistic benefits (above)</a:t>
            </a:r>
          </a:p>
          <a:p>
            <a:pPr marR="0" lvl="1"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Market needs flexible financing options to address differing needs</a:t>
            </a:r>
          </a:p>
          <a:p>
            <a:pPr marR="0" lvl="1"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Opens new markets for CDFIs to grow scale of clean energy projects financed over time</a:t>
            </a:r>
          </a:p>
          <a:p>
            <a:pPr marR="0" lvl="1"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Opens additional leveraging opportunities for private and public resources (USDA REAP; NMTC, RECs, participation lending) that can contribute substantially to project economics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263C565-6E33-4E17-B2BB-AB5E619A7B82}"/>
              </a:ext>
            </a:extLst>
          </p:cNvPr>
          <p:cNvPicPr>
            <a:picLocks noChangeAspect="1"/>
          </p:cNvPicPr>
          <p:nvPr/>
        </p:nvPicPr>
        <p:blipFill>
          <a:blip r:embed="rId3"/>
          <a:stretch>
            <a:fillRect/>
          </a:stretch>
        </p:blipFill>
        <p:spPr>
          <a:xfrm>
            <a:off x="10218420" y="1913906"/>
            <a:ext cx="1888290" cy="1714500"/>
          </a:xfrm>
          <a:prstGeom prst="rect">
            <a:avLst/>
          </a:prstGeom>
        </p:spPr>
      </p:pic>
    </p:spTree>
    <p:extLst>
      <p:ext uri="{BB962C8B-B14F-4D97-AF65-F5344CB8AC3E}">
        <p14:creationId xmlns:p14="http://schemas.microsoft.com/office/powerpoint/2010/main" val="278160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4" y="190930"/>
            <a:ext cx="9813925" cy="1790270"/>
          </a:xfrm>
        </p:spPr>
        <p:txBody>
          <a:bodyPr/>
          <a:lstStyle/>
          <a:p>
            <a:r>
              <a:rPr lang="en-US" dirty="0"/>
              <a:t># 8 </a:t>
            </a:r>
            <a:br>
              <a:rPr lang="en-US" dirty="0"/>
            </a:br>
            <a:r>
              <a:rPr lang="en-US" dirty="0"/>
              <a:t>Implement C-PACE</a:t>
            </a:r>
          </a:p>
        </p:txBody>
      </p:sp>
      <p:pic>
        <p:nvPicPr>
          <p:cNvPr id="4" name="Picture 3">
            <a:extLst>
              <a:ext uri="{FF2B5EF4-FFF2-40B4-BE49-F238E27FC236}">
                <a16:creationId xmlns:a16="http://schemas.microsoft.com/office/drawing/2014/main" id="{C729AA9A-A31A-495E-90F9-ACB1D9937A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0" y="2082800"/>
            <a:ext cx="9144000" cy="4775200"/>
          </a:xfrm>
          <a:prstGeom prst="rect">
            <a:avLst/>
          </a:prstGeom>
        </p:spPr>
      </p:pic>
    </p:spTree>
    <p:extLst>
      <p:ext uri="{BB962C8B-B14F-4D97-AF65-F5344CB8AC3E}">
        <p14:creationId xmlns:p14="http://schemas.microsoft.com/office/powerpoint/2010/main" val="492245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580528" y="342899"/>
            <a:ext cx="10894260" cy="890751"/>
          </a:xfrm>
        </p:spPr>
        <p:txBody>
          <a:bodyPr>
            <a:normAutofit/>
          </a:bodyPr>
          <a:lstStyle/>
          <a:p>
            <a:pPr algn="ctr"/>
            <a:r>
              <a:rPr lang="en-US" sz="4000" dirty="0"/>
              <a:t>What is Commercial PACE (C-PACE)?</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717212" y="1209034"/>
            <a:ext cx="10533304" cy="4938549"/>
          </a:xfrm>
        </p:spPr>
        <p:txBody>
          <a:bodyPr>
            <a:noAutofit/>
          </a:bodyPr>
          <a:lstStyle/>
          <a:p>
            <a:pPr marL="0" indent="0">
              <a:buNone/>
            </a:pPr>
            <a:endParaRPr lang="en-US" sz="800" dirty="0"/>
          </a:p>
          <a:p>
            <a:r>
              <a:rPr lang="en-US" sz="2800" dirty="0"/>
              <a:t>C-PACE is a tax assessment, not a loan </a:t>
            </a:r>
          </a:p>
          <a:p>
            <a:pPr lvl="1">
              <a:buFont typeface="Courier New" panose="02070309020205020404" pitchFamily="49" charset="0"/>
              <a:buChar char="o"/>
            </a:pPr>
            <a:r>
              <a:rPr lang="en-US" sz="2400" dirty="0"/>
              <a:t>Like other property-based tax assessments, C-PACE obligations stay with the property and unlike a mortgage, repayment cannot be accelerated at the time of sale</a:t>
            </a:r>
          </a:p>
          <a:p>
            <a:pPr marL="457200" lvl="1" indent="0">
              <a:buNone/>
            </a:pPr>
            <a:endParaRPr lang="en-US" sz="800" dirty="0"/>
          </a:p>
          <a:p>
            <a:r>
              <a:rPr lang="en-US" sz="2800" dirty="0"/>
              <a:t>The criteria for accessing C-PACE capital are different from those of traditional financing and can </a:t>
            </a:r>
            <a:r>
              <a:rPr lang="en-US" sz="2800" u="sng" dirty="0"/>
              <a:t>supplement</a:t>
            </a:r>
            <a:r>
              <a:rPr lang="en-US" sz="2800" dirty="0"/>
              <a:t> those sources</a:t>
            </a:r>
          </a:p>
          <a:p>
            <a:pPr marL="0" indent="0">
              <a:buNone/>
            </a:pPr>
            <a:endParaRPr lang="en-US" sz="800" dirty="0"/>
          </a:p>
          <a:p>
            <a:r>
              <a:rPr lang="en-US" sz="2800" dirty="0"/>
              <a:t>C-PACE is off balance sheet </a:t>
            </a:r>
          </a:p>
          <a:p>
            <a:pPr lvl="1">
              <a:buFont typeface="Courier New" panose="02070309020205020404" pitchFamily="49" charset="0"/>
              <a:buChar char="o"/>
            </a:pPr>
            <a:r>
              <a:rPr lang="en-US" sz="2400" dirty="0"/>
              <a:t>Only the current year’s assessment shows up on the owner’s balance sheet as a short-term liability. Each year’s tax obligation is recognized as an expense for that year</a:t>
            </a:r>
          </a:p>
          <a:p>
            <a:pPr lvl="1">
              <a:buFont typeface="Courier New" panose="02070309020205020404" pitchFamily="49" charset="0"/>
              <a:buChar char="o"/>
            </a:pPr>
            <a:endParaRPr lang="en-US" sz="2400" dirty="0"/>
          </a:p>
          <a:p>
            <a:pPr marL="0" indent="0">
              <a:buNone/>
            </a:pPr>
            <a:endParaRPr lang="en-US" sz="2000" dirty="0"/>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47</a:t>
            </a:fld>
            <a:endParaRPr lang="en-US" dirty="0"/>
          </a:p>
        </p:txBody>
      </p:sp>
    </p:spTree>
    <p:extLst>
      <p:ext uri="{BB962C8B-B14F-4D97-AF65-F5344CB8AC3E}">
        <p14:creationId xmlns:p14="http://schemas.microsoft.com/office/powerpoint/2010/main" val="2545838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453390" y="225478"/>
            <a:ext cx="11285220" cy="890751"/>
          </a:xfrm>
        </p:spPr>
        <p:txBody>
          <a:bodyPr>
            <a:normAutofit/>
          </a:bodyPr>
          <a:lstStyle/>
          <a:p>
            <a:pPr algn="ctr"/>
            <a:r>
              <a:rPr lang="en-US" sz="4000" dirty="0"/>
              <a:t>C-PACE </a:t>
            </a:r>
            <a:r>
              <a:rPr lang="en-US" sz="2400" dirty="0"/>
              <a:t>(cont’d)</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53390" y="957141"/>
            <a:ext cx="11579584" cy="5171516"/>
          </a:xfrm>
        </p:spPr>
        <p:txBody>
          <a:bodyPr>
            <a:noAutofit/>
          </a:bodyPr>
          <a:lstStyle/>
          <a:p>
            <a:r>
              <a:rPr lang="en-US" sz="2800" dirty="0"/>
              <a:t>C-PACE uses projected utility savings to pay for efficiency</a:t>
            </a:r>
          </a:p>
          <a:p>
            <a:endParaRPr lang="en-US" sz="800" dirty="0"/>
          </a:p>
          <a:p>
            <a:r>
              <a:rPr lang="en-US" sz="2800" dirty="0"/>
              <a:t>Based on owner’s equity rather than future income </a:t>
            </a:r>
          </a:p>
          <a:p>
            <a:pPr lvl="1">
              <a:buFont typeface="Courier New" panose="02070309020205020404" pitchFamily="49" charset="0"/>
              <a:buChar char="o"/>
            </a:pPr>
            <a:r>
              <a:rPr lang="en-US" sz="2400" dirty="0"/>
              <a:t>The combination of any existing mortgages plus PACE assessment can = up to 100% of assessed value</a:t>
            </a:r>
          </a:p>
          <a:p>
            <a:pPr lvl="1">
              <a:buFont typeface="Courier New" panose="02070309020205020404" pitchFamily="49" charset="0"/>
              <a:buChar char="o"/>
            </a:pPr>
            <a:r>
              <a:rPr lang="en-US" sz="2400" dirty="0"/>
              <a:t> A building owner may be ineligible for conventional loans but eligible for PACE</a:t>
            </a:r>
          </a:p>
          <a:p>
            <a:pPr marL="457200" lvl="1" indent="0">
              <a:buNone/>
            </a:pPr>
            <a:endParaRPr lang="en-US" sz="800" dirty="0"/>
          </a:p>
          <a:p>
            <a:r>
              <a:rPr lang="en-US" sz="2800" dirty="0"/>
              <a:t>Structured to recoup savings to cover costs </a:t>
            </a:r>
          </a:p>
          <a:p>
            <a:pPr lvl="1">
              <a:buFont typeface="Courier New" panose="02070309020205020404" pitchFamily="49" charset="0"/>
              <a:buChar char="o"/>
            </a:pPr>
            <a:r>
              <a:rPr lang="en-US" sz="2400" dirty="0"/>
              <a:t> Most C-PACE programs require avoided costs from reduced energy </a:t>
            </a:r>
          </a:p>
          <a:p>
            <a:pPr marL="457200" lvl="1" indent="0">
              <a:buNone/>
            </a:pPr>
            <a:r>
              <a:rPr lang="en-US" sz="2400" dirty="0"/>
              <a:t>    expenditures (or generation in the case of renewables) be equal or exceed the  </a:t>
            </a:r>
          </a:p>
          <a:p>
            <a:pPr marL="457200" lvl="1" indent="0">
              <a:buNone/>
            </a:pPr>
            <a:r>
              <a:rPr lang="en-US" sz="2400" dirty="0"/>
              <a:t>    special tax assessment payments</a:t>
            </a:r>
          </a:p>
          <a:p>
            <a:pPr lvl="1">
              <a:buFont typeface="Courier New" panose="02070309020205020404" pitchFamily="49" charset="0"/>
              <a:buChar char="o"/>
            </a:pPr>
            <a:r>
              <a:rPr lang="en-US" sz="2400" dirty="0"/>
              <a:t> This means very low risk for lenders</a:t>
            </a:r>
          </a:p>
          <a:p>
            <a:pPr marL="457200" lvl="1" indent="0">
              <a:buNone/>
            </a:pPr>
            <a:endParaRPr lang="en-US" sz="800" dirty="0"/>
          </a:p>
          <a:p>
            <a:r>
              <a:rPr lang="en-US" sz="2400" dirty="0"/>
              <a:t>Potential to fill financing gaps so that all cost-effective improvements can be made </a:t>
            </a:r>
          </a:p>
          <a:p>
            <a:pPr marL="457200" lvl="1" indent="0">
              <a:lnSpc>
                <a:spcPct val="150000"/>
              </a:lnSpc>
              <a:buNone/>
            </a:pPr>
            <a:endParaRPr lang="en-US" sz="2000" dirty="0"/>
          </a:p>
          <a:p>
            <a:pPr marL="457200" lvl="1" indent="0">
              <a:lnSpc>
                <a:spcPct val="150000"/>
              </a:lnSpc>
              <a:buNone/>
            </a:pPr>
            <a:endParaRPr lang="en-US" sz="1400" dirty="0"/>
          </a:p>
          <a:p>
            <a:pPr marL="0" indent="0">
              <a:lnSpc>
                <a:spcPct val="150000"/>
              </a:lnSpc>
              <a:buNone/>
            </a:pPr>
            <a:endParaRPr lang="en-US" sz="2000" dirty="0"/>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48</a:t>
            </a:fld>
            <a:endParaRPr lang="en-US" dirty="0"/>
          </a:p>
        </p:txBody>
      </p:sp>
    </p:spTree>
    <p:extLst>
      <p:ext uri="{BB962C8B-B14F-4D97-AF65-F5344CB8AC3E}">
        <p14:creationId xmlns:p14="http://schemas.microsoft.com/office/powerpoint/2010/main" val="1348736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4" y="190930"/>
            <a:ext cx="9813925" cy="2552270"/>
          </a:xfrm>
        </p:spPr>
        <p:txBody>
          <a:bodyPr/>
          <a:lstStyle/>
          <a:p>
            <a:r>
              <a:rPr lang="en-US" dirty="0"/>
              <a:t># 9 </a:t>
            </a:r>
            <a:br>
              <a:rPr lang="en-US" dirty="0"/>
            </a:br>
            <a:r>
              <a:rPr lang="en-US" dirty="0"/>
              <a:t>Expand Municipal </a:t>
            </a:r>
            <a:br>
              <a:rPr lang="en-US" dirty="0"/>
            </a:br>
            <a:r>
              <a:rPr lang="en-US" dirty="0"/>
              <a:t>Lease-Purchasing</a:t>
            </a:r>
          </a:p>
        </p:txBody>
      </p:sp>
      <p:pic>
        <p:nvPicPr>
          <p:cNvPr id="3" name="Picture 2">
            <a:extLst>
              <a:ext uri="{FF2B5EF4-FFF2-40B4-BE49-F238E27FC236}">
                <a16:creationId xmlns:a16="http://schemas.microsoft.com/office/drawing/2014/main" id="{1E508082-59F0-4A4A-BE6C-7A2D5E43414D}"/>
              </a:ext>
            </a:extLst>
          </p:cNvPr>
          <p:cNvPicPr>
            <a:picLocks noChangeAspect="1"/>
          </p:cNvPicPr>
          <p:nvPr/>
        </p:nvPicPr>
        <p:blipFill>
          <a:blip r:embed="rId3"/>
          <a:stretch>
            <a:fillRect/>
          </a:stretch>
        </p:blipFill>
        <p:spPr>
          <a:xfrm>
            <a:off x="6096000" y="2812850"/>
            <a:ext cx="6096000" cy="4045149"/>
          </a:xfrm>
          <a:prstGeom prst="rect">
            <a:avLst/>
          </a:prstGeom>
        </p:spPr>
      </p:pic>
    </p:spTree>
    <p:extLst>
      <p:ext uri="{BB962C8B-B14F-4D97-AF65-F5344CB8AC3E}">
        <p14:creationId xmlns:p14="http://schemas.microsoft.com/office/powerpoint/2010/main" val="401346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18B179-DDA8-477A-BBC4-F814D76B86F0}"/>
              </a:ext>
            </a:extLst>
          </p:cNvPr>
          <p:cNvPicPr/>
          <p:nvPr/>
        </p:nvPicPr>
        <p:blipFill rotWithShape="1">
          <a:blip r:embed="rId3"/>
          <a:srcRect t="8383" b="16014"/>
          <a:stretch/>
        </p:blipFill>
        <p:spPr bwMode="auto">
          <a:xfrm>
            <a:off x="17451" y="1292781"/>
            <a:ext cx="12174549" cy="4826627"/>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746EBD8-C486-4D06-9FE2-FBA69E6C9FA3}"/>
              </a:ext>
            </a:extLst>
          </p:cNvPr>
          <p:cNvSpPr>
            <a:spLocks noGrp="1"/>
          </p:cNvSpPr>
          <p:nvPr>
            <p:ph type="ctrTitle"/>
          </p:nvPr>
        </p:nvSpPr>
        <p:spPr>
          <a:xfrm>
            <a:off x="189344" y="411039"/>
            <a:ext cx="11813311" cy="881742"/>
          </a:xfrm>
        </p:spPr>
        <p:txBody>
          <a:bodyPr>
            <a:normAutofit/>
          </a:bodyPr>
          <a:lstStyle/>
          <a:p>
            <a:pPr algn="ctr"/>
            <a:r>
              <a:rPr lang="en-US" sz="4400" dirty="0"/>
              <a:t>Clean Energy Jobs</a:t>
            </a:r>
            <a:endParaRPr lang="en-US" sz="4400" dirty="0">
              <a:solidFill>
                <a:srgbClr val="C00000"/>
              </a:solidFill>
            </a:endParaRPr>
          </a:p>
        </p:txBody>
      </p:sp>
      <p:sp>
        <p:nvSpPr>
          <p:cNvPr id="4" name="TextBox 3">
            <a:extLst>
              <a:ext uri="{FF2B5EF4-FFF2-40B4-BE49-F238E27FC236}">
                <a16:creationId xmlns:a16="http://schemas.microsoft.com/office/drawing/2014/main" id="{FAC1A40C-5429-41CB-935E-B79EEC21CEDE}"/>
              </a:ext>
            </a:extLst>
          </p:cNvPr>
          <p:cNvSpPr txBox="1"/>
          <p:nvPr/>
        </p:nvSpPr>
        <p:spPr>
          <a:xfrm>
            <a:off x="9194800" y="5646294"/>
            <a:ext cx="2810628" cy="461665"/>
          </a:xfrm>
          <a:prstGeom prst="rect">
            <a:avLst/>
          </a:prstGeom>
          <a:noFill/>
        </p:spPr>
        <p:txBody>
          <a:bodyPr wrap="square" rtlCol="0">
            <a:spAutoFit/>
          </a:bodyPr>
          <a:lstStyle/>
          <a:p>
            <a:r>
              <a:rPr lang="en-US" sz="1200" dirty="0"/>
              <a:t>Source: New Energy America, Fifty State Clean Energy Jobs Report, 2017</a:t>
            </a:r>
          </a:p>
        </p:txBody>
      </p:sp>
      <p:sp>
        <p:nvSpPr>
          <p:cNvPr id="10" name="TextBox 9">
            <a:extLst>
              <a:ext uri="{FF2B5EF4-FFF2-40B4-BE49-F238E27FC236}">
                <a16:creationId xmlns:a16="http://schemas.microsoft.com/office/drawing/2014/main" id="{D1834457-31E4-4037-968D-DC1B25CEAB6F}"/>
              </a:ext>
            </a:extLst>
          </p:cNvPr>
          <p:cNvSpPr txBox="1"/>
          <p:nvPr/>
        </p:nvSpPr>
        <p:spPr>
          <a:xfrm>
            <a:off x="192117" y="1628603"/>
            <a:ext cx="6678583" cy="4154984"/>
          </a:xfrm>
          <a:prstGeom prst="rect">
            <a:avLst/>
          </a:prstGeom>
          <a:solidFill>
            <a:schemeClr val="bg1">
              <a:lumMod val="95000"/>
              <a:alpha val="60000"/>
            </a:schemeClr>
          </a:solidFill>
        </p:spPr>
        <p:txBody>
          <a:bodyPr wrap="square" rtlCol="0">
            <a:spAutoFit/>
          </a:bodyPr>
          <a:lstStyle/>
          <a:p>
            <a:r>
              <a:rPr lang="en-US" sz="2400" b="1" dirty="0"/>
              <a:t>Maine</a:t>
            </a:r>
            <a:br>
              <a:rPr lang="en-US" sz="2400" dirty="0"/>
            </a:br>
            <a:r>
              <a:rPr lang="en-US" sz="2400" dirty="0"/>
              <a:t>Efficiency: 8,084</a:t>
            </a:r>
          </a:p>
          <a:p>
            <a:r>
              <a:rPr lang="en-US" sz="2400" dirty="0"/>
              <a:t>Renewables: 2,756</a:t>
            </a:r>
          </a:p>
          <a:p>
            <a:endParaRPr lang="en-US" sz="2400" b="1" dirty="0"/>
          </a:p>
          <a:p>
            <a:r>
              <a:rPr lang="en-US" sz="2400" b="1" dirty="0"/>
              <a:t>New Hampshire</a:t>
            </a:r>
            <a:br>
              <a:rPr lang="en-US" sz="2400" dirty="0"/>
            </a:br>
            <a:r>
              <a:rPr lang="en-US" sz="2400" dirty="0"/>
              <a:t>Efficiency: 10,869</a:t>
            </a:r>
          </a:p>
          <a:p>
            <a:r>
              <a:rPr lang="en-US" sz="2400" dirty="0"/>
              <a:t>Renewables: 3,376</a:t>
            </a:r>
          </a:p>
          <a:p>
            <a:endParaRPr lang="en-US" sz="2400" dirty="0"/>
          </a:p>
          <a:p>
            <a:r>
              <a:rPr lang="en-US" sz="2400" b="1" dirty="0"/>
              <a:t>Vermont</a:t>
            </a:r>
            <a:br>
              <a:rPr lang="en-US" sz="2400" b="1" dirty="0"/>
            </a:br>
            <a:r>
              <a:rPr lang="en-US" sz="2400" dirty="0"/>
              <a:t>Efficiency: 10,918</a:t>
            </a:r>
          </a:p>
          <a:p>
            <a:r>
              <a:rPr lang="en-US" sz="2400" dirty="0"/>
              <a:t>Renewables: 3,490</a:t>
            </a:r>
          </a:p>
        </p:txBody>
      </p:sp>
    </p:spTree>
    <p:extLst>
      <p:ext uri="{BB962C8B-B14F-4D97-AF65-F5344CB8AC3E}">
        <p14:creationId xmlns:p14="http://schemas.microsoft.com/office/powerpoint/2010/main" val="189655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580528" y="342899"/>
            <a:ext cx="10894260" cy="890751"/>
          </a:xfrm>
        </p:spPr>
        <p:txBody>
          <a:bodyPr>
            <a:normAutofit/>
          </a:bodyPr>
          <a:lstStyle/>
          <a:p>
            <a:pPr algn="ctr"/>
            <a:r>
              <a:rPr lang="en-US" sz="4000" dirty="0"/>
              <a:t>What is Municipal Lease-Purchasing? </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717212" y="1209034"/>
            <a:ext cx="10533304" cy="4938549"/>
          </a:xfrm>
        </p:spPr>
        <p:txBody>
          <a:bodyPr>
            <a:noAutofit/>
          </a:bodyPr>
          <a:lstStyle/>
          <a:p>
            <a:r>
              <a:rPr lang="en-US" sz="2400" dirty="0"/>
              <a:t>Municipal lease-purchase financing is a way to finance clean energy investments that reduce operating costs, lower carbon emissions, and create jobs without using the bonding capacity of the town or city.  </a:t>
            </a:r>
            <a:endParaRPr lang="en-US" sz="2400" dirty="0">
              <a:solidFill>
                <a:srgbClr val="FF0000"/>
              </a:solidFill>
            </a:endParaRPr>
          </a:p>
          <a:p>
            <a:pPr marL="0" indent="0">
              <a:buNone/>
            </a:pPr>
            <a:endParaRPr lang="en-US" sz="800" dirty="0"/>
          </a:p>
          <a:p>
            <a:r>
              <a:rPr lang="en-US" sz="2400" dirty="0"/>
              <a:t>An intermediary originate, underwrites, and services a loan for eligible projects.  One underwriting approach is for the debt service payments to be covered by the energy costs savings resulting from the project. </a:t>
            </a:r>
          </a:p>
          <a:p>
            <a:pPr marL="0" indent="0">
              <a:buNone/>
            </a:pPr>
            <a:endParaRPr lang="en-US" sz="800" dirty="0"/>
          </a:p>
          <a:p>
            <a:r>
              <a:rPr lang="en-US" sz="2400" dirty="0"/>
              <a:t>A CDFI and/or a state economic development agency are examples of entities qualified to serve as an intermediary.  </a:t>
            </a:r>
          </a:p>
          <a:p>
            <a:pPr marL="0" indent="0">
              <a:buNone/>
            </a:pPr>
            <a:endParaRPr lang="en-US" sz="2400" dirty="0"/>
          </a:p>
          <a:p>
            <a:endParaRPr lang="en-US" sz="2000" dirty="0"/>
          </a:p>
          <a:p>
            <a:endParaRPr lang="en-US" sz="2000" dirty="0"/>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50</a:t>
            </a:fld>
            <a:endParaRPr lang="en-US" dirty="0"/>
          </a:p>
        </p:txBody>
      </p:sp>
    </p:spTree>
    <p:extLst>
      <p:ext uri="{BB962C8B-B14F-4D97-AF65-F5344CB8AC3E}">
        <p14:creationId xmlns:p14="http://schemas.microsoft.com/office/powerpoint/2010/main" val="2613415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4" y="190930"/>
            <a:ext cx="9813925" cy="2552270"/>
          </a:xfrm>
        </p:spPr>
        <p:txBody>
          <a:bodyPr/>
          <a:lstStyle/>
          <a:p>
            <a:r>
              <a:rPr lang="en-US" dirty="0"/>
              <a:t># 10 </a:t>
            </a:r>
            <a:br>
              <a:rPr lang="en-US" dirty="0"/>
            </a:br>
            <a:r>
              <a:rPr lang="en-US" dirty="0"/>
              <a:t>Expand Tariffed On-Bill Financing</a:t>
            </a:r>
          </a:p>
        </p:txBody>
      </p:sp>
      <p:pic>
        <p:nvPicPr>
          <p:cNvPr id="4" name="Picture 3">
            <a:extLst>
              <a:ext uri="{FF2B5EF4-FFF2-40B4-BE49-F238E27FC236}">
                <a16:creationId xmlns:a16="http://schemas.microsoft.com/office/drawing/2014/main" id="{9124DF28-BF09-4BE4-928A-ECC77AFAE5F4}"/>
              </a:ext>
            </a:extLst>
          </p:cNvPr>
          <p:cNvPicPr>
            <a:picLocks noChangeAspect="1"/>
          </p:cNvPicPr>
          <p:nvPr/>
        </p:nvPicPr>
        <p:blipFill rotWithShape="1">
          <a:blip r:embed="rId3"/>
          <a:srcRect b="8041"/>
          <a:stretch/>
        </p:blipFill>
        <p:spPr>
          <a:xfrm>
            <a:off x="5664200" y="2355850"/>
            <a:ext cx="6527800" cy="4502150"/>
          </a:xfrm>
          <a:prstGeom prst="rect">
            <a:avLst/>
          </a:prstGeom>
        </p:spPr>
      </p:pic>
    </p:spTree>
    <p:extLst>
      <p:ext uri="{BB962C8B-B14F-4D97-AF65-F5344CB8AC3E}">
        <p14:creationId xmlns:p14="http://schemas.microsoft.com/office/powerpoint/2010/main" val="2886223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9566-406A-4446-A231-33AA952AD09F}"/>
              </a:ext>
            </a:extLst>
          </p:cNvPr>
          <p:cNvSpPr>
            <a:spLocks noGrp="1"/>
          </p:cNvSpPr>
          <p:nvPr>
            <p:ph type="ctrTitle"/>
          </p:nvPr>
        </p:nvSpPr>
        <p:spPr>
          <a:xfrm>
            <a:off x="648870" y="299025"/>
            <a:ext cx="10894260" cy="890751"/>
          </a:xfrm>
        </p:spPr>
        <p:txBody>
          <a:bodyPr>
            <a:normAutofit/>
          </a:bodyPr>
          <a:lstStyle/>
          <a:p>
            <a:pPr algn="ctr"/>
            <a:r>
              <a:rPr lang="en-US" sz="4000" dirty="0">
                <a:latin typeface="Roboto Slab" panose="020B0604020202020204" charset="0"/>
                <a:ea typeface="Roboto Slab" panose="020B0604020202020204" charset="0"/>
              </a:rPr>
              <a:t>What is Tariffed On-Bill Financing?</a:t>
            </a:r>
          </a:p>
        </p:txBody>
      </p:sp>
      <p:sp>
        <p:nvSpPr>
          <p:cNvPr id="3" name="Text Placeholder 2">
            <a:extLst>
              <a:ext uri="{FF2B5EF4-FFF2-40B4-BE49-F238E27FC236}">
                <a16:creationId xmlns:a16="http://schemas.microsoft.com/office/drawing/2014/main" id="{5E3764EC-3258-44C9-BEAC-37ABA7D8096B}"/>
              </a:ext>
            </a:extLst>
          </p:cNvPr>
          <p:cNvSpPr>
            <a:spLocks noGrp="1"/>
          </p:cNvSpPr>
          <p:nvPr>
            <p:ph type="body" sz="quarter" idx="10"/>
          </p:nvPr>
        </p:nvSpPr>
        <p:spPr>
          <a:xfrm>
            <a:off x="648870" y="1007695"/>
            <a:ext cx="10894260" cy="4842610"/>
          </a:xfrm>
        </p:spPr>
        <p:txBody>
          <a:bodyPr>
            <a:noAutofit/>
          </a:bodyPr>
          <a:lstStyle/>
          <a:p>
            <a:pPr>
              <a:lnSpc>
                <a:spcPct val="110000"/>
              </a:lnSpc>
            </a:pPr>
            <a:r>
              <a:rPr lang="en-US" sz="2400" dirty="0">
                <a:latin typeface="Arial" panose="020B0604020202020204" pitchFamily="34" charset="0"/>
                <a:cs typeface="Arial" panose="020B0604020202020204" pitchFamily="34" charset="0"/>
              </a:rPr>
              <a:t>17 programs based on Pay As You Save (PAYS) in seven states – Arkansas, California, Hawaii, Kansas, Kentucky, New Hampshire, and North Carolina</a:t>
            </a:r>
          </a:p>
          <a:p>
            <a:pPr>
              <a:lnSpc>
                <a:spcPct val="110000"/>
              </a:lnSpc>
            </a:pPr>
            <a:r>
              <a:rPr lang="en-US" sz="2400" dirty="0">
                <a:latin typeface="Arial" panose="020B0604020202020204" pitchFamily="34" charset="0"/>
                <a:cs typeface="Arial" panose="020B0604020202020204" pitchFamily="34" charset="0"/>
              </a:rPr>
              <a:t>Electric co-ops are early adopters as a cost-effective way to increase affordability, comfort and quality of life. Municipal utilities can overcome regulatory hurdles with TOBF</a:t>
            </a:r>
          </a:p>
          <a:p>
            <a:pPr>
              <a:lnSpc>
                <a:spcPct val="110000"/>
              </a:lnSpc>
            </a:pPr>
            <a:r>
              <a:rPr lang="en-US" sz="2400" dirty="0">
                <a:latin typeface="Arial" panose="020B0604020202020204" pitchFamily="34" charset="0"/>
                <a:cs typeface="Arial" panose="020B0604020202020204" pitchFamily="34" charset="0"/>
              </a:rPr>
              <a:t>Reduces utility costs paid to wholesale suppliers (demand charges) through reduced usage and peak demand</a:t>
            </a:r>
          </a:p>
          <a:p>
            <a:pPr>
              <a:lnSpc>
                <a:spcPct val="120000"/>
              </a:lnSpc>
            </a:pPr>
            <a:r>
              <a:rPr lang="en-US" sz="2400" dirty="0">
                <a:latin typeface="Arial" panose="020B0604020202020204" pitchFamily="34" charset="0"/>
                <a:cs typeface="Arial" panose="020B0604020202020204" pitchFamily="34" charset="0"/>
              </a:rPr>
              <a:t>Multifamily properties are eligible - rental property owners have incentive since obligation remains with the meter.  Does not add to debt.</a:t>
            </a:r>
          </a:p>
          <a:p>
            <a:pPr>
              <a:lnSpc>
                <a:spcPct val="120000"/>
              </a:lnSpc>
            </a:pPr>
            <a:r>
              <a:rPr lang="en-US" sz="2400" dirty="0">
                <a:latin typeface="Arial" panose="020B0604020202020204" pitchFamily="34" charset="0"/>
                <a:cs typeface="Arial" panose="020B0604020202020204" pitchFamily="34" charset="0"/>
              </a:rPr>
              <a:t>Old buildings with high savings opportunities more likely to avoid co-payment; others may have  small co-payment</a:t>
            </a:r>
          </a:p>
        </p:txBody>
      </p:sp>
      <p:sp>
        <p:nvSpPr>
          <p:cNvPr id="4" name="Slide Number Placeholder 3">
            <a:extLst>
              <a:ext uri="{FF2B5EF4-FFF2-40B4-BE49-F238E27FC236}">
                <a16:creationId xmlns:a16="http://schemas.microsoft.com/office/drawing/2014/main" id="{A169E027-6599-495D-8F0A-BC79A8859D9D}"/>
              </a:ext>
            </a:extLst>
          </p:cNvPr>
          <p:cNvSpPr>
            <a:spLocks noGrp="1"/>
          </p:cNvSpPr>
          <p:nvPr>
            <p:ph type="sldNum" sz="quarter" idx="11"/>
          </p:nvPr>
        </p:nvSpPr>
        <p:spPr/>
        <p:txBody>
          <a:bodyPr/>
          <a:lstStyle/>
          <a:p>
            <a:fld id="{391E221D-0499-4253-A6D8-4C08CAE64123}" type="slidenum">
              <a:rPr lang="en-US" smtClean="0"/>
              <a:pPr/>
              <a:t>52</a:t>
            </a:fld>
            <a:endParaRPr lang="en-US" dirty="0"/>
          </a:p>
        </p:txBody>
      </p:sp>
    </p:spTree>
    <p:extLst>
      <p:ext uri="{BB962C8B-B14F-4D97-AF65-F5344CB8AC3E}">
        <p14:creationId xmlns:p14="http://schemas.microsoft.com/office/powerpoint/2010/main" val="3490626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9566-406A-4446-A231-33AA952AD09F}"/>
              </a:ext>
            </a:extLst>
          </p:cNvPr>
          <p:cNvSpPr>
            <a:spLocks noGrp="1"/>
          </p:cNvSpPr>
          <p:nvPr>
            <p:ph type="ctrTitle"/>
          </p:nvPr>
        </p:nvSpPr>
        <p:spPr>
          <a:xfrm>
            <a:off x="547113" y="357498"/>
            <a:ext cx="10894260" cy="890751"/>
          </a:xfrm>
        </p:spPr>
        <p:txBody>
          <a:bodyPr>
            <a:normAutofit/>
          </a:bodyPr>
          <a:lstStyle/>
          <a:p>
            <a:pPr algn="ctr"/>
            <a:r>
              <a:rPr lang="en-US" sz="4000" dirty="0">
                <a:latin typeface="Roboto Slab" panose="020B0604020202020204" charset="0"/>
                <a:ea typeface="Roboto Slab" panose="020B0604020202020204" charset="0"/>
              </a:rPr>
              <a:t>Tariffed On-Bill Financing </a:t>
            </a:r>
            <a:r>
              <a:rPr lang="en-US" sz="2400" dirty="0">
                <a:latin typeface="Roboto Slab" panose="020B0604020202020204" charset="0"/>
                <a:ea typeface="Roboto Slab" panose="020B0604020202020204" charset="0"/>
              </a:rPr>
              <a:t>(</a:t>
            </a:r>
            <a:r>
              <a:rPr lang="en-US" sz="2400" dirty="0" err="1">
                <a:latin typeface="Roboto Slab" panose="020B0604020202020204" charset="0"/>
                <a:ea typeface="Roboto Slab" panose="020B0604020202020204" charset="0"/>
              </a:rPr>
              <a:t>con’t</a:t>
            </a:r>
            <a:r>
              <a:rPr lang="en-US" sz="2400" dirty="0">
                <a:latin typeface="Roboto Slab" panose="020B0604020202020204" charset="0"/>
                <a:ea typeface="Roboto Slab" panose="020B0604020202020204" charset="0"/>
              </a:rPr>
              <a:t>)</a:t>
            </a:r>
          </a:p>
        </p:txBody>
      </p:sp>
      <p:sp>
        <p:nvSpPr>
          <p:cNvPr id="3" name="Text Placeholder 2">
            <a:extLst>
              <a:ext uri="{FF2B5EF4-FFF2-40B4-BE49-F238E27FC236}">
                <a16:creationId xmlns:a16="http://schemas.microsoft.com/office/drawing/2014/main" id="{5E3764EC-3258-44C9-BEAC-37ABA7D8096B}"/>
              </a:ext>
            </a:extLst>
          </p:cNvPr>
          <p:cNvSpPr>
            <a:spLocks noGrp="1"/>
          </p:cNvSpPr>
          <p:nvPr>
            <p:ph type="body" sz="quarter" idx="10"/>
          </p:nvPr>
        </p:nvSpPr>
        <p:spPr>
          <a:xfrm>
            <a:off x="648870" y="1248249"/>
            <a:ext cx="10894260" cy="5188945"/>
          </a:xfrm>
        </p:spPr>
        <p:txBody>
          <a:bodyPr>
            <a:noAutofit/>
          </a:bodyPr>
          <a:lstStyle/>
          <a:p>
            <a:r>
              <a:rPr lang="en-US" sz="2400" dirty="0">
                <a:latin typeface="Arial" panose="020B0604020202020204" pitchFamily="34" charset="0"/>
                <a:cs typeface="Arial" panose="020B0604020202020204" pitchFamily="34" charset="0"/>
              </a:rPr>
              <a:t>No credit checks since it is not a loan – LMI customers able to participate</a:t>
            </a:r>
          </a:p>
          <a:p>
            <a:pPr marL="0" inden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property lien, title insurance, etc. since there is no real estate loan</a:t>
            </a:r>
          </a:p>
          <a:p>
            <a:pPr marL="0" inden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risk of foreclosure or cloud on title with non-payment since no loan</a:t>
            </a:r>
          </a:p>
          <a:p>
            <a:pPr marL="0" inden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No ratepayer subsidy except rebates since each customer pays their own way</a:t>
            </a:r>
          </a:p>
          <a:p>
            <a:pPr marL="0" inden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Customer fee after retrofit set at 80% of savings. 20% of savings stays in members pocket – minimal risk of disconnection</a:t>
            </a:r>
          </a:p>
          <a:p>
            <a:pPr marL="0" indent="0">
              <a:buNone/>
            </a:pPr>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Property owners required to notify next owner/tenant that TOBF charge remains with the meter – but lower than pre-retrofit bills</a:t>
            </a:r>
            <a:endParaRPr lang="en-US" sz="2400" dirty="0"/>
          </a:p>
        </p:txBody>
      </p:sp>
    </p:spTree>
    <p:extLst>
      <p:ext uri="{BB962C8B-B14F-4D97-AF65-F5344CB8AC3E}">
        <p14:creationId xmlns:p14="http://schemas.microsoft.com/office/powerpoint/2010/main" val="4235037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44B52E-6788-45A8-8FF4-9D35B08176D2}"/>
              </a:ext>
            </a:extLst>
          </p:cNvPr>
          <p:cNvSpPr>
            <a:spLocks noGrp="1"/>
          </p:cNvSpPr>
          <p:nvPr>
            <p:ph type="ctrTitle"/>
          </p:nvPr>
        </p:nvSpPr>
        <p:spPr>
          <a:xfrm>
            <a:off x="1641474" y="190930"/>
            <a:ext cx="9813925" cy="2552270"/>
          </a:xfrm>
        </p:spPr>
        <p:txBody>
          <a:bodyPr/>
          <a:lstStyle/>
          <a:p>
            <a:r>
              <a:rPr lang="en-US" dirty="0"/>
              <a:t># 11 </a:t>
            </a:r>
            <a:br>
              <a:rPr lang="en-US" dirty="0"/>
            </a:br>
            <a:r>
              <a:rPr lang="en-US" dirty="0"/>
              <a:t>Continue Assessing a Green Bank</a:t>
            </a:r>
          </a:p>
        </p:txBody>
      </p:sp>
      <p:pic>
        <p:nvPicPr>
          <p:cNvPr id="3" name="Picture 2">
            <a:extLst>
              <a:ext uri="{FF2B5EF4-FFF2-40B4-BE49-F238E27FC236}">
                <a16:creationId xmlns:a16="http://schemas.microsoft.com/office/drawing/2014/main" id="{C66C8D33-00E7-4D93-8751-CF4866C5AE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1400" y="2850249"/>
            <a:ext cx="7340600" cy="4007752"/>
          </a:xfrm>
          <a:prstGeom prst="rect">
            <a:avLst/>
          </a:prstGeom>
        </p:spPr>
      </p:pic>
    </p:spTree>
    <p:extLst>
      <p:ext uri="{BB962C8B-B14F-4D97-AF65-F5344CB8AC3E}">
        <p14:creationId xmlns:p14="http://schemas.microsoft.com/office/powerpoint/2010/main" val="1127861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63F6-BC67-4C7F-86F4-2D423B635B43}"/>
              </a:ext>
            </a:extLst>
          </p:cNvPr>
          <p:cNvSpPr>
            <a:spLocks noGrp="1"/>
          </p:cNvSpPr>
          <p:nvPr>
            <p:ph type="ctrTitle"/>
          </p:nvPr>
        </p:nvSpPr>
        <p:spPr>
          <a:xfrm>
            <a:off x="383339" y="376410"/>
            <a:ext cx="11317341" cy="890751"/>
          </a:xfrm>
        </p:spPr>
        <p:txBody>
          <a:bodyPr>
            <a:noAutofit/>
          </a:bodyPr>
          <a:lstStyle/>
          <a:p>
            <a:pPr algn="ctr"/>
            <a:r>
              <a:rPr lang="en-US" sz="4000" dirty="0">
                <a:latin typeface="Roboto Slab" panose="020B0604020202020204" charset="0"/>
                <a:ea typeface="Roboto Slab" panose="020B0604020202020204" charset="0"/>
              </a:rPr>
              <a:t>What is a Green Bank?</a:t>
            </a:r>
          </a:p>
        </p:txBody>
      </p:sp>
      <p:sp>
        <p:nvSpPr>
          <p:cNvPr id="3" name="Text Placeholder 2">
            <a:extLst>
              <a:ext uri="{FF2B5EF4-FFF2-40B4-BE49-F238E27FC236}">
                <a16:creationId xmlns:a16="http://schemas.microsoft.com/office/drawing/2014/main" id="{5B459E9F-04F4-4EEF-B77A-AC50D04A84FA}"/>
              </a:ext>
            </a:extLst>
          </p:cNvPr>
          <p:cNvSpPr>
            <a:spLocks noGrp="1"/>
          </p:cNvSpPr>
          <p:nvPr>
            <p:ph type="body" sz="quarter" idx="10"/>
          </p:nvPr>
        </p:nvSpPr>
        <p:spPr>
          <a:xfrm>
            <a:off x="491319" y="1083449"/>
            <a:ext cx="10894260" cy="4915483"/>
          </a:xfrm>
        </p:spPr>
        <p:txBody>
          <a:bodyPr>
            <a:normAutofit lnSpcReduction="10000"/>
          </a:bodyPr>
          <a:lstStyle/>
          <a:p>
            <a:r>
              <a:rPr lang="en-US" sz="2800" dirty="0">
                <a:latin typeface="Arial" panose="020B0604020202020204" pitchFamily="34" charset="0"/>
                <a:cs typeface="Arial" panose="020B0604020202020204" pitchFamily="34" charset="0"/>
              </a:rPr>
              <a:t>Typically created by state (or local) government to finance clean energy and environmentally beneficial projects exclusively </a:t>
            </a:r>
          </a:p>
          <a:p>
            <a:pPr marL="0" indent="0">
              <a:buNone/>
            </a:pPr>
            <a:endParaRPr lang="en-US" sz="9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Typically they: </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Are publicly chartered financing institutions</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Have a mandate to invest in clean energy deployment</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Leverage public funds to stimulate private investment in clean energy</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Offer products across sectors, focusing on bridging market gaps</a:t>
            </a:r>
          </a:p>
          <a:p>
            <a:pPr marL="457200" lvl="1" indent="0">
              <a:buNone/>
            </a:pPr>
            <a:endParaRPr lang="en-US" sz="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 operation in CT, NY, RI, HI, Montgomery County (MD)</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The smallest population served is 1 Million in Montgomery County (one of the wealthiest counties in the US)</a:t>
            </a:r>
          </a:p>
          <a:p>
            <a:pPr marL="457200" lvl="1" indent="0">
              <a:buNone/>
            </a:pPr>
            <a:endParaRPr lang="en-US" sz="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CT Green Bank is a model that has achieved major impacts</a:t>
            </a:r>
          </a:p>
        </p:txBody>
      </p:sp>
    </p:spTree>
    <p:extLst>
      <p:ext uri="{BB962C8B-B14F-4D97-AF65-F5344CB8AC3E}">
        <p14:creationId xmlns:p14="http://schemas.microsoft.com/office/powerpoint/2010/main" val="1761554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63F6-BC67-4C7F-86F4-2D423B635B43}"/>
              </a:ext>
            </a:extLst>
          </p:cNvPr>
          <p:cNvSpPr>
            <a:spLocks noGrp="1"/>
          </p:cNvSpPr>
          <p:nvPr>
            <p:ph type="ctrTitle"/>
          </p:nvPr>
        </p:nvSpPr>
        <p:spPr>
          <a:xfrm>
            <a:off x="424283" y="283381"/>
            <a:ext cx="10894260" cy="890751"/>
          </a:xfrm>
        </p:spPr>
        <p:txBody>
          <a:bodyPr>
            <a:noAutofit/>
          </a:bodyPr>
          <a:lstStyle/>
          <a:p>
            <a:pPr algn="ctr"/>
            <a:r>
              <a:rPr lang="en-US" sz="4000" dirty="0">
                <a:latin typeface="Roboto Slab" panose="020B0604020202020204" charset="0"/>
                <a:ea typeface="Roboto Slab" panose="020B0604020202020204" charset="0"/>
              </a:rPr>
              <a:t>Green Banks </a:t>
            </a:r>
            <a:r>
              <a:rPr lang="en-US" sz="2800" dirty="0">
                <a:latin typeface="Roboto Slab" panose="020B0604020202020204" charset="0"/>
                <a:ea typeface="Roboto Slab" panose="020B0604020202020204" charset="0"/>
              </a:rPr>
              <a:t>(</a:t>
            </a:r>
            <a:r>
              <a:rPr lang="en-US" sz="2800" dirty="0" err="1">
                <a:latin typeface="Roboto Slab" panose="020B0604020202020204" charset="0"/>
                <a:ea typeface="Roboto Slab" panose="020B0604020202020204" charset="0"/>
              </a:rPr>
              <a:t>con’t</a:t>
            </a:r>
            <a:r>
              <a:rPr lang="en-US" sz="2800" dirty="0">
                <a:latin typeface="Roboto Slab" panose="020B0604020202020204" charset="0"/>
                <a:ea typeface="Roboto Slab" panose="020B0604020202020204" charset="0"/>
              </a:rPr>
              <a:t>)  </a:t>
            </a:r>
            <a:r>
              <a:rPr lang="en-US" sz="2800" dirty="0">
                <a:solidFill>
                  <a:srgbClr val="C00000"/>
                </a:solidFill>
                <a:latin typeface="Roboto Slab" panose="020B0604020202020204" charset="0"/>
                <a:ea typeface="Roboto Slab" panose="020B0604020202020204" charset="0"/>
              </a:rPr>
              <a:t> </a:t>
            </a:r>
          </a:p>
        </p:txBody>
      </p:sp>
      <p:sp>
        <p:nvSpPr>
          <p:cNvPr id="3" name="Text Placeholder 2">
            <a:extLst>
              <a:ext uri="{FF2B5EF4-FFF2-40B4-BE49-F238E27FC236}">
                <a16:creationId xmlns:a16="http://schemas.microsoft.com/office/drawing/2014/main" id="{5B459E9F-04F4-4EEF-B77A-AC50D04A84FA}"/>
              </a:ext>
            </a:extLst>
          </p:cNvPr>
          <p:cNvSpPr>
            <a:spLocks noGrp="1"/>
          </p:cNvSpPr>
          <p:nvPr>
            <p:ph type="body" sz="quarter" idx="10"/>
          </p:nvPr>
        </p:nvSpPr>
        <p:spPr>
          <a:xfrm>
            <a:off x="532263" y="1083449"/>
            <a:ext cx="10894260" cy="5097014"/>
          </a:xfrm>
        </p:spPr>
        <p:txBody>
          <a:bodyPr>
            <a:normAutofit lnSpcReduction="10000"/>
          </a:bodyPr>
          <a:lstStyle/>
          <a:p>
            <a:r>
              <a:rPr lang="en-US" sz="2800" dirty="0">
                <a:latin typeface="Arial" panose="020B0604020202020204" pitchFamily="34" charset="0"/>
                <a:cs typeface="Arial" panose="020B0604020202020204" pitchFamily="34" charset="0"/>
              </a:rPr>
              <a:t>Feedback has been mixed on a regional nonprofit green bank </a:t>
            </a:r>
          </a:p>
          <a:p>
            <a:pPr marL="0" indent="0">
              <a:buNone/>
            </a:pPr>
            <a:endParaRPr lang="en-US" sz="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Some key issues to consider:</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Can a nonprofit entity achieve the same market advantage as publicly chartered financing institutions?</a:t>
            </a:r>
          </a:p>
          <a:p>
            <a:pPr lvl="1">
              <a:buFont typeface="Courier New" panose="02070309020205020404" pitchFamily="49" charset="0"/>
              <a:buChar char="o"/>
            </a:pPr>
            <a:r>
              <a:rPr lang="en-US" sz="2400" dirty="0">
                <a:latin typeface="Arial" panose="020B0604020202020204" pitchFamily="34" charset="0"/>
                <a:cs typeface="Arial" panose="020B0604020202020204" pitchFamily="34" charset="0"/>
              </a:rPr>
              <a:t>Can a multi-state financing entity overcome the significant political, regulatory, and financing hurdles created by serving more than one state?</a:t>
            </a:r>
          </a:p>
          <a:p>
            <a:pPr lvl="1">
              <a:buFont typeface="Courier New" panose="02070309020205020404" pitchFamily="49" charset="0"/>
              <a:buChar char="o"/>
            </a:pPr>
            <a:r>
              <a:rPr lang="en-US" sz="2400" dirty="0"/>
              <a:t>How can a nonprofit achieve advantages similar to public finance authorities with significant balance sheets?</a:t>
            </a:r>
          </a:p>
          <a:p>
            <a:pPr lvl="1">
              <a:buFont typeface="Courier New" panose="02070309020205020404" pitchFamily="49" charset="0"/>
              <a:buChar char="o"/>
            </a:pPr>
            <a:r>
              <a:rPr lang="en-US" sz="2400" dirty="0"/>
              <a:t>How does a nonprofit leverage public funds to stimulate private investment?</a:t>
            </a:r>
          </a:p>
          <a:p>
            <a:pPr lvl="1">
              <a:buFont typeface="Courier New" panose="02070309020205020404" pitchFamily="49" charset="0"/>
              <a:buChar char="o"/>
            </a:pPr>
            <a:r>
              <a:rPr lang="en-US" sz="2400" dirty="0"/>
              <a:t>Can a regional green bank be capitalized by ratepayer / taxpayer funds that come from each member state?</a:t>
            </a:r>
          </a:p>
          <a:p>
            <a:pPr lvl="1">
              <a:buFont typeface="Courier New" panose="02070309020205020404" pitchFamily="49" charset="0"/>
              <a:buChar char="o"/>
            </a:pPr>
            <a:r>
              <a:rPr lang="en-US" sz="2400" dirty="0"/>
              <a:t>Has a regional nonprofit green bank been implemented anywhere yet?</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2668CA-54E2-4CA1-852C-FAA701A51C8D}"/>
              </a:ext>
            </a:extLst>
          </p:cNvPr>
          <p:cNvSpPr>
            <a:spLocks noGrp="1"/>
          </p:cNvSpPr>
          <p:nvPr>
            <p:ph type="sldNum" sz="quarter" idx="11"/>
          </p:nvPr>
        </p:nvSpPr>
        <p:spPr/>
        <p:txBody>
          <a:bodyPr/>
          <a:lstStyle/>
          <a:p>
            <a:fld id="{391E221D-0499-4253-A6D8-4C08CAE64123}" type="slidenum">
              <a:rPr lang="en-US" smtClean="0"/>
              <a:pPr/>
              <a:t>56</a:t>
            </a:fld>
            <a:endParaRPr lang="en-US" dirty="0"/>
          </a:p>
        </p:txBody>
      </p:sp>
    </p:spTree>
    <p:extLst>
      <p:ext uri="{BB962C8B-B14F-4D97-AF65-F5344CB8AC3E}">
        <p14:creationId xmlns:p14="http://schemas.microsoft.com/office/powerpoint/2010/main" val="1662097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866202" y="1569177"/>
            <a:ext cx="5162562" cy="3917950"/>
          </a:xfrm>
        </p:spPr>
        <p:txBody>
          <a:bodyPr>
            <a:normAutofit/>
          </a:bodyPr>
          <a:lstStyle/>
          <a:p>
            <a:r>
              <a:rPr lang="en-US" sz="4800" dirty="0"/>
              <a:t>Conclusion </a:t>
            </a:r>
          </a:p>
        </p:txBody>
      </p:sp>
    </p:spTree>
    <p:extLst>
      <p:ext uri="{BB962C8B-B14F-4D97-AF65-F5344CB8AC3E}">
        <p14:creationId xmlns:p14="http://schemas.microsoft.com/office/powerpoint/2010/main" val="1300464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914400" y="387427"/>
            <a:ext cx="10894260" cy="890751"/>
          </a:xfrm>
        </p:spPr>
        <p:txBody>
          <a:bodyPr>
            <a:noAutofit/>
          </a:bodyPr>
          <a:lstStyle/>
          <a:p>
            <a:r>
              <a:rPr lang="en-US" sz="4800" dirty="0"/>
              <a:t>In closing …  </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824330" y="1271751"/>
            <a:ext cx="11074400" cy="4864094"/>
          </a:xfrm>
        </p:spPr>
        <p:txBody>
          <a:bodyPr>
            <a:normAutofit fontScale="85000" lnSpcReduction="20000"/>
          </a:bodyPr>
          <a:lstStyle/>
          <a:p>
            <a:pPr marL="290513" indent="-285750">
              <a:lnSpc>
                <a:spcPct val="110000"/>
              </a:lnSpc>
            </a:pPr>
            <a:r>
              <a:rPr lang="en-US" sz="3300" dirty="0"/>
              <a:t>Focusing on transformative, systems-level changes means disruption</a:t>
            </a:r>
          </a:p>
          <a:p>
            <a:pPr marL="290513" indent="-285750">
              <a:lnSpc>
                <a:spcPct val="110000"/>
              </a:lnSpc>
            </a:pPr>
            <a:r>
              <a:rPr lang="en-US" sz="3300" dirty="0"/>
              <a:t>Disruption typically results in both supporters and opposition </a:t>
            </a:r>
          </a:p>
          <a:p>
            <a:pPr marL="290513" indent="-285750">
              <a:lnSpc>
                <a:spcPct val="110000"/>
              </a:lnSpc>
            </a:pPr>
            <a:r>
              <a:rPr lang="en-US" sz="3300" dirty="0"/>
              <a:t>Strategy development will be as important as the details of what is proposed</a:t>
            </a:r>
          </a:p>
          <a:p>
            <a:pPr marL="290513" indent="-285750">
              <a:lnSpc>
                <a:spcPct val="110000"/>
              </a:lnSpc>
            </a:pPr>
            <a:r>
              <a:rPr lang="en-US" sz="3300" dirty="0"/>
              <a:t>Proactive stakeholder engagement is key</a:t>
            </a:r>
          </a:p>
          <a:p>
            <a:pPr marL="290513" indent="-285750">
              <a:lnSpc>
                <a:spcPct val="110000"/>
              </a:lnSpc>
            </a:pPr>
            <a:r>
              <a:rPr lang="en-US" sz="3300" dirty="0"/>
              <a:t>Patience, flexibility, endurance will be needed</a:t>
            </a:r>
          </a:p>
          <a:p>
            <a:pPr marL="290513" indent="-285750">
              <a:lnSpc>
                <a:spcPct val="110000"/>
              </a:lnSpc>
            </a:pPr>
            <a:r>
              <a:rPr lang="en-US" sz="3300" dirty="0"/>
              <a:t>True market transformation is a long-term play, consider 5 to 10 years a success </a:t>
            </a:r>
          </a:p>
          <a:p>
            <a:pPr marL="919163" lvl="1" indent="-457200">
              <a:lnSpc>
                <a:spcPct val="110000"/>
              </a:lnSpc>
              <a:buFont typeface="Courier New" panose="02070309020205020404" pitchFamily="49" charset="0"/>
              <a:buChar char="o"/>
            </a:pPr>
            <a:r>
              <a:rPr lang="en-US" dirty="0"/>
              <a:t>Based on VEIC experience in VT, RI, NJ, DC, and OH</a:t>
            </a:r>
          </a:p>
          <a:p>
            <a:pPr>
              <a:lnSpc>
                <a:spcPct val="100000"/>
              </a:lnSpc>
            </a:pPr>
            <a:endParaRPr lang="en-US" sz="2800" dirty="0"/>
          </a:p>
        </p:txBody>
      </p:sp>
      <p:sp>
        <p:nvSpPr>
          <p:cNvPr id="2" name="Slide Number Placeholder 1">
            <a:extLst>
              <a:ext uri="{FF2B5EF4-FFF2-40B4-BE49-F238E27FC236}">
                <a16:creationId xmlns:a16="http://schemas.microsoft.com/office/drawing/2014/main" id="{5A0E8539-D8A2-4A5A-9A65-3EC648F59FA4}"/>
              </a:ext>
            </a:extLst>
          </p:cNvPr>
          <p:cNvSpPr>
            <a:spLocks noGrp="1"/>
          </p:cNvSpPr>
          <p:nvPr>
            <p:ph type="sldNum" sz="quarter" idx="11"/>
          </p:nvPr>
        </p:nvSpPr>
        <p:spPr/>
        <p:txBody>
          <a:bodyPr/>
          <a:lstStyle/>
          <a:p>
            <a:fld id="{391E221D-0499-4253-A6D8-4C08CAE64123}" type="slidenum">
              <a:rPr lang="en-US" smtClean="0"/>
              <a:pPr/>
              <a:t>58</a:t>
            </a:fld>
            <a:endParaRPr lang="en-US" dirty="0"/>
          </a:p>
        </p:txBody>
      </p:sp>
    </p:spTree>
    <p:extLst>
      <p:ext uri="{BB962C8B-B14F-4D97-AF65-F5344CB8AC3E}">
        <p14:creationId xmlns:p14="http://schemas.microsoft.com/office/powerpoint/2010/main" val="1789865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866202" y="1569177"/>
            <a:ext cx="5162562" cy="3917950"/>
          </a:xfrm>
        </p:spPr>
        <p:txBody>
          <a:bodyPr>
            <a:normAutofit/>
          </a:bodyPr>
          <a:lstStyle/>
          <a:p>
            <a:r>
              <a:rPr lang="en-US" sz="4800" dirty="0"/>
              <a:t>Next Steps</a:t>
            </a:r>
          </a:p>
        </p:txBody>
      </p:sp>
    </p:spTree>
    <p:extLst>
      <p:ext uri="{BB962C8B-B14F-4D97-AF65-F5344CB8AC3E}">
        <p14:creationId xmlns:p14="http://schemas.microsoft.com/office/powerpoint/2010/main" val="151211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954336" y="1470025"/>
            <a:ext cx="5162562" cy="3917950"/>
          </a:xfrm>
        </p:spPr>
        <p:txBody>
          <a:bodyPr>
            <a:normAutofit/>
          </a:bodyPr>
          <a:lstStyle/>
          <a:p>
            <a:r>
              <a:rPr lang="en-US" sz="4800" dirty="0"/>
              <a:t>Project Approach &amp; Team</a:t>
            </a:r>
          </a:p>
        </p:txBody>
      </p:sp>
    </p:spTree>
    <p:extLst>
      <p:ext uri="{BB962C8B-B14F-4D97-AF65-F5344CB8AC3E}">
        <p14:creationId xmlns:p14="http://schemas.microsoft.com/office/powerpoint/2010/main" val="1916229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1005840" y="347236"/>
            <a:ext cx="10894260" cy="890751"/>
          </a:xfrm>
        </p:spPr>
        <p:txBody>
          <a:bodyPr>
            <a:normAutofit fontScale="90000"/>
          </a:bodyPr>
          <a:lstStyle/>
          <a:p>
            <a:r>
              <a:rPr lang="en-US" sz="4000" dirty="0"/>
              <a:t>                                                   </a:t>
            </a:r>
            <a:br>
              <a:rPr lang="en-US" sz="4000" dirty="0"/>
            </a:br>
            <a:br>
              <a:rPr lang="en-US" sz="4000" dirty="0"/>
            </a:br>
            <a:br>
              <a:rPr lang="en-US" sz="4000" dirty="0"/>
            </a:br>
            <a:br>
              <a:rPr lang="en-US" sz="4000" dirty="0"/>
            </a:br>
            <a:br>
              <a:rPr lang="en-US" sz="4000" dirty="0"/>
            </a:br>
            <a:endParaRPr lang="en-US" sz="4000" dirty="0"/>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558800" y="1916281"/>
            <a:ext cx="11074400" cy="3870551"/>
          </a:xfrm>
        </p:spPr>
        <p:txBody>
          <a:bodyPr>
            <a:noAutofit/>
          </a:bodyPr>
          <a:lstStyle/>
          <a:p>
            <a:pPr marL="0" indent="0" algn="ctr">
              <a:lnSpc>
                <a:spcPct val="150000"/>
              </a:lnSpc>
              <a:buNone/>
            </a:pPr>
            <a:r>
              <a:rPr lang="en-US" sz="3200" dirty="0"/>
              <a:t>Next steps in: </a:t>
            </a:r>
          </a:p>
          <a:p>
            <a:pPr algn="ctr">
              <a:lnSpc>
                <a:spcPct val="150000"/>
              </a:lnSpc>
            </a:pPr>
            <a:r>
              <a:rPr lang="en-US" sz="3200" dirty="0"/>
              <a:t>Maine  </a:t>
            </a:r>
          </a:p>
          <a:p>
            <a:pPr algn="ctr">
              <a:lnSpc>
                <a:spcPct val="150000"/>
              </a:lnSpc>
            </a:pPr>
            <a:r>
              <a:rPr lang="en-US" sz="3200" dirty="0"/>
              <a:t>New Hampshire </a:t>
            </a:r>
          </a:p>
          <a:p>
            <a:pPr algn="ctr">
              <a:lnSpc>
                <a:spcPct val="150000"/>
              </a:lnSpc>
            </a:pPr>
            <a:r>
              <a:rPr lang="en-US" sz="3200" dirty="0"/>
              <a:t>Vermont </a:t>
            </a:r>
          </a:p>
          <a:p>
            <a:pPr algn="ctr">
              <a:lnSpc>
                <a:spcPct val="150000"/>
              </a:lnSpc>
            </a:pPr>
            <a:r>
              <a:rPr lang="en-US" sz="3200" dirty="0"/>
              <a:t>Regionwide </a:t>
            </a:r>
            <a:endParaRPr lang="en-US" sz="2400" dirty="0"/>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60</a:t>
            </a:fld>
            <a:endParaRPr lang="en-US" dirty="0"/>
          </a:p>
        </p:txBody>
      </p:sp>
      <p:pic>
        <p:nvPicPr>
          <p:cNvPr id="4" name="Picture 3" descr="A drawing of a face&#10;&#10;Description generated with high confidence">
            <a:extLst>
              <a:ext uri="{FF2B5EF4-FFF2-40B4-BE49-F238E27FC236}">
                <a16:creationId xmlns:a16="http://schemas.microsoft.com/office/drawing/2014/main" id="{2D6A35EB-C358-4378-9579-2E53C8F8667E}"/>
              </a:ext>
            </a:extLst>
          </p:cNvPr>
          <p:cNvPicPr>
            <a:picLocks noChangeAspect="1"/>
          </p:cNvPicPr>
          <p:nvPr/>
        </p:nvPicPr>
        <p:blipFill>
          <a:blip r:embed="rId3"/>
          <a:stretch>
            <a:fillRect/>
          </a:stretch>
        </p:blipFill>
        <p:spPr>
          <a:xfrm>
            <a:off x="6997146" y="379634"/>
            <a:ext cx="2372141" cy="1317856"/>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13FDAF13-A50C-4E10-9ACD-13F93802259A}"/>
              </a:ext>
            </a:extLst>
          </p:cNvPr>
          <p:cNvPicPr>
            <a:picLocks noChangeAspect="1"/>
          </p:cNvPicPr>
          <p:nvPr/>
        </p:nvPicPr>
        <p:blipFill>
          <a:blip r:embed="rId4"/>
          <a:stretch>
            <a:fillRect/>
          </a:stretch>
        </p:blipFill>
        <p:spPr>
          <a:xfrm>
            <a:off x="2232339" y="330949"/>
            <a:ext cx="3538308" cy="1339179"/>
          </a:xfrm>
          <a:prstGeom prst="rect">
            <a:avLst/>
          </a:prstGeom>
        </p:spPr>
      </p:pic>
    </p:spTree>
    <p:extLst>
      <p:ext uri="{BB962C8B-B14F-4D97-AF65-F5344CB8AC3E}">
        <p14:creationId xmlns:p14="http://schemas.microsoft.com/office/powerpoint/2010/main" val="474113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1005840" y="347236"/>
            <a:ext cx="10894260" cy="890751"/>
          </a:xfrm>
        </p:spPr>
        <p:txBody>
          <a:bodyPr>
            <a:normAutofit fontScale="90000"/>
          </a:bodyPr>
          <a:lstStyle/>
          <a:p>
            <a:r>
              <a:rPr lang="en-US" sz="4000" dirty="0"/>
              <a:t>                                                   </a:t>
            </a:r>
            <a:br>
              <a:rPr lang="en-US" sz="4000" dirty="0"/>
            </a:br>
            <a:br>
              <a:rPr lang="en-US" sz="4000" dirty="0"/>
            </a:br>
            <a:br>
              <a:rPr lang="en-US" sz="4000" dirty="0"/>
            </a:br>
            <a:br>
              <a:rPr lang="en-US" sz="4000" dirty="0"/>
            </a:br>
            <a:br>
              <a:rPr lang="en-US" sz="4000" dirty="0"/>
            </a:br>
            <a:endParaRPr lang="en-US" sz="4000" dirty="0"/>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558800" y="2183385"/>
            <a:ext cx="11074400" cy="3870551"/>
          </a:xfrm>
        </p:spPr>
        <p:txBody>
          <a:bodyPr>
            <a:noAutofit/>
          </a:bodyPr>
          <a:lstStyle/>
          <a:p>
            <a:pPr marL="0" indent="0" algn="ctr">
              <a:lnSpc>
                <a:spcPct val="150000"/>
              </a:lnSpc>
              <a:buNone/>
            </a:pPr>
            <a:r>
              <a:rPr lang="en-US" sz="3200" dirty="0"/>
              <a:t> We welcome your engagement !</a:t>
            </a:r>
          </a:p>
          <a:p>
            <a:pPr lvl="1" algn="ctr">
              <a:lnSpc>
                <a:spcPct val="150000"/>
              </a:lnSpc>
              <a:buFont typeface="Wingdings" panose="05000000000000000000" pitchFamily="2" charset="2"/>
              <a:buChar char="ü"/>
            </a:pPr>
            <a:r>
              <a:rPr lang="en-US" sz="3200" dirty="0"/>
              <a:t>  Participate in upcoming state strategy sessions</a:t>
            </a:r>
          </a:p>
          <a:p>
            <a:pPr lvl="1" algn="ctr">
              <a:lnSpc>
                <a:spcPct val="150000"/>
              </a:lnSpc>
              <a:buFont typeface="Wingdings" panose="05000000000000000000" pitchFamily="2" charset="2"/>
              <a:buChar char="ü"/>
            </a:pPr>
            <a:r>
              <a:rPr lang="en-US" sz="3200" dirty="0"/>
              <a:t> Join in policy and legislative activities</a:t>
            </a:r>
          </a:p>
          <a:p>
            <a:pPr lvl="1" algn="ctr">
              <a:lnSpc>
                <a:spcPct val="150000"/>
              </a:lnSpc>
              <a:buFont typeface="Wingdings" panose="05000000000000000000" pitchFamily="2" charset="2"/>
              <a:buChar char="ü"/>
            </a:pPr>
            <a:r>
              <a:rPr lang="en-US" sz="3200" dirty="0"/>
              <a:t> And more !</a:t>
            </a:r>
          </a:p>
          <a:p>
            <a:pPr marL="457200" lvl="1" indent="0" algn="ctr">
              <a:lnSpc>
                <a:spcPct val="150000"/>
              </a:lnSpc>
              <a:buNone/>
            </a:pPr>
            <a:endParaRPr lang="en-US" sz="3600" dirty="0"/>
          </a:p>
          <a:p>
            <a:pPr lvl="1">
              <a:lnSpc>
                <a:spcPct val="150000"/>
              </a:lnSpc>
              <a:buFont typeface="Wingdings" panose="05000000000000000000" pitchFamily="2" charset="2"/>
              <a:buChar char="Ø"/>
            </a:pPr>
            <a:endParaRPr lang="en-US" sz="2600" dirty="0"/>
          </a:p>
          <a:p>
            <a:pPr lvl="1">
              <a:lnSpc>
                <a:spcPct val="150000"/>
              </a:lnSpc>
              <a:buFont typeface="Wingdings" panose="05000000000000000000" pitchFamily="2" charset="2"/>
              <a:buChar char="Ø"/>
            </a:pPr>
            <a:endParaRPr lang="en-US" sz="2600" dirty="0"/>
          </a:p>
          <a:p>
            <a:pPr marL="0" indent="0">
              <a:lnSpc>
                <a:spcPct val="150000"/>
              </a:lnSpc>
              <a:buNone/>
            </a:pPr>
            <a:endParaRPr lang="en-US" sz="3200" dirty="0"/>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61</a:t>
            </a:fld>
            <a:endParaRPr lang="en-US" dirty="0"/>
          </a:p>
        </p:txBody>
      </p:sp>
      <p:pic>
        <p:nvPicPr>
          <p:cNvPr id="4" name="Picture 3" descr="A drawing of a face&#10;&#10;Description generated with high confidence">
            <a:extLst>
              <a:ext uri="{FF2B5EF4-FFF2-40B4-BE49-F238E27FC236}">
                <a16:creationId xmlns:a16="http://schemas.microsoft.com/office/drawing/2014/main" id="{2D6A35EB-C358-4378-9579-2E53C8F8667E}"/>
              </a:ext>
            </a:extLst>
          </p:cNvPr>
          <p:cNvPicPr>
            <a:picLocks noChangeAspect="1"/>
          </p:cNvPicPr>
          <p:nvPr/>
        </p:nvPicPr>
        <p:blipFill>
          <a:blip r:embed="rId3"/>
          <a:stretch>
            <a:fillRect/>
          </a:stretch>
        </p:blipFill>
        <p:spPr>
          <a:xfrm>
            <a:off x="6997146" y="379634"/>
            <a:ext cx="2372141" cy="1317856"/>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13FDAF13-A50C-4E10-9ACD-13F93802259A}"/>
              </a:ext>
            </a:extLst>
          </p:cNvPr>
          <p:cNvPicPr>
            <a:picLocks noChangeAspect="1"/>
          </p:cNvPicPr>
          <p:nvPr/>
        </p:nvPicPr>
        <p:blipFill>
          <a:blip r:embed="rId4"/>
          <a:stretch>
            <a:fillRect/>
          </a:stretch>
        </p:blipFill>
        <p:spPr>
          <a:xfrm>
            <a:off x="2232339" y="330949"/>
            <a:ext cx="3538308" cy="1339179"/>
          </a:xfrm>
          <a:prstGeom prst="rect">
            <a:avLst/>
          </a:prstGeom>
        </p:spPr>
      </p:pic>
    </p:spTree>
    <p:extLst>
      <p:ext uri="{BB962C8B-B14F-4D97-AF65-F5344CB8AC3E}">
        <p14:creationId xmlns:p14="http://schemas.microsoft.com/office/powerpoint/2010/main" val="4067770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1005840" y="347236"/>
            <a:ext cx="10894260" cy="890751"/>
          </a:xfrm>
        </p:spPr>
        <p:txBody>
          <a:bodyPr>
            <a:normAutofit fontScale="90000"/>
          </a:bodyPr>
          <a:lstStyle/>
          <a:p>
            <a:r>
              <a:rPr lang="en-US" sz="4000" dirty="0"/>
              <a:t>                                                   </a:t>
            </a:r>
            <a:br>
              <a:rPr lang="en-US" sz="4000" dirty="0"/>
            </a:br>
            <a:br>
              <a:rPr lang="en-US" sz="4000" dirty="0"/>
            </a:br>
            <a:br>
              <a:rPr lang="en-US" sz="4000" dirty="0"/>
            </a:br>
            <a:br>
              <a:rPr lang="en-US" sz="4000" dirty="0"/>
            </a:br>
            <a:br>
              <a:rPr lang="en-US" sz="4000" dirty="0"/>
            </a:br>
            <a:endParaRPr lang="en-US" sz="4000" dirty="0"/>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61772" y="1573873"/>
            <a:ext cx="11829996" cy="4677039"/>
          </a:xfrm>
        </p:spPr>
        <p:txBody>
          <a:bodyPr>
            <a:noAutofit/>
          </a:bodyPr>
          <a:lstStyle/>
          <a:p>
            <a:pPr marL="0" indent="0" algn="ctr">
              <a:lnSpc>
                <a:spcPct val="150000"/>
              </a:lnSpc>
              <a:buNone/>
            </a:pPr>
            <a:r>
              <a:rPr lang="en-US" sz="2400" b="1" dirty="0"/>
              <a:t>For more information: </a:t>
            </a:r>
          </a:p>
          <a:p>
            <a:pPr marL="0" indent="0" algn="ctr">
              <a:lnSpc>
                <a:spcPct val="150000"/>
              </a:lnSpc>
              <a:buNone/>
            </a:pPr>
            <a:r>
              <a:rPr lang="en-US" sz="2400" b="1" dirty="0"/>
              <a:t>Maine </a:t>
            </a:r>
          </a:p>
          <a:p>
            <a:pPr marL="0" indent="0" algn="ctr">
              <a:lnSpc>
                <a:spcPct val="150000"/>
              </a:lnSpc>
              <a:buNone/>
            </a:pPr>
            <a:r>
              <a:rPr lang="en-US" sz="2400" dirty="0"/>
              <a:t>Rob Wood, </a:t>
            </a:r>
            <a:r>
              <a:rPr lang="en-US" sz="2400" dirty="0">
                <a:hlinkClick r:id="rId3"/>
              </a:rPr>
              <a:t>robert.wood@tnc.org</a:t>
            </a:r>
            <a:r>
              <a:rPr lang="en-US" sz="2400" dirty="0"/>
              <a:t>; Keith Bisson, </a:t>
            </a:r>
            <a:r>
              <a:rPr lang="en-US" sz="2400" dirty="0">
                <a:hlinkClick r:id="rId4"/>
              </a:rPr>
              <a:t>keith.bisson@cei.maine.org</a:t>
            </a:r>
            <a:endParaRPr lang="en-US" sz="2400" dirty="0"/>
          </a:p>
          <a:p>
            <a:pPr marL="0" indent="0" algn="ctr">
              <a:lnSpc>
                <a:spcPct val="150000"/>
              </a:lnSpc>
              <a:buNone/>
            </a:pPr>
            <a:r>
              <a:rPr lang="en-US" sz="2400" b="1" dirty="0"/>
              <a:t>New Hampshire</a:t>
            </a:r>
          </a:p>
          <a:p>
            <a:pPr marL="0" indent="0" algn="ctr">
              <a:lnSpc>
                <a:spcPct val="150000"/>
              </a:lnSpc>
              <a:buNone/>
            </a:pPr>
            <a:r>
              <a:rPr lang="en-US" sz="2400" dirty="0"/>
              <a:t>Bruce Clendenning, </a:t>
            </a:r>
            <a:r>
              <a:rPr lang="en-US" sz="2400" dirty="0">
                <a:hlinkClick r:id="rId5"/>
              </a:rPr>
              <a:t>bruce.clendenning@tnc.org</a:t>
            </a:r>
            <a:endParaRPr lang="en-US" sz="2400" dirty="0"/>
          </a:p>
          <a:p>
            <a:pPr marL="0" indent="0" algn="ctr">
              <a:lnSpc>
                <a:spcPct val="150000"/>
              </a:lnSpc>
              <a:buNone/>
            </a:pPr>
            <a:r>
              <a:rPr lang="en-US" sz="2400" b="1" dirty="0"/>
              <a:t>Vermont</a:t>
            </a:r>
          </a:p>
          <a:p>
            <a:pPr marL="0" indent="0" algn="ctr">
              <a:lnSpc>
                <a:spcPct val="150000"/>
              </a:lnSpc>
              <a:buNone/>
            </a:pPr>
            <a:r>
              <a:rPr lang="en-US" sz="2400" dirty="0"/>
              <a:t>Phil Huffman, </a:t>
            </a:r>
            <a:r>
              <a:rPr lang="en-US" sz="2400" dirty="0">
                <a:hlinkClick r:id="rId6"/>
              </a:rPr>
              <a:t>phuffman@tnc.org</a:t>
            </a:r>
            <a:endParaRPr lang="en-US" sz="2400" dirty="0"/>
          </a:p>
          <a:p>
            <a:pPr marL="0" indent="0" algn="ctr">
              <a:lnSpc>
                <a:spcPct val="150000"/>
              </a:lnSpc>
              <a:buNone/>
            </a:pPr>
            <a:r>
              <a:rPr lang="en-US" sz="2400" dirty="0"/>
              <a:t> </a:t>
            </a:r>
          </a:p>
        </p:txBody>
      </p:sp>
      <p:sp>
        <p:nvSpPr>
          <p:cNvPr id="2" name="Slide Number Placeholder 1">
            <a:extLst>
              <a:ext uri="{FF2B5EF4-FFF2-40B4-BE49-F238E27FC236}">
                <a16:creationId xmlns:a16="http://schemas.microsoft.com/office/drawing/2014/main" id="{956770B7-C797-4877-9F25-9A7F36405B3A}"/>
              </a:ext>
            </a:extLst>
          </p:cNvPr>
          <p:cNvSpPr>
            <a:spLocks noGrp="1"/>
          </p:cNvSpPr>
          <p:nvPr>
            <p:ph type="sldNum" sz="quarter" idx="11"/>
          </p:nvPr>
        </p:nvSpPr>
        <p:spPr/>
        <p:txBody>
          <a:bodyPr/>
          <a:lstStyle/>
          <a:p>
            <a:fld id="{391E221D-0499-4253-A6D8-4C08CAE64123}" type="slidenum">
              <a:rPr lang="en-US" smtClean="0"/>
              <a:pPr/>
              <a:t>62</a:t>
            </a:fld>
            <a:endParaRPr lang="en-US" dirty="0"/>
          </a:p>
        </p:txBody>
      </p:sp>
      <p:pic>
        <p:nvPicPr>
          <p:cNvPr id="4" name="Picture 3" descr="A drawing of a face&#10;&#10;Description generated with high confidence">
            <a:extLst>
              <a:ext uri="{FF2B5EF4-FFF2-40B4-BE49-F238E27FC236}">
                <a16:creationId xmlns:a16="http://schemas.microsoft.com/office/drawing/2014/main" id="{2D6A35EB-C358-4378-9579-2E53C8F8667E}"/>
              </a:ext>
            </a:extLst>
          </p:cNvPr>
          <p:cNvPicPr>
            <a:picLocks noChangeAspect="1"/>
          </p:cNvPicPr>
          <p:nvPr/>
        </p:nvPicPr>
        <p:blipFill>
          <a:blip r:embed="rId7"/>
          <a:stretch>
            <a:fillRect/>
          </a:stretch>
        </p:blipFill>
        <p:spPr>
          <a:xfrm>
            <a:off x="6873063" y="448944"/>
            <a:ext cx="1903057" cy="1057254"/>
          </a:xfrm>
          <a:prstGeom prst="rect">
            <a:avLst/>
          </a:prstGeom>
        </p:spPr>
      </p:pic>
      <p:pic>
        <p:nvPicPr>
          <p:cNvPr id="6" name="Picture 5" descr="A drawing of a face&#10;&#10;Description generated with high confidence">
            <a:extLst>
              <a:ext uri="{FF2B5EF4-FFF2-40B4-BE49-F238E27FC236}">
                <a16:creationId xmlns:a16="http://schemas.microsoft.com/office/drawing/2014/main" id="{13FDAF13-A50C-4E10-9ACD-13F93802259A}"/>
              </a:ext>
            </a:extLst>
          </p:cNvPr>
          <p:cNvPicPr>
            <a:picLocks noChangeAspect="1"/>
          </p:cNvPicPr>
          <p:nvPr/>
        </p:nvPicPr>
        <p:blipFill>
          <a:blip r:embed="rId8"/>
          <a:stretch>
            <a:fillRect/>
          </a:stretch>
        </p:blipFill>
        <p:spPr>
          <a:xfrm>
            <a:off x="2917166" y="384944"/>
            <a:ext cx="2962515" cy="1121253"/>
          </a:xfrm>
          <a:prstGeom prst="rect">
            <a:avLst/>
          </a:prstGeom>
        </p:spPr>
      </p:pic>
    </p:spTree>
    <p:extLst>
      <p:ext uri="{BB962C8B-B14F-4D97-AF65-F5344CB8AC3E}">
        <p14:creationId xmlns:p14="http://schemas.microsoft.com/office/powerpoint/2010/main" val="3338350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2DDB2-298B-4FF0-B350-EAF28B4A7108}"/>
              </a:ext>
            </a:extLst>
          </p:cNvPr>
          <p:cNvSpPr>
            <a:spLocks noGrp="1"/>
          </p:cNvSpPr>
          <p:nvPr>
            <p:ph type="body" sz="quarter" idx="12"/>
          </p:nvPr>
        </p:nvSpPr>
        <p:spPr>
          <a:xfrm>
            <a:off x="1733889" y="1469840"/>
            <a:ext cx="5007569" cy="3917950"/>
          </a:xfrm>
        </p:spPr>
        <p:txBody>
          <a:bodyPr>
            <a:normAutofit/>
          </a:bodyPr>
          <a:lstStyle/>
          <a:p>
            <a:r>
              <a:rPr lang="en-US" sz="4800" dirty="0"/>
              <a:t>Thank you! </a:t>
            </a:r>
          </a:p>
        </p:txBody>
      </p:sp>
    </p:spTree>
    <p:extLst>
      <p:ext uri="{BB962C8B-B14F-4D97-AF65-F5344CB8AC3E}">
        <p14:creationId xmlns:p14="http://schemas.microsoft.com/office/powerpoint/2010/main" val="3567308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FD042A-EA6A-4746-85A8-C17D42151CCD}"/>
              </a:ext>
            </a:extLst>
          </p:cNvPr>
          <p:cNvSpPr>
            <a:spLocks noGrp="1"/>
          </p:cNvSpPr>
          <p:nvPr>
            <p:ph type="ctrTitle"/>
          </p:nvPr>
        </p:nvSpPr>
        <p:spPr>
          <a:xfrm>
            <a:off x="458922" y="216359"/>
            <a:ext cx="10894260" cy="890751"/>
          </a:xfrm>
        </p:spPr>
        <p:txBody>
          <a:bodyPr>
            <a:noAutofit/>
          </a:bodyPr>
          <a:lstStyle/>
          <a:p>
            <a:pPr algn="ctr"/>
            <a:r>
              <a:rPr lang="en-US" sz="4400" dirty="0"/>
              <a:t>Project Approach </a:t>
            </a:r>
          </a:p>
        </p:txBody>
      </p:sp>
      <p:sp>
        <p:nvSpPr>
          <p:cNvPr id="8" name="Text Placeholder 7">
            <a:extLst>
              <a:ext uri="{FF2B5EF4-FFF2-40B4-BE49-F238E27FC236}">
                <a16:creationId xmlns:a16="http://schemas.microsoft.com/office/drawing/2014/main" id="{347C0B16-1ED9-4AD7-8F31-4A0177229F1C}"/>
              </a:ext>
            </a:extLst>
          </p:cNvPr>
          <p:cNvSpPr>
            <a:spLocks noGrp="1"/>
          </p:cNvSpPr>
          <p:nvPr>
            <p:ph type="body" sz="quarter" idx="10"/>
          </p:nvPr>
        </p:nvSpPr>
        <p:spPr>
          <a:xfrm>
            <a:off x="486398" y="1106652"/>
            <a:ext cx="11246680" cy="4864094"/>
          </a:xfrm>
        </p:spPr>
        <p:txBody>
          <a:bodyPr>
            <a:normAutofit fontScale="85000" lnSpcReduction="20000"/>
          </a:bodyPr>
          <a:lstStyle/>
          <a:p>
            <a:pPr marL="290513" indent="-285750">
              <a:lnSpc>
                <a:spcPct val="110000"/>
              </a:lnSpc>
            </a:pPr>
            <a:r>
              <a:rPr lang="en-US" sz="2800" dirty="0"/>
              <a:t>Conducted literature search and reviewed 50+ clean energy financing reports </a:t>
            </a:r>
          </a:p>
          <a:p>
            <a:pPr marL="4763" indent="0">
              <a:lnSpc>
                <a:spcPct val="110000"/>
              </a:lnSpc>
              <a:buNone/>
            </a:pPr>
            <a:endParaRPr lang="en-US" sz="800" dirty="0"/>
          </a:p>
          <a:p>
            <a:pPr marL="290513" indent="-285750">
              <a:lnSpc>
                <a:spcPct val="110000"/>
              </a:lnSpc>
            </a:pPr>
            <a:r>
              <a:rPr lang="en-US" sz="2800" dirty="0"/>
              <a:t>Conducted telephone interviews with 25+ national, regional, and state clean energy funding, financing, economic development, project development, and transportation electrification professionals </a:t>
            </a:r>
          </a:p>
          <a:p>
            <a:pPr marL="4763" indent="0">
              <a:lnSpc>
                <a:spcPct val="110000"/>
              </a:lnSpc>
              <a:buNone/>
            </a:pPr>
            <a:endParaRPr lang="en-US" sz="1100" dirty="0"/>
          </a:p>
          <a:p>
            <a:pPr marL="290513" indent="-285750">
              <a:lnSpc>
                <a:spcPct val="110000"/>
              </a:lnSpc>
            </a:pPr>
            <a:r>
              <a:rPr lang="en-US" sz="2800" dirty="0"/>
              <a:t>Completed a qualitative assessment of gaps in the supply and demand of clean energy funding and financing in the region</a:t>
            </a:r>
          </a:p>
          <a:p>
            <a:pPr marL="4763" indent="0">
              <a:lnSpc>
                <a:spcPct val="110000"/>
              </a:lnSpc>
              <a:buNone/>
            </a:pPr>
            <a:endParaRPr lang="en-US" sz="900" dirty="0"/>
          </a:p>
          <a:p>
            <a:pPr marL="290513" indent="-285750">
              <a:lnSpc>
                <a:spcPct val="110000"/>
              </a:lnSpc>
            </a:pPr>
            <a:r>
              <a:rPr lang="en-US" sz="2800" dirty="0"/>
              <a:t>Reflected on VEIC’s experience leveraging private investment via funding and financing through Efficiency Vermont, the DC SEU, and Efficiency Smart</a:t>
            </a:r>
          </a:p>
          <a:p>
            <a:pPr marL="4763" indent="0">
              <a:lnSpc>
                <a:spcPct val="110000"/>
              </a:lnSpc>
              <a:buNone/>
            </a:pPr>
            <a:endParaRPr lang="en-US" sz="1000" dirty="0"/>
          </a:p>
          <a:p>
            <a:pPr marL="290513" indent="-285750">
              <a:lnSpc>
                <a:spcPct val="110000"/>
              </a:lnSpc>
            </a:pPr>
            <a:r>
              <a:rPr lang="en-US" sz="2800" dirty="0"/>
              <a:t>Selected recommendations through an iterative process with TNC and CEI informed by their knowledge, expertise, and desired outcomes</a:t>
            </a:r>
          </a:p>
          <a:p>
            <a:pPr marL="290513" indent="-285750">
              <a:lnSpc>
                <a:spcPct val="110000"/>
              </a:lnSpc>
            </a:pPr>
            <a:endParaRPr lang="en-US" dirty="0"/>
          </a:p>
          <a:p>
            <a:pPr>
              <a:lnSpc>
                <a:spcPct val="100000"/>
              </a:lnSpc>
            </a:pPr>
            <a:endParaRPr lang="en-US" sz="2800" dirty="0"/>
          </a:p>
        </p:txBody>
      </p:sp>
      <p:sp>
        <p:nvSpPr>
          <p:cNvPr id="2" name="Slide Number Placeholder 1">
            <a:extLst>
              <a:ext uri="{FF2B5EF4-FFF2-40B4-BE49-F238E27FC236}">
                <a16:creationId xmlns:a16="http://schemas.microsoft.com/office/drawing/2014/main" id="{2A3B7174-4AE0-479A-B351-DD987A92EF69}"/>
              </a:ext>
            </a:extLst>
          </p:cNvPr>
          <p:cNvSpPr>
            <a:spLocks noGrp="1"/>
          </p:cNvSpPr>
          <p:nvPr>
            <p:ph type="sldNum" sz="quarter" idx="11"/>
          </p:nvPr>
        </p:nvSpPr>
        <p:spPr/>
        <p:txBody>
          <a:bodyPr/>
          <a:lstStyle/>
          <a:p>
            <a:fld id="{391E221D-0499-4253-A6D8-4C08CAE64123}" type="slidenum">
              <a:rPr lang="en-US" smtClean="0"/>
              <a:pPr/>
              <a:t>7</a:t>
            </a:fld>
            <a:endParaRPr lang="en-US" dirty="0"/>
          </a:p>
        </p:txBody>
      </p:sp>
    </p:spTree>
    <p:extLst>
      <p:ext uri="{BB962C8B-B14F-4D97-AF65-F5344CB8AC3E}">
        <p14:creationId xmlns:p14="http://schemas.microsoft.com/office/powerpoint/2010/main" val="2836243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CD6EE1C-1BB3-444D-BF34-6A138FBEB11F}"/>
              </a:ext>
            </a:extLst>
          </p:cNvPr>
          <p:cNvSpPr>
            <a:spLocks noGrp="1"/>
          </p:cNvSpPr>
          <p:nvPr>
            <p:ph type="ctrTitle"/>
          </p:nvPr>
        </p:nvSpPr>
        <p:spPr>
          <a:xfrm>
            <a:off x="459722" y="480796"/>
            <a:ext cx="10894260" cy="890751"/>
          </a:xfrm>
        </p:spPr>
        <p:txBody>
          <a:bodyPr>
            <a:normAutofit/>
          </a:bodyPr>
          <a:lstStyle/>
          <a:p>
            <a:pPr>
              <a:lnSpc>
                <a:spcPts val="3000"/>
              </a:lnSpc>
            </a:pPr>
            <a:r>
              <a:rPr lang="en-US" sz="4400" dirty="0"/>
              <a:t>About VEIC</a:t>
            </a:r>
          </a:p>
        </p:txBody>
      </p:sp>
      <p:sp>
        <p:nvSpPr>
          <p:cNvPr id="5" name="Text Placeholder 5">
            <a:extLst>
              <a:ext uri="{FF2B5EF4-FFF2-40B4-BE49-F238E27FC236}">
                <a16:creationId xmlns:a16="http://schemas.microsoft.com/office/drawing/2014/main" id="{353C48F7-85D6-43E7-81A4-2ACC1839039B}"/>
              </a:ext>
            </a:extLst>
          </p:cNvPr>
          <p:cNvSpPr txBox="1">
            <a:spLocks/>
          </p:cNvSpPr>
          <p:nvPr/>
        </p:nvSpPr>
        <p:spPr>
          <a:xfrm>
            <a:off x="447782" y="1122070"/>
            <a:ext cx="6084826" cy="4831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Bef>
                <a:spcPts val="0"/>
              </a:spcBef>
              <a:spcAft>
                <a:spcPts val="1000"/>
              </a:spcAft>
            </a:pPr>
            <a:r>
              <a:rPr lang="en-US" sz="2000" dirty="0">
                <a:latin typeface="Helvetica" pitchFamily="34" charset="0"/>
              </a:rPr>
              <a:t>Mission-driven nonprofit   </a:t>
            </a:r>
          </a:p>
          <a:p>
            <a:pPr>
              <a:spcBef>
                <a:spcPts val="0"/>
              </a:spcBef>
              <a:spcAft>
                <a:spcPts val="1000"/>
              </a:spcAft>
            </a:pPr>
            <a:r>
              <a:rPr lang="en-US" sz="2000" dirty="0">
                <a:latin typeface="Helvetica" pitchFamily="34" charset="0"/>
              </a:rPr>
              <a:t>30+ years reducing economic &amp; environmental costs of energy for all people</a:t>
            </a:r>
          </a:p>
          <a:p>
            <a:pPr>
              <a:spcBef>
                <a:spcPts val="0"/>
              </a:spcBef>
              <a:spcAft>
                <a:spcPts val="1000"/>
              </a:spcAft>
            </a:pPr>
            <a:r>
              <a:rPr lang="en-US" sz="2000" dirty="0">
                <a:latin typeface="Helvetica" pitchFamily="34" charset="0"/>
              </a:rPr>
              <a:t>300+ staff in Vermont, New York, Ohio, &amp; Washington DC </a:t>
            </a:r>
          </a:p>
          <a:p>
            <a:pPr>
              <a:spcBef>
                <a:spcPts val="0"/>
              </a:spcBef>
              <a:spcAft>
                <a:spcPts val="1000"/>
              </a:spcAft>
            </a:pPr>
            <a:r>
              <a:rPr lang="en-US" sz="2000" dirty="0">
                <a:latin typeface="Helvetica" pitchFamily="34" charset="0"/>
              </a:rPr>
              <a:t>We design, deliver, and evaluate nationwide</a:t>
            </a:r>
          </a:p>
          <a:p>
            <a:pPr lvl="1">
              <a:spcBef>
                <a:spcPts val="0"/>
              </a:spcBef>
              <a:spcAft>
                <a:spcPts val="1000"/>
              </a:spcAft>
              <a:buFont typeface="Wingdings" panose="05000000000000000000" pitchFamily="2" charset="2"/>
              <a:buChar char="q"/>
            </a:pPr>
            <a:r>
              <a:rPr lang="en-US" sz="1600" dirty="0">
                <a:latin typeface="Helvetica" pitchFamily="34" charset="0"/>
              </a:rPr>
              <a:t>Energy efficiency</a:t>
            </a:r>
          </a:p>
          <a:p>
            <a:pPr lvl="1">
              <a:spcBef>
                <a:spcPts val="0"/>
              </a:spcBef>
              <a:spcAft>
                <a:spcPts val="1000"/>
              </a:spcAft>
              <a:buFont typeface="Wingdings" panose="05000000000000000000" pitchFamily="2" charset="2"/>
              <a:buChar char="q"/>
            </a:pPr>
            <a:r>
              <a:rPr lang="en-US" sz="1600" dirty="0">
                <a:latin typeface="Helvetica" pitchFamily="34" charset="0"/>
              </a:rPr>
              <a:t>Renewable energy </a:t>
            </a:r>
          </a:p>
          <a:p>
            <a:pPr lvl="1">
              <a:spcBef>
                <a:spcPts val="0"/>
              </a:spcBef>
              <a:spcAft>
                <a:spcPts val="1000"/>
              </a:spcAft>
              <a:buFont typeface="Wingdings" panose="05000000000000000000" pitchFamily="2" charset="2"/>
              <a:buChar char="q"/>
            </a:pPr>
            <a:r>
              <a:rPr lang="en-US" sz="1600" dirty="0">
                <a:latin typeface="Helvetica" pitchFamily="34" charset="0"/>
              </a:rPr>
              <a:t>Transportation </a:t>
            </a:r>
          </a:p>
          <a:p>
            <a:pPr>
              <a:spcBef>
                <a:spcPts val="0"/>
              </a:spcBef>
              <a:spcAft>
                <a:spcPts val="1000"/>
              </a:spcAft>
            </a:pPr>
            <a:r>
              <a:rPr lang="en-US" sz="2000" dirty="0">
                <a:latin typeface="Helvetica" pitchFamily="34" charset="0"/>
              </a:rPr>
              <a:t>We “think and do”</a:t>
            </a:r>
          </a:p>
          <a:p>
            <a:pPr lvl="1">
              <a:spcBef>
                <a:spcPts val="0"/>
              </a:spcBef>
              <a:spcAft>
                <a:spcPts val="1000"/>
              </a:spcAft>
              <a:buFont typeface="Wingdings" panose="05000000000000000000" pitchFamily="2" charset="2"/>
              <a:buChar char="q"/>
            </a:pPr>
            <a:r>
              <a:rPr lang="en-US" sz="1600" dirty="0">
                <a:latin typeface="Helvetica" pitchFamily="34" charset="0"/>
              </a:rPr>
              <a:t>Consultants</a:t>
            </a:r>
          </a:p>
          <a:p>
            <a:pPr lvl="1">
              <a:spcBef>
                <a:spcPts val="0"/>
              </a:spcBef>
              <a:spcAft>
                <a:spcPts val="1000"/>
              </a:spcAft>
              <a:buFont typeface="Wingdings" panose="05000000000000000000" pitchFamily="2" charset="2"/>
              <a:buChar char="q"/>
            </a:pPr>
            <a:r>
              <a:rPr lang="en-US" sz="1600" dirty="0">
                <a:latin typeface="Helvetica" pitchFamily="34" charset="0"/>
              </a:rPr>
              <a:t>Engineers and technical assistance experts</a:t>
            </a:r>
          </a:p>
          <a:p>
            <a:pPr lvl="1">
              <a:spcBef>
                <a:spcPts val="0"/>
              </a:spcBef>
              <a:spcAft>
                <a:spcPts val="1000"/>
              </a:spcAft>
              <a:buFont typeface="Wingdings" panose="05000000000000000000" pitchFamily="2" charset="2"/>
              <a:buChar char="q"/>
            </a:pPr>
            <a:r>
              <a:rPr lang="en-US" sz="1600" dirty="0">
                <a:latin typeface="Helvetica" pitchFamily="34" charset="0"/>
              </a:rPr>
              <a:t>Data analytics and EM&amp;V experts</a:t>
            </a:r>
          </a:p>
          <a:p>
            <a:pPr lvl="1">
              <a:spcBef>
                <a:spcPts val="0"/>
              </a:spcBef>
              <a:spcAft>
                <a:spcPts val="1000"/>
              </a:spcAft>
              <a:buFont typeface="Wingdings" panose="05000000000000000000" pitchFamily="2" charset="2"/>
              <a:buChar char="q"/>
            </a:pPr>
            <a:r>
              <a:rPr lang="en-US" sz="1600" dirty="0">
                <a:latin typeface="Helvetica" pitchFamily="34" charset="0"/>
              </a:rPr>
              <a:t>Financing strategy experts</a:t>
            </a:r>
            <a:endParaRPr lang="en-US" dirty="0"/>
          </a:p>
        </p:txBody>
      </p:sp>
      <p:sp>
        <p:nvSpPr>
          <p:cNvPr id="7" name="Rectangle 6">
            <a:extLst>
              <a:ext uri="{FF2B5EF4-FFF2-40B4-BE49-F238E27FC236}">
                <a16:creationId xmlns:a16="http://schemas.microsoft.com/office/drawing/2014/main" id="{62E64471-9117-43FF-AA8F-3FCE8BCBF936}"/>
              </a:ext>
            </a:extLst>
          </p:cNvPr>
          <p:cNvSpPr/>
          <p:nvPr/>
        </p:nvSpPr>
        <p:spPr>
          <a:xfrm>
            <a:off x="6532608" y="3772746"/>
            <a:ext cx="4572000" cy="2272417"/>
          </a:xfrm>
          <a:prstGeom prst="rect">
            <a:avLst/>
          </a:prstGeom>
        </p:spPr>
        <p:txBody>
          <a:bodyPr>
            <a:spAutoFit/>
          </a:bodyPr>
          <a:lstStyle/>
          <a:p>
            <a:pPr marL="342900" indent="-342900">
              <a:spcAft>
                <a:spcPts val="1000"/>
              </a:spcAft>
              <a:buFont typeface="Arial" panose="020B0604020202020204" pitchFamily="34" charset="0"/>
              <a:buChar char="•"/>
            </a:pPr>
            <a:r>
              <a:rPr lang="en-US" sz="2000" dirty="0">
                <a:latin typeface="Helvetica" pitchFamily="34" charset="0"/>
              </a:rPr>
              <a:t>Our Customers</a:t>
            </a:r>
          </a:p>
          <a:p>
            <a:pPr marL="800100" lvl="1" indent="-342900">
              <a:spcAft>
                <a:spcPts val="1000"/>
              </a:spcAft>
              <a:buFont typeface="Wingdings" panose="05000000000000000000" pitchFamily="2" charset="2"/>
              <a:buChar char="q"/>
            </a:pPr>
            <a:r>
              <a:rPr lang="en-US" sz="1600" dirty="0">
                <a:latin typeface="Helvetica" pitchFamily="34" charset="0"/>
              </a:rPr>
              <a:t>Utilities</a:t>
            </a:r>
          </a:p>
          <a:p>
            <a:pPr marL="800100" lvl="1" indent="-342900">
              <a:spcAft>
                <a:spcPts val="1000"/>
              </a:spcAft>
              <a:buFont typeface="Wingdings" panose="05000000000000000000" pitchFamily="2" charset="2"/>
              <a:buChar char="q"/>
            </a:pPr>
            <a:r>
              <a:rPr lang="en-US" sz="1600" dirty="0">
                <a:latin typeface="Helvetica" pitchFamily="34" charset="0"/>
              </a:rPr>
              <a:t>Government</a:t>
            </a:r>
          </a:p>
          <a:p>
            <a:pPr marL="800100" lvl="1" indent="-342900">
              <a:spcAft>
                <a:spcPts val="1000"/>
              </a:spcAft>
              <a:buFont typeface="Wingdings" panose="05000000000000000000" pitchFamily="2" charset="2"/>
              <a:buChar char="q"/>
            </a:pPr>
            <a:r>
              <a:rPr lang="en-US" sz="1600" dirty="0">
                <a:latin typeface="Helvetica" pitchFamily="34" charset="0"/>
              </a:rPr>
              <a:t>Businesses </a:t>
            </a:r>
          </a:p>
          <a:p>
            <a:pPr marL="800100" lvl="1" indent="-342900">
              <a:spcAft>
                <a:spcPts val="1000"/>
              </a:spcAft>
              <a:buFont typeface="Wingdings" panose="05000000000000000000" pitchFamily="2" charset="2"/>
              <a:buChar char="q"/>
            </a:pPr>
            <a:r>
              <a:rPr lang="en-US" sz="1600" dirty="0">
                <a:latin typeface="Helvetica" pitchFamily="34" charset="0"/>
              </a:rPr>
              <a:t>Foundations </a:t>
            </a:r>
          </a:p>
          <a:p>
            <a:pPr marL="800100" lvl="1" indent="-342900">
              <a:spcAft>
                <a:spcPts val="1000"/>
              </a:spcAft>
              <a:buFont typeface="Wingdings" panose="05000000000000000000" pitchFamily="2" charset="2"/>
              <a:buChar char="q"/>
            </a:pPr>
            <a:r>
              <a:rPr lang="en-US" sz="1600" dirty="0">
                <a:latin typeface="Helvetica" pitchFamily="34" charset="0"/>
              </a:rPr>
              <a:t>Environmental &amp; consumer groups</a:t>
            </a:r>
          </a:p>
        </p:txBody>
      </p:sp>
      <p:pic>
        <p:nvPicPr>
          <p:cNvPr id="8" name="Picture 7">
            <a:extLst>
              <a:ext uri="{FF2B5EF4-FFF2-40B4-BE49-F238E27FC236}">
                <a16:creationId xmlns:a16="http://schemas.microsoft.com/office/drawing/2014/main" id="{607C1932-823F-455B-B079-A5A34DDBD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149" y="387453"/>
            <a:ext cx="5056893" cy="3385293"/>
          </a:xfrm>
          <a:prstGeom prst="rect">
            <a:avLst/>
          </a:prstGeom>
        </p:spPr>
      </p:pic>
    </p:spTree>
    <p:extLst>
      <p:ext uri="{BB962C8B-B14F-4D97-AF65-F5344CB8AC3E}">
        <p14:creationId xmlns:p14="http://schemas.microsoft.com/office/powerpoint/2010/main" val="1388682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869308"/>
      </p:ext>
    </p:extLst>
  </p:cSld>
  <p:clrMapOvr>
    <a:masterClrMapping/>
  </p:clrMapOvr>
</p:sld>
</file>

<file path=ppt/theme/theme1.xml><?xml version="1.0" encoding="utf-8"?>
<a:theme xmlns:a="http://schemas.openxmlformats.org/drawingml/2006/main" name="VEIC">
  <a:themeElements>
    <a:clrScheme name="VEIC">
      <a:dk1>
        <a:srgbClr val="000104"/>
      </a:dk1>
      <a:lt1>
        <a:srgbClr val="FFFFFF"/>
      </a:lt1>
      <a:dk2>
        <a:srgbClr val="000104"/>
      </a:dk2>
      <a:lt2>
        <a:srgbClr val="DFDFE0"/>
      </a:lt2>
      <a:accent1>
        <a:srgbClr val="FFDD00"/>
      </a:accent1>
      <a:accent2>
        <a:srgbClr val="EE3024"/>
      </a:accent2>
      <a:accent3>
        <a:srgbClr val="C9CCCC"/>
      </a:accent3>
      <a:accent4>
        <a:srgbClr val="45C7F5"/>
      </a:accent4>
      <a:accent5>
        <a:srgbClr val="626266"/>
      </a:accent5>
      <a:accent6>
        <a:srgbClr val="22C158"/>
      </a:accent6>
      <a:hlink>
        <a:srgbClr val="ED3024"/>
      </a:hlink>
      <a:folHlink>
        <a:srgbClr val="45C7F4"/>
      </a:folHlink>
    </a:clrScheme>
    <a:fontScheme name="VEIC">
      <a:majorFont>
        <a:latin typeface="Roboto Slab"/>
        <a:ea typeface=""/>
        <a:cs typeface=""/>
      </a:majorFont>
      <a:minorFont>
        <a:latin typeface="Arial"/>
        <a:ea typeface=""/>
        <a:cs typeface=""/>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Monday Morning Meeting template.potx" id="{AE3243ED-380F-4AB5-9409-100238F278DC}" vid="{A7409F2E-4AAA-454D-AE48-E8A9C8CADC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 Monday Morning Meeting template</Template>
  <TotalTime>4534</TotalTime>
  <Words>4050</Words>
  <Application>Microsoft Office PowerPoint</Application>
  <PresentationFormat>Widescreen</PresentationFormat>
  <Paragraphs>608</Paragraphs>
  <Slides>63</Slides>
  <Notes>63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Wingdings</vt:lpstr>
      <vt:lpstr>Rockwell</vt:lpstr>
      <vt:lpstr>Courier New</vt:lpstr>
      <vt:lpstr>Stag Book</vt:lpstr>
      <vt:lpstr>Roboto Slab</vt:lpstr>
      <vt:lpstr>Helvetica Light</vt:lpstr>
      <vt:lpstr>Helvetica</vt:lpstr>
      <vt:lpstr>VEIC</vt:lpstr>
      <vt:lpstr>Advancing Clean Energy Investment in Northern New England</vt:lpstr>
      <vt:lpstr>                                                        </vt:lpstr>
      <vt:lpstr>PowerPoint Presentation</vt:lpstr>
      <vt:lpstr>Project Purpose </vt:lpstr>
      <vt:lpstr>Clean Energy Jobs</vt:lpstr>
      <vt:lpstr>PowerPoint Presentation</vt:lpstr>
      <vt:lpstr>Project Approach </vt:lpstr>
      <vt:lpstr>About VEIC</vt:lpstr>
      <vt:lpstr>PowerPoint Presentation</vt:lpstr>
      <vt:lpstr>PowerPoint Presentation</vt:lpstr>
      <vt:lpstr>Efficient, Clean Energy – Affordable  for All                      </vt:lpstr>
      <vt:lpstr>Total Energy – Buildings and Transportation </vt:lpstr>
      <vt:lpstr>Annual End Use Energy Expenditures - 2016</vt:lpstr>
      <vt:lpstr>Investment Opportunity from Meeting  80% of State Goals</vt:lpstr>
      <vt:lpstr>      Placing the Investment Opportunity in Context</vt:lpstr>
      <vt:lpstr>PowerPoint Presentation</vt:lpstr>
      <vt:lpstr>What Does it Take for Success?</vt:lpstr>
      <vt:lpstr>Multiple Market ‘Segments’ to Serve</vt:lpstr>
      <vt:lpstr>Basis for Selecting Which Challenges &amp;  Opportunities</vt:lpstr>
      <vt:lpstr>Key Challenges and Why Each Matters </vt:lpstr>
      <vt:lpstr>Key Challenges and Why Each Matters (con’t) </vt:lpstr>
      <vt:lpstr>Key Challenges and Why Each Matters (con’t)</vt:lpstr>
      <vt:lpstr>Key Challenges and Why Each Matters (con’t)</vt:lpstr>
      <vt:lpstr>PowerPoint Presentation</vt:lpstr>
      <vt:lpstr> Two Categories of Solutions are Recommended</vt:lpstr>
      <vt:lpstr># 1  Implement Regional Carbon Pricing</vt:lpstr>
      <vt:lpstr>What is Carbon Pricing?</vt:lpstr>
      <vt:lpstr># 2 Advance Performance-Based Regulation</vt:lpstr>
      <vt:lpstr>What is Performance-Based Regulation?</vt:lpstr>
      <vt:lpstr>Traditional Evaluation of Utility Performance</vt:lpstr>
      <vt:lpstr>Emerging PBR Utility Evaluation</vt:lpstr>
      <vt:lpstr># 3 Address Community Solar Policy and Regulatory Barriers</vt:lpstr>
      <vt:lpstr>What is Community Solar? </vt:lpstr>
      <vt:lpstr>State Policy and Regulatory Barriers are Limiting Community Solar</vt:lpstr>
      <vt:lpstr>Strategies for Reducing Policy Risk to Help Lower Capital Costs </vt:lpstr>
      <vt:lpstr># 4 Engage in EV Policy and Regulatory Development</vt:lpstr>
      <vt:lpstr>Why Utility Regulatory Change for EVs? </vt:lpstr>
      <vt:lpstr>Why Utility Regulatory Change for EVs (con’t) ? </vt:lpstr>
      <vt:lpstr># 5 Enable EV Market Transformation</vt:lpstr>
      <vt:lpstr>Why Enable Plug-In EV Market Transformation? </vt:lpstr>
      <vt:lpstr># 6 Support Electric Bus Market Transformation</vt:lpstr>
      <vt:lpstr>Why Transit &amp; School Bus Implementation? </vt:lpstr>
      <vt:lpstr># 7  Implement a Regional Clean Energy Underwriting Initiative</vt:lpstr>
      <vt:lpstr>Why Clean Energy Underwriting? </vt:lpstr>
      <vt:lpstr>Why Clean Energy Underwriting? (con’t)</vt:lpstr>
      <vt:lpstr># 8  Implement C-PACE</vt:lpstr>
      <vt:lpstr>What is Commercial PACE (C-PACE)?</vt:lpstr>
      <vt:lpstr>C-PACE (cont’d)</vt:lpstr>
      <vt:lpstr># 9  Expand Municipal  Lease-Purchasing</vt:lpstr>
      <vt:lpstr>What is Municipal Lease-Purchasing? </vt:lpstr>
      <vt:lpstr># 10  Expand Tariffed On-Bill Financing</vt:lpstr>
      <vt:lpstr>What is Tariffed On-Bill Financing?</vt:lpstr>
      <vt:lpstr>Tariffed On-Bill Financing (con’t)</vt:lpstr>
      <vt:lpstr># 11  Continue Assessing a Green Bank</vt:lpstr>
      <vt:lpstr>What is a Green Bank?</vt:lpstr>
      <vt:lpstr>Green Banks (con’t)   </vt:lpstr>
      <vt:lpstr>PowerPoint Presentation</vt:lpstr>
      <vt:lpstr>In closing …  </vt:lpstr>
      <vt:lpstr>PowerPoint Presentation</vt:lpstr>
      <vt:lpstr>                                                        </vt:lpstr>
      <vt:lpstr>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TNS-CEI Interview</dc:title>
  <dc:creator>Christine Donovan</dc:creator>
  <cp:keywords>template</cp:keywords>
  <cp:lastModifiedBy>Christine Donovan</cp:lastModifiedBy>
  <cp:revision>547</cp:revision>
  <cp:lastPrinted>2019-02-28T17:02:04Z</cp:lastPrinted>
  <dcterms:created xsi:type="dcterms:W3CDTF">2018-05-25T15:10:36Z</dcterms:created>
  <dcterms:modified xsi:type="dcterms:W3CDTF">2019-03-12T15:56:47Z</dcterms:modified>
</cp:coreProperties>
</file>